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62" r:id="rId5"/>
    <p:sldId id="259" r:id="rId6"/>
    <p:sldId id="260" r:id="rId7"/>
    <p:sldId id="263" r:id="rId8"/>
    <p:sldId id="261" r:id="rId9"/>
    <p:sldId id="265" r:id="rId10"/>
    <p:sldId id="264" r:id="rId11"/>
    <p:sldId id="266" r:id="rId12"/>
    <p:sldId id="267" r:id="rId13"/>
    <p:sldId id="268" r:id="rId14"/>
    <p:sldId id="270" r:id="rId15"/>
    <p:sldId id="271" r:id="rId16"/>
    <p:sldId id="269" r:id="rId17"/>
    <p:sldId id="272" r:id="rId18"/>
    <p:sldId id="273" r:id="rId19"/>
    <p:sldId id="274" r:id="rId20"/>
    <p:sldId id="275" r:id="rId21"/>
    <p:sldId id="277" r:id="rId22"/>
    <p:sldId id="278" r:id="rId23"/>
    <p:sldId id="276" r:id="rId24"/>
    <p:sldId id="281" r:id="rId25"/>
    <p:sldId id="282" r:id="rId26"/>
    <p:sldId id="283" r:id="rId27"/>
    <p:sldId id="279" r:id="rId28"/>
    <p:sldId id="280" r:id="rId2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83746CFB-22A8-4462-B559-11C07FEF592F}"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BA9C406-55EE-412F-83AC-924AE5204E69}"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BA9C406-55EE-412F-83AC-924AE5204E69}" type="slidenum">
              <a:rPr kumimoji="1" lang="ja-JP" altLang="en-US" smtClean="0"/>
              <a:t>1</a:t>
            </a:fld>
            <a:endParaRPr kumimoji="1" lang="ja-JP" altLang="en-US"/>
          </a:p>
        </p:txBody>
      </p:sp>
      <p:sp>
        <p:nvSpPr>
          <p:cNvPr id="5" name="日付プレースホルダ 4"/>
          <p:cNvSpPr>
            <a:spLocks noGrp="1"/>
          </p:cNvSpPr>
          <p:nvPr>
            <p:ph type="dt" idx="11"/>
          </p:nvPr>
        </p:nvSpPr>
        <p:spPr/>
        <p:txBody>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BA9C406-55EE-412F-83AC-924AE5204E69}" type="slidenum">
              <a:rPr kumimoji="1" lang="ja-JP" altLang="en-US" smtClean="0"/>
              <a:t>4</a:t>
            </a:fld>
            <a:endParaRPr kumimoji="1" lang="ja-JP" altLang="en-US"/>
          </a:p>
        </p:txBody>
      </p:sp>
      <p:sp>
        <p:nvSpPr>
          <p:cNvPr id="5" name="日付プレースホルダ 4"/>
          <p:cNvSpPr>
            <a:spLocks noGrp="1"/>
          </p:cNvSpPr>
          <p:nvPr>
            <p:ph type="dt" idx="11"/>
          </p:nvPr>
        </p:nvSpPr>
        <p:spPr/>
        <p:txBody>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21E49A5-DB1F-41D1-8A3C-30473D8DD447}" type="datetime1">
              <a:rPr kumimoji="1" lang="ja-JP" altLang="en-US" smtClean="0"/>
              <a:t>2014/2/21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D9816C-125E-4CDE-BFD6-5CC4B109536C}" type="datetime1">
              <a:rPr kumimoji="1" lang="ja-JP" altLang="en-US" smtClean="0"/>
              <a:t>2014/2/21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258669-7F0A-4B67-B418-DBCE36FED4A3}" type="datetime1">
              <a:rPr kumimoji="1" lang="ja-JP" altLang="en-US" smtClean="0"/>
              <a:t>2014/2/21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634264F-0C8B-4CA5-991A-53F894EA09A9}" type="datetime1">
              <a:rPr kumimoji="1" lang="ja-JP" altLang="en-US" smtClean="0"/>
              <a:t>2014/2/21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48E9659-E1D9-41AC-A4FC-95143B4FBB36}" type="datetime1">
              <a:rPr kumimoji="1" lang="ja-JP" altLang="en-US" smtClean="0"/>
              <a:t>2014/2/21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3FE88A3-B7C0-461B-80FA-4282F7F7874B}" type="datetime1">
              <a:rPr kumimoji="1" lang="ja-JP" altLang="en-US" smtClean="0"/>
              <a:t>2014/2/21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6EFDC95-DD27-40CE-BB49-7B0530B81E1B}" type="datetime1">
              <a:rPr kumimoji="1" lang="ja-JP" altLang="en-US" smtClean="0"/>
              <a:t>2014/2/21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2C4717D-7744-4E8B-BC2B-E06AFC8332BD}" type="datetime1">
              <a:rPr kumimoji="1" lang="ja-JP" altLang="en-US" smtClean="0"/>
              <a:t>2014/2/21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69812CE-74F3-44C5-987B-C6A46D331DBF}" type="datetime1">
              <a:rPr kumimoji="1" lang="ja-JP" altLang="en-US" smtClean="0"/>
              <a:t>2014/2/21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C95B34-9889-42FA-87E8-5A2543E7A07F}" type="datetime1">
              <a:rPr kumimoji="1" lang="ja-JP" altLang="en-US" smtClean="0"/>
              <a:t>2014/2/21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F404388-80BE-4580-BD4E-166BC6CD8B74}" type="datetime1">
              <a:rPr kumimoji="1" lang="ja-JP" altLang="en-US" smtClean="0"/>
              <a:t>2014/2/21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03F7BA3-FDCE-4573-BA21-6E4AB36783F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96233-3620-4E89-8F84-E4F003ED0247}" type="datetime1">
              <a:rPr kumimoji="1" lang="ja-JP" altLang="en-US" smtClean="0"/>
              <a:t>2014/2/21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F7BA3-FDCE-4573-BA21-6E4AB36783F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ja-JP" dirty="0"/>
              <a:t>心を病む人の権利と現実</a:t>
            </a:r>
            <a:endParaRPr kumimoji="1" lang="ja-JP" altLang="en-US" dirty="0"/>
          </a:p>
        </p:txBody>
      </p:sp>
      <p:sp>
        <p:nvSpPr>
          <p:cNvPr id="3" name="サブタイトル 2"/>
          <p:cNvSpPr>
            <a:spLocks noGrp="1"/>
          </p:cNvSpPr>
          <p:nvPr>
            <p:ph type="subTitle" idx="1"/>
          </p:nvPr>
        </p:nvSpPr>
        <p:spPr/>
        <p:txBody>
          <a:bodyPr/>
          <a:lstStyle/>
          <a:p>
            <a:endParaRPr kumimoji="1" lang="en-US" altLang="ja-JP" dirty="0" smtClean="0"/>
          </a:p>
          <a:p>
            <a:endParaRPr lang="en-US" altLang="ja-JP" dirty="0"/>
          </a:p>
          <a:p>
            <a:r>
              <a:rPr kumimoji="1" lang="ja-JP" altLang="en-US" dirty="0" smtClean="0"/>
              <a:t>　　　　　　　　　</a:t>
            </a:r>
            <a:r>
              <a:rPr kumimoji="1" lang="en-US" altLang="ja-JP" dirty="0" smtClean="0"/>
              <a:t>2014/02/26  </a:t>
            </a:r>
            <a:r>
              <a:rPr kumimoji="1" lang="ja-JP" altLang="en-US" dirty="0" smtClean="0"/>
              <a:t>香山リカ</a:t>
            </a: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私宅監置</a:t>
            </a:r>
            <a:endParaRPr kumimoji="1" lang="ja-JP" altLang="en-US" dirty="0"/>
          </a:p>
        </p:txBody>
      </p:sp>
      <p:sp>
        <p:nvSpPr>
          <p:cNvPr id="5" name="コンテンツ プレースホルダ 4"/>
          <p:cNvSpPr>
            <a:spLocks noGrp="1"/>
          </p:cNvSpPr>
          <p:nvPr>
            <p:ph sz="half" idx="1"/>
          </p:nvPr>
        </p:nvSpPr>
        <p:spPr/>
        <p:txBody>
          <a:bodyPr/>
          <a:lstStyle/>
          <a:p>
            <a:r>
              <a:rPr lang="ja-JP" altLang="en-US" dirty="0" smtClean="0"/>
              <a:t>日本</a:t>
            </a:r>
            <a:r>
              <a:rPr lang="ja-JP" altLang="en-US" dirty="0"/>
              <a:t>にかつて存在した精神</a:t>
            </a:r>
            <a:r>
              <a:rPr lang="ja-JP" altLang="en-US" dirty="0" smtClean="0"/>
              <a:t>障害者に</a:t>
            </a:r>
            <a:r>
              <a:rPr lang="ja-JP" altLang="en-US" dirty="0"/>
              <a:t>対する制度で、自宅の一室や物置小屋の一角などに専用の部屋を作り精神障害者を監置する</a:t>
            </a:r>
            <a:r>
              <a:rPr lang="ja-JP" altLang="en-US" dirty="0" smtClean="0"/>
              <a:t>こと。</a:t>
            </a:r>
            <a:r>
              <a:rPr lang="en-US" altLang="ja-JP" dirty="0"/>
              <a:t>1950</a:t>
            </a:r>
            <a:r>
              <a:rPr lang="ja-JP" altLang="en-US" dirty="0"/>
              <a:t>年の精神衛生法施行にて禁止された。</a:t>
            </a:r>
            <a:endParaRPr kumimoji="1" lang="ja-JP" altLang="en-US" dirty="0"/>
          </a:p>
        </p:txBody>
      </p:sp>
      <p:pic>
        <p:nvPicPr>
          <p:cNvPr id="7" name="コンテンツ プレースホルダ 6" descr="したく.jpg"/>
          <p:cNvPicPr>
            <a:picLocks noGrp="1" noChangeAspect="1"/>
          </p:cNvPicPr>
          <p:nvPr>
            <p:ph sz="half" idx="2"/>
          </p:nvPr>
        </p:nvPicPr>
        <p:blipFill>
          <a:blip r:embed="rId2" cstate="print"/>
          <a:stretch>
            <a:fillRect/>
          </a:stretch>
        </p:blipFill>
        <p:spPr>
          <a:xfrm>
            <a:off x="4572000" y="2636912"/>
            <a:ext cx="4335875" cy="2764357"/>
          </a:xfrm>
        </p:spPr>
      </p:pic>
      <p:sp>
        <p:nvSpPr>
          <p:cNvPr id="6" name="スライド番号プレースホルダ 5"/>
          <p:cNvSpPr>
            <a:spLocks noGrp="1"/>
          </p:cNvSpPr>
          <p:nvPr>
            <p:ph type="sldNum" sz="quarter" idx="12"/>
          </p:nvPr>
        </p:nvSpPr>
        <p:spPr/>
        <p:txBody>
          <a:bodyPr/>
          <a:lstStyle/>
          <a:p>
            <a:fld id="{003F7BA3-FDCE-4573-BA21-6E4AB36783FB}" type="slidenum">
              <a:rPr kumimoji="1" lang="ja-JP" altLang="en-US" smtClean="0"/>
              <a:pPr/>
              <a:t>10</a:t>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pic>
        <p:nvPicPr>
          <p:cNvPr id="7" name="コンテンツ プレースホルダ 6" descr="welfare04.gif"/>
          <p:cNvPicPr>
            <a:picLocks noGrp="1" noChangeAspect="1"/>
          </p:cNvPicPr>
          <p:nvPr>
            <p:ph idx="1"/>
          </p:nvPr>
        </p:nvPicPr>
        <p:blipFill>
          <a:blip r:embed="rId2" cstate="print"/>
          <a:stretch>
            <a:fillRect/>
          </a:stretch>
        </p:blipFill>
        <p:spPr>
          <a:xfrm>
            <a:off x="0" y="404664"/>
            <a:ext cx="8870220" cy="6119217"/>
          </a:xfrm>
        </p:spPr>
      </p:pic>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 3" descr="welfare05.gif"/>
          <p:cNvPicPr>
            <a:picLocks noGrp="1" noChangeAspect="1"/>
          </p:cNvPicPr>
          <p:nvPr>
            <p:ph idx="1"/>
          </p:nvPr>
        </p:nvPicPr>
        <p:blipFill>
          <a:blip r:embed="rId2" cstate="print"/>
          <a:stretch>
            <a:fillRect/>
          </a:stretch>
        </p:blipFill>
        <p:spPr>
          <a:xfrm>
            <a:off x="179512" y="377280"/>
            <a:ext cx="8579399" cy="6480720"/>
          </a:xfrm>
        </p:spPr>
      </p:pic>
      <p:sp>
        <p:nvSpPr>
          <p:cNvPr id="5" name="スライド番号プレースホルダ 4"/>
          <p:cNvSpPr>
            <a:spLocks noGrp="1"/>
          </p:cNvSpPr>
          <p:nvPr>
            <p:ph type="sldNum" sz="quarter" idx="12"/>
          </p:nvPr>
        </p:nvSpPr>
        <p:spPr/>
        <p:txBody>
          <a:bodyPr/>
          <a:lstStyle/>
          <a:p>
            <a:fld id="{003F7BA3-FDCE-4573-BA21-6E4AB36783FB}" type="slidenum">
              <a:rPr kumimoji="1" lang="ja-JP" altLang="en-US" smtClean="0"/>
              <a:pPr/>
              <a:t>12</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大きな社会的できごと　</a:t>
            </a:r>
            <a:r>
              <a:rPr kumimoji="1" lang="en-US" altLang="ja-JP" dirty="0" smtClean="0"/>
              <a:t/>
            </a:r>
            <a:br>
              <a:rPr kumimoji="1" lang="en-US" altLang="ja-JP" dirty="0" smtClean="0"/>
            </a:br>
            <a:r>
              <a:rPr kumimoji="1" lang="ja-JP" altLang="en-US" dirty="0" smtClean="0"/>
              <a:t>①宇都宮病院事件</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1983</a:t>
            </a:r>
            <a:r>
              <a:rPr lang="ja-JP" altLang="en-US" dirty="0"/>
              <a:t>年（昭和</a:t>
            </a:r>
            <a:r>
              <a:rPr lang="en-US" altLang="ja-JP" dirty="0"/>
              <a:t>58</a:t>
            </a:r>
            <a:r>
              <a:rPr lang="ja-JP" altLang="en-US" dirty="0"/>
              <a:t>年）に、栃木県宇都宮市にある精神科</a:t>
            </a:r>
            <a:r>
              <a:rPr lang="ja-JP" altLang="en-US" dirty="0" smtClean="0"/>
              <a:t>病院宇都宮病院で</a:t>
            </a:r>
            <a:r>
              <a:rPr lang="ja-JP" altLang="en-US" dirty="0"/>
              <a:t>看護職員らの暴行によって患者</a:t>
            </a:r>
            <a:r>
              <a:rPr lang="en-US" altLang="ja-JP" dirty="0"/>
              <a:t>2</a:t>
            </a:r>
            <a:r>
              <a:rPr lang="ja-JP" altLang="en-US" dirty="0"/>
              <a:t>名が死亡した事件である</a:t>
            </a:r>
            <a:r>
              <a:rPr lang="ja-JP" altLang="en-US" dirty="0" smtClean="0"/>
              <a:t>。</a:t>
            </a:r>
            <a:r>
              <a:rPr lang="ja-JP" altLang="en-US" dirty="0"/>
              <a:t>本事件によって日本の人権軽視の実状が世界中に</a:t>
            </a:r>
            <a:r>
              <a:rPr lang="ja-JP" altLang="en-US" dirty="0" smtClean="0"/>
              <a:t>知れわたる</a:t>
            </a:r>
            <a:r>
              <a:rPr lang="ja-JP" altLang="en-US" dirty="0"/>
              <a:t>ことになり、国際的な問題となった</a:t>
            </a:r>
            <a:r>
              <a:rPr lang="ja-JP" altLang="en-US" dirty="0" smtClean="0"/>
              <a:t>。また</a:t>
            </a:r>
            <a:r>
              <a:rPr lang="en-US" altLang="ja-JP" dirty="0" smtClean="0"/>
              <a:t>WHO</a:t>
            </a:r>
            <a:r>
              <a:rPr lang="ja-JP" altLang="en-US" dirty="0" smtClean="0"/>
              <a:t>勧告を受けることとなった。</a:t>
            </a: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13</a:t>
            </a:fld>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b="1" dirty="0" smtClean="0"/>
              <a:t/>
            </a:r>
            <a:br>
              <a:rPr lang="en-US" altLang="ja-JP" sz="3600" b="1" dirty="0" smtClean="0"/>
            </a:br>
            <a:r>
              <a:rPr lang="ja-JP" altLang="en-US" sz="3600" b="1" dirty="0" smtClean="0"/>
              <a:t>日本精神神経学会評議委員会「宇都宮病院事件問題についての見解</a:t>
            </a:r>
            <a:r>
              <a:rPr lang="en-US" altLang="ja-JP" sz="3600" b="1" dirty="0" smtClean="0"/>
              <a:t>――</a:t>
            </a:r>
            <a:r>
              <a:rPr lang="ja-JP" altLang="en-US" sz="3600" b="1" dirty="0" smtClean="0"/>
              <a:t>精神障害者の人権擁護のために　</a:t>
            </a:r>
            <a:r>
              <a:rPr lang="en-US" altLang="ja-JP" sz="3600" b="1" dirty="0" smtClean="0"/>
              <a:t>1984</a:t>
            </a:r>
            <a:r>
              <a:rPr lang="ja-JP" altLang="en-US" sz="3600" b="1" dirty="0" smtClean="0"/>
              <a:t>（昭和</a:t>
            </a:r>
            <a:r>
              <a:rPr lang="en-US" altLang="ja-JP" sz="3600" b="1" dirty="0" smtClean="0"/>
              <a:t>59</a:t>
            </a:r>
            <a:r>
              <a:rPr lang="ja-JP" altLang="en-US" sz="3600" b="1" dirty="0" smtClean="0"/>
              <a:t>）年</a:t>
            </a:r>
            <a:r>
              <a:rPr lang="en-US" altLang="ja-JP" sz="3600" b="1" dirty="0" smtClean="0"/>
              <a:t>05</a:t>
            </a:r>
            <a:r>
              <a:rPr lang="ja-JP" altLang="en-US" sz="3600" b="1" dirty="0" smtClean="0"/>
              <a:t>月</a:t>
            </a:r>
            <a:r>
              <a:rPr lang="en-US" altLang="ja-JP" sz="3600" b="1" dirty="0" smtClean="0"/>
              <a:t>22</a:t>
            </a:r>
            <a:r>
              <a:rPr lang="ja-JP" altLang="en-US" sz="3600" b="1" dirty="0" smtClean="0"/>
              <a:t>日 </a:t>
            </a:r>
            <a:r>
              <a:rPr lang="ja-JP" altLang="en-US" dirty="0" smtClean="0"/>
              <a:t/>
            </a:r>
            <a:br>
              <a:rPr lang="ja-JP" altLang="en-US" dirty="0" smtClean="0"/>
            </a:b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a:t>このような宇都宮病院の体質は、同病院がいわば関東地区における</a:t>
            </a:r>
            <a:r>
              <a:rPr lang="ja-JP" altLang="en-US" dirty="0">
                <a:solidFill>
                  <a:srgbClr val="FF0000"/>
                </a:solidFill>
              </a:rPr>
              <a:t>私的保安処分施設</a:t>
            </a:r>
            <a:r>
              <a:rPr lang="ja-JP" altLang="en-US" dirty="0"/>
              <a:t>として、積極的な存在意義をかちえていたことと表裏の関係にある。つまり同病院は、関東地区におけるいわゆる「こまった患者」を積極的に引き受けることにより、「こまり者」を排除しようとする社会的要請に応え、それを助長し、精神医療を社会治安の道具に堕さしめたのである。こうしてこの病院は、関東地区における「必要不可欠な」悪徳病院＝準保安処分施設として、自らをおし上げていったのである。</a:t>
            </a: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14</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10000"/>
          </a:bodyPr>
          <a:lstStyle/>
          <a:p>
            <a:r>
              <a:rPr lang="ja-JP" altLang="en-US" dirty="0"/>
              <a:t>こう</a:t>
            </a:r>
            <a:r>
              <a:rPr lang="ja-JP" altLang="en-US" dirty="0" smtClean="0"/>
              <a:t>した宇都宮</a:t>
            </a:r>
            <a:r>
              <a:rPr lang="ja-JP" altLang="en-US" dirty="0"/>
              <a:t>病院の存在は、決して偶然ではない。それは、精神障害者に対する差別・強制医療を中心とする現行の精神衛生法を背景に、</a:t>
            </a:r>
            <a:r>
              <a:rPr lang="ja-JP" altLang="en-US" dirty="0">
                <a:solidFill>
                  <a:srgbClr val="FF0000"/>
                </a:solidFill>
              </a:rPr>
              <a:t>精神医療を社会治安の具にしようとする保安処分的潮流</a:t>
            </a:r>
            <a:r>
              <a:rPr lang="ja-JP" altLang="en-US" dirty="0"/>
              <a:t>により促進され、そして人権軽視の福祉行政により支援されてきたといって過言ではない。</a:t>
            </a:r>
            <a:r>
              <a:rPr lang="ja-JP" altLang="en-US" dirty="0" smtClean="0"/>
              <a:t/>
            </a:r>
            <a:br>
              <a:rPr lang="ja-JP" altLang="en-US" dirty="0" smtClean="0"/>
            </a:br>
            <a:r>
              <a:rPr lang="ja-JP" altLang="en-US" dirty="0"/>
              <a:t>　われわれは、宇都宮病院問題摘出にあたり、こうした背景を同時に見てゆかなくてはならない。</a:t>
            </a:r>
            <a:r>
              <a:rPr lang="ja-JP" altLang="en-US" dirty="0" smtClean="0"/>
              <a:t/>
            </a:r>
            <a:br>
              <a:rPr lang="ja-JP" altLang="en-US"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15</a:t>
            </a:fld>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100" b="1" dirty="0" smtClean="0"/>
              <a:t/>
            </a:r>
            <a:br>
              <a:rPr lang="en-US" altLang="ja-JP" sz="3100" b="1" dirty="0" smtClean="0"/>
            </a:b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pPr>
              <a:buNone/>
            </a:pPr>
            <a:r>
              <a:rPr lang="ja-JP" altLang="en-US" dirty="0" smtClean="0"/>
              <a:t>　</a:t>
            </a:r>
            <a:r>
              <a:rPr lang="en-US" altLang="ja-JP" dirty="0" smtClean="0"/>
              <a:t>Ⅰ</a:t>
            </a:r>
            <a:r>
              <a:rPr lang="ja-JP" altLang="en-US" dirty="0"/>
              <a:t>　精神病院における精神障害者の人権擁護</a:t>
            </a:r>
            <a:r>
              <a:rPr lang="ja-JP" altLang="en-US" dirty="0" smtClean="0"/>
              <a:t/>
            </a:r>
            <a:br>
              <a:rPr lang="ja-JP" altLang="en-US" dirty="0" smtClean="0"/>
            </a:br>
            <a:r>
              <a:rPr lang="ja-JP" altLang="en-US" dirty="0"/>
              <a:t>　①　通信・面会の自由と弁護人依頼権（国費）の完全保障</a:t>
            </a:r>
            <a:r>
              <a:rPr lang="ja-JP" altLang="en-US" dirty="0" smtClean="0"/>
              <a:t/>
            </a:r>
            <a:br>
              <a:rPr lang="ja-JP" altLang="en-US" dirty="0" smtClean="0"/>
            </a:br>
            <a:r>
              <a:rPr lang="ja-JP" altLang="en-US" dirty="0"/>
              <a:t>　②　自由入院・開放化の促進</a:t>
            </a:r>
            <a:r>
              <a:rPr lang="ja-JP" altLang="en-US" dirty="0" smtClean="0"/>
              <a:t/>
            </a:r>
            <a:br>
              <a:rPr lang="ja-JP" altLang="en-US" dirty="0" smtClean="0"/>
            </a:br>
            <a:r>
              <a:rPr lang="ja-JP" altLang="en-US" dirty="0"/>
              <a:t>　③　強制労働の根絶</a:t>
            </a:r>
            <a:r>
              <a:rPr lang="ja-JP" altLang="en-US" dirty="0" smtClean="0"/>
              <a:t/>
            </a:r>
            <a:br>
              <a:rPr lang="ja-JP" altLang="en-US" dirty="0" smtClean="0"/>
            </a:br>
            <a:r>
              <a:rPr lang="ja-JP" altLang="en-US" dirty="0"/>
              <a:t>　④　医療スタッフの一般科なみの拡充</a:t>
            </a:r>
            <a:r>
              <a:rPr lang="ja-JP" altLang="en-US" dirty="0" smtClean="0"/>
              <a:t/>
            </a:r>
            <a:br>
              <a:rPr lang="ja-JP" altLang="en-US" dirty="0" smtClean="0"/>
            </a:br>
            <a:endParaRPr lang="en-US" altLang="ja-JP" dirty="0" smtClean="0"/>
          </a:p>
          <a:p>
            <a:pPr>
              <a:buNone/>
            </a:pPr>
            <a:r>
              <a:rPr lang="ja-JP" altLang="en-US" dirty="0"/>
              <a:t>　</a:t>
            </a:r>
            <a:r>
              <a:rPr lang="en-US" altLang="ja-JP" dirty="0"/>
              <a:t>Ⅱ</a:t>
            </a:r>
            <a:r>
              <a:rPr lang="ja-JP" altLang="en-US" dirty="0"/>
              <a:t>　精神障害者が地域で生きてゆくことの援助</a:t>
            </a:r>
            <a:r>
              <a:rPr lang="ja-JP" altLang="en-US" dirty="0" smtClean="0"/>
              <a:t/>
            </a:r>
            <a:br>
              <a:rPr lang="ja-JP" altLang="en-US" dirty="0" smtClean="0"/>
            </a:br>
            <a:r>
              <a:rPr lang="ja-JP" altLang="en-US" dirty="0"/>
              <a:t>　①　生活権（衣・食・住）・労働権の確立</a:t>
            </a:r>
            <a:r>
              <a:rPr lang="ja-JP" altLang="en-US" dirty="0" smtClean="0"/>
              <a:t/>
            </a:r>
            <a:br>
              <a:rPr lang="ja-JP" altLang="en-US" dirty="0" smtClean="0"/>
            </a:br>
            <a:r>
              <a:rPr lang="ja-JP" altLang="en-US" dirty="0"/>
              <a:t>　②　法的諸差別条項の撤廃</a:t>
            </a:r>
            <a:r>
              <a:rPr lang="ja-JP" altLang="en-US" dirty="0" smtClean="0"/>
              <a:t/>
            </a:r>
            <a:br>
              <a:rPr lang="ja-JP" altLang="en-US" dirty="0" smtClean="0"/>
            </a:br>
            <a:r>
              <a:rPr lang="ja-JP" altLang="en-US" dirty="0"/>
              <a:t>　③　精神障害者の交流の場の保障</a:t>
            </a:r>
            <a:r>
              <a:rPr lang="ja-JP" altLang="en-US" dirty="0" smtClean="0"/>
              <a:t/>
            </a:r>
            <a:br>
              <a:rPr lang="ja-JP" altLang="en-US" dirty="0" smtClean="0"/>
            </a:br>
            <a:r>
              <a:rPr lang="ja-JP" altLang="en-US" dirty="0"/>
              <a:t>　④　外来・地域における医療の推進</a:t>
            </a: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16</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②「精神分裂病」の呼称変更</a:t>
            </a:r>
            <a:endParaRPr kumimoji="1" lang="ja-JP" altLang="en-US" dirty="0"/>
          </a:p>
        </p:txBody>
      </p:sp>
      <p:sp>
        <p:nvSpPr>
          <p:cNvPr id="3" name="コンテンツ プレースホルダ 2"/>
          <p:cNvSpPr>
            <a:spLocks noGrp="1"/>
          </p:cNvSpPr>
          <p:nvPr>
            <p:ph idx="1"/>
          </p:nvPr>
        </p:nvSpPr>
        <p:spPr/>
        <p:txBody>
          <a:bodyPr/>
          <a:lstStyle/>
          <a:p>
            <a:r>
              <a:rPr lang="ja-JP" altLang="en-US" dirty="0"/>
              <a:t>呼称変更は、全国精神障害者</a:t>
            </a:r>
            <a:r>
              <a:rPr lang="ja-JP" altLang="en-US" dirty="0" smtClean="0"/>
              <a:t>家族</a:t>
            </a:r>
            <a:r>
              <a:rPr lang="ja-JP" altLang="en-US" dirty="0" smtClean="0"/>
              <a:t>会</a:t>
            </a:r>
            <a:r>
              <a:rPr lang="ja-JP" altLang="en-US" dirty="0" smtClean="0"/>
              <a:t>連合会</a:t>
            </a:r>
            <a:r>
              <a:rPr lang="ja-JP" altLang="en-US" dirty="0"/>
              <a:t>が日本精神神経学会にその変更を要望したのが契機となった。</a:t>
            </a:r>
            <a:r>
              <a:rPr lang="en-US" altLang="ja-JP" dirty="0"/>
              <a:t>1993</a:t>
            </a:r>
            <a:r>
              <a:rPr lang="ja-JP" altLang="en-US" dirty="0"/>
              <a:t>年のことで、「精神が分裂する病気」というのはあまりに人格否定的であって本人にも告げにくい、変えて欲しいという主旨であった。</a:t>
            </a: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17</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それを受け同学会では、</a:t>
            </a:r>
            <a:r>
              <a:rPr lang="ja-JP" altLang="en-US" dirty="0"/>
              <a:t>呼称変更のための特別委員会と拡大特別委員会を設置した。家族会アンケート、一般市民からの意見募集、公聴会などを</a:t>
            </a:r>
            <a:r>
              <a:rPr lang="ja-JP" altLang="en-US" dirty="0" smtClean="0"/>
              <a:t>行なった</a:t>
            </a:r>
            <a:r>
              <a:rPr lang="ja-JP" altLang="en-US" dirty="0"/>
              <a:t>あと、同委員会は</a:t>
            </a:r>
            <a:r>
              <a:rPr lang="en-US" altLang="ja-JP" dirty="0"/>
              <a:t>2002</a:t>
            </a:r>
            <a:r>
              <a:rPr lang="ja-JP" altLang="en-US" dirty="0"/>
              <a:t>年</a:t>
            </a:r>
            <a:r>
              <a:rPr lang="en-US" altLang="ja-JP" dirty="0"/>
              <a:t>1</a:t>
            </a:r>
            <a:r>
              <a:rPr lang="ja-JP" altLang="en-US" dirty="0"/>
              <a:t>月の理事会に「統合失調症」への呼称変更を提案し、理事会が承認し、</a:t>
            </a:r>
            <a:r>
              <a:rPr lang="en-US" altLang="ja-JP" dirty="0"/>
              <a:t>7</a:t>
            </a:r>
            <a:r>
              <a:rPr lang="ja-JP" altLang="en-US" dirty="0"/>
              <a:t>月の評議員会でこれを議決し、同年</a:t>
            </a:r>
            <a:r>
              <a:rPr lang="en-US" altLang="ja-JP" dirty="0"/>
              <a:t>8</a:t>
            </a:r>
            <a:r>
              <a:rPr lang="ja-JP" altLang="en-US" dirty="0"/>
              <a:t>月の総会で正式に決定した。</a:t>
            </a: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18</a:t>
            </a:fld>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変更の理由</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近年、精神</a:t>
            </a:r>
            <a:r>
              <a:rPr lang="ja-JP" altLang="en-US" dirty="0"/>
              <a:t>障害の治療</a:t>
            </a:r>
            <a:r>
              <a:rPr lang="ja-JP" altLang="en-US" dirty="0" smtClean="0"/>
              <a:t>目標は疾患</a:t>
            </a:r>
            <a:r>
              <a:rPr lang="ja-JP" altLang="en-US" dirty="0"/>
              <a:t>次元にとどまるのではなく、ノーマライゼーション（一般社会のなかで、障害者が障害をもたない人とともに普通に生活できること</a:t>
            </a:r>
            <a:r>
              <a:rPr lang="ja-JP" altLang="en-US" dirty="0" smtClean="0"/>
              <a:t>）へと変わりつつあ</a:t>
            </a:r>
            <a:r>
              <a:rPr lang="ja-JP" altLang="en-US" dirty="0"/>
              <a:t>る</a:t>
            </a:r>
            <a:r>
              <a:rPr lang="ja-JP" altLang="en-US" dirty="0" smtClean="0"/>
              <a:t>。</a:t>
            </a:r>
            <a:endParaRPr lang="en-US" altLang="ja-JP" dirty="0" smtClean="0"/>
          </a:p>
          <a:p>
            <a:r>
              <a:rPr lang="ja-JP" altLang="en-US" dirty="0" smtClean="0"/>
              <a:t>その中では「社会での受け入れ」が重要となるが、「精神分裂病」という呼称</a:t>
            </a:r>
            <a:r>
              <a:rPr lang="ja-JP" altLang="en-US" dirty="0"/>
              <a:t>が持つ人格否定的な響きとその古い疾患概念のために</a:t>
            </a:r>
            <a:r>
              <a:rPr lang="ja-JP" altLang="en-US" dirty="0" smtClean="0"/>
              <a:t>、診断</a:t>
            </a:r>
            <a:r>
              <a:rPr lang="ja-JP" altLang="en-US" dirty="0"/>
              <a:t>されたことで患者の自尊心が傷つき、回復者の受け入れを社会が逡巡して</a:t>
            </a:r>
            <a:r>
              <a:rPr lang="ja-JP" altLang="en-US" dirty="0" smtClean="0"/>
              <a:t>きた</a:t>
            </a:r>
            <a:r>
              <a:rPr lang="ja-JP" altLang="en-US" dirty="0"/>
              <a:t>。</a:t>
            </a: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19</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Ｍ．フーコー</a:t>
            </a:r>
            <a:r>
              <a:rPr kumimoji="1" lang="en-US" altLang="ja-JP" dirty="0" smtClean="0"/>
              <a:t>『</a:t>
            </a:r>
            <a:r>
              <a:rPr lang="ja-JP" altLang="en-US" dirty="0" smtClean="0"/>
              <a:t>狂気の歴史</a:t>
            </a:r>
            <a:r>
              <a:rPr lang="en-US" altLang="ja-JP" dirty="0" smtClean="0"/>
              <a:t>』</a:t>
            </a:r>
            <a:r>
              <a:rPr lang="ja-JP" altLang="en-US" dirty="0" smtClean="0"/>
              <a:t>（</a:t>
            </a:r>
            <a:r>
              <a:rPr lang="en-US" altLang="ja-JP" dirty="0" smtClean="0"/>
              <a:t>1961</a:t>
            </a:r>
            <a:r>
              <a:rPr lang="ja-JP" altLang="en-US" dirty="0" smtClean="0"/>
              <a:t>）</a:t>
            </a:r>
            <a:endParaRPr kumimoji="1" lang="ja-JP" altLang="en-US" dirty="0"/>
          </a:p>
        </p:txBody>
      </p:sp>
      <p:pic>
        <p:nvPicPr>
          <p:cNvPr id="11" name="コンテンツ プレースホルダ 10" descr="フーコー2.jpg"/>
          <p:cNvPicPr>
            <a:picLocks noGrp="1" noChangeAspect="1"/>
          </p:cNvPicPr>
          <p:nvPr>
            <p:ph sz="half" idx="1"/>
          </p:nvPr>
        </p:nvPicPr>
        <p:blipFill>
          <a:blip r:embed="rId2" cstate="print"/>
          <a:stretch>
            <a:fillRect/>
          </a:stretch>
        </p:blipFill>
        <p:spPr>
          <a:xfrm>
            <a:off x="457200" y="2531227"/>
            <a:ext cx="4038600" cy="2663909"/>
          </a:xfrm>
        </p:spPr>
      </p:pic>
      <p:pic>
        <p:nvPicPr>
          <p:cNvPr id="14" name="コンテンツ プレースホルダ 13" descr="狂気の歴史.jpg"/>
          <p:cNvPicPr>
            <a:picLocks noGrp="1" noChangeAspect="1"/>
          </p:cNvPicPr>
          <p:nvPr>
            <p:ph sz="half" idx="2"/>
          </p:nvPr>
        </p:nvPicPr>
        <p:blipFill>
          <a:blip r:embed="rId3" cstate="print"/>
          <a:stretch>
            <a:fillRect/>
          </a:stretch>
        </p:blipFill>
        <p:spPr>
          <a:xfrm>
            <a:off x="5292080" y="1759882"/>
            <a:ext cx="2952328" cy="4356679"/>
          </a:xfrm>
        </p:spPr>
      </p:pic>
      <p:sp>
        <p:nvSpPr>
          <p:cNvPr id="5" name="スライド番号プレースホルダ 4"/>
          <p:cNvSpPr>
            <a:spLocks noGrp="1"/>
          </p:cNvSpPr>
          <p:nvPr>
            <p:ph type="sldNum" sz="quarter" idx="12"/>
          </p:nvPr>
        </p:nvSpPr>
        <p:spPr/>
        <p:txBody>
          <a:bodyPr/>
          <a:lstStyle/>
          <a:p>
            <a:fld id="{003F7BA3-FDCE-4573-BA21-6E4AB36783FB}" type="slidenum">
              <a:rPr kumimoji="1" lang="ja-JP" altLang="en-US" smtClean="0"/>
              <a:pPr/>
              <a:t>2</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しかし、展望は明るくない</a:t>
            </a:r>
            <a:endParaRPr kumimoji="1" lang="ja-JP" altLang="en-US" dirty="0"/>
          </a:p>
        </p:txBody>
      </p:sp>
      <p:sp>
        <p:nvSpPr>
          <p:cNvPr id="4" name="テキスト プレースホルダ 3"/>
          <p:cNvSpPr>
            <a:spLocks noGrp="1"/>
          </p:cNvSpPr>
          <p:nvPr>
            <p:ph type="body" idx="1"/>
          </p:nvPr>
        </p:nvSpPr>
        <p:spPr/>
        <p:txBody>
          <a:bodyPr/>
          <a:lstStyle/>
          <a:p>
            <a:r>
              <a:rPr kumimoji="1" lang="ja-JP" altLang="en-US" dirty="0" smtClean="0"/>
              <a:t>施設コンフリクト</a:t>
            </a:r>
            <a:endParaRPr kumimoji="1" lang="ja-JP" altLang="en-US" dirty="0"/>
          </a:p>
        </p:txBody>
      </p:sp>
      <p:pic>
        <p:nvPicPr>
          <p:cNvPr id="8" name="コンテンツ プレースホルダ 7" descr="con2 (1).jpg"/>
          <p:cNvPicPr>
            <a:picLocks noGrp="1" noChangeAspect="1"/>
          </p:cNvPicPr>
          <p:nvPr>
            <p:ph sz="half" idx="2"/>
          </p:nvPr>
        </p:nvPicPr>
        <p:blipFill>
          <a:blip r:embed="rId2" cstate="print"/>
          <a:stretch>
            <a:fillRect/>
          </a:stretch>
        </p:blipFill>
        <p:spPr>
          <a:xfrm>
            <a:off x="1115616" y="2420888"/>
            <a:ext cx="2255118" cy="3923905"/>
          </a:xfrm>
        </p:spPr>
      </p:pic>
      <p:sp>
        <p:nvSpPr>
          <p:cNvPr id="6" name="テキスト プレースホルダ 5"/>
          <p:cNvSpPr>
            <a:spLocks noGrp="1"/>
          </p:cNvSpPr>
          <p:nvPr>
            <p:ph type="body" sz="quarter" idx="3"/>
          </p:nvPr>
        </p:nvSpPr>
        <p:spPr/>
        <p:txBody>
          <a:bodyPr/>
          <a:lstStyle/>
          <a:p>
            <a:endParaRPr kumimoji="1" lang="ja-JP" altLang="en-US"/>
          </a:p>
        </p:txBody>
      </p:sp>
      <p:sp>
        <p:nvSpPr>
          <p:cNvPr id="7" name="コンテンツ プレースホルダ 6"/>
          <p:cNvSpPr>
            <a:spLocks noGrp="1"/>
          </p:cNvSpPr>
          <p:nvPr>
            <p:ph sz="quarter" idx="4"/>
          </p:nvPr>
        </p:nvSpPr>
        <p:spPr/>
        <p:txBody>
          <a:bodyPr/>
          <a:lstStyle/>
          <a:p>
            <a:r>
              <a:rPr lang="ja-JP" altLang="en-US" dirty="0" smtClean="0"/>
              <a:t>犯罪が起きたとき、「精神科通院歴」が大きく報道される</a:t>
            </a:r>
            <a:endParaRPr lang="en-US" altLang="ja-JP" dirty="0" smtClean="0"/>
          </a:p>
          <a:p>
            <a:pPr>
              <a:buNone/>
            </a:pPr>
            <a:r>
              <a:rPr kumimoji="1" lang="ja-JP" altLang="en-US" dirty="0" smtClean="0"/>
              <a:t>　　→誤解「精神障害者は犯罪を起こしやすい」</a:t>
            </a:r>
            <a:endParaRPr kumimoji="1" lang="ja-JP" altLang="en-US" dirty="0"/>
          </a:p>
        </p:txBody>
      </p:sp>
      <p:sp>
        <p:nvSpPr>
          <p:cNvPr id="9" name="スライド番号プレースホルダ 8"/>
          <p:cNvSpPr>
            <a:spLocks noGrp="1"/>
          </p:cNvSpPr>
          <p:nvPr>
            <p:ph type="sldNum" sz="quarter" idx="12"/>
          </p:nvPr>
        </p:nvSpPr>
        <p:spPr/>
        <p:txBody>
          <a:bodyPr/>
          <a:lstStyle/>
          <a:p>
            <a:fld id="{003F7BA3-FDCE-4573-BA21-6E4AB36783FB}" type="slidenum">
              <a:rPr kumimoji="1" lang="ja-JP" altLang="en-US" smtClean="0"/>
              <a:pPr/>
              <a:t>20</a:t>
            </a:fld>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kumimoji="1" lang="ja-JP" altLang="en-US" dirty="0" smtClean="0"/>
              <a:t>池田小学校事件後、里見和夫弁護士の分析</a:t>
            </a:r>
            <a:endParaRPr kumimoji="1" lang="ja-JP" altLang="en-US" dirty="0"/>
          </a:p>
        </p:txBody>
      </p:sp>
      <p:sp>
        <p:nvSpPr>
          <p:cNvPr id="8" name="コンテンツ プレースホルダ 7"/>
          <p:cNvSpPr>
            <a:spLocks noGrp="1"/>
          </p:cNvSpPr>
          <p:nvPr>
            <p:ph idx="1"/>
          </p:nvPr>
        </p:nvSpPr>
        <p:spPr>
          <a:xfrm>
            <a:off x="467544" y="908720"/>
            <a:ext cx="8147248" cy="5073427"/>
          </a:xfrm>
        </p:spPr>
        <p:txBody>
          <a:bodyPr>
            <a:noAutofit/>
          </a:bodyPr>
          <a:lstStyle/>
          <a:p>
            <a:endParaRPr lang="en-US" altLang="ja-JP" sz="1800" dirty="0" smtClean="0"/>
          </a:p>
          <a:p>
            <a:endParaRPr lang="en-US" altLang="ja-JP" sz="1800" dirty="0"/>
          </a:p>
          <a:p>
            <a:endParaRPr lang="en-US" altLang="ja-JP" sz="2400" dirty="0" smtClean="0"/>
          </a:p>
          <a:p>
            <a:r>
              <a:rPr lang="ja-JP" altLang="en-US" sz="2400" dirty="0" smtClean="0"/>
              <a:t>日本</a:t>
            </a:r>
            <a:r>
              <a:rPr lang="ja-JP" altLang="en-US" sz="2400" dirty="0"/>
              <a:t>の総人口は約</a:t>
            </a:r>
            <a:r>
              <a:rPr lang="en-US" altLang="ja-JP" sz="2400" dirty="0"/>
              <a:t>126,500,000</a:t>
            </a:r>
            <a:r>
              <a:rPr lang="ja-JP" altLang="en-US" sz="2400" dirty="0"/>
              <a:t>人</a:t>
            </a:r>
            <a:r>
              <a:rPr lang="en-US" altLang="ja-JP" sz="2400" dirty="0"/>
              <a:t>――――――――</a:t>
            </a:r>
            <a:r>
              <a:rPr lang="ja-JP" altLang="en-US" sz="2400" dirty="0"/>
              <a:t>Ａ</a:t>
            </a:r>
            <a:br>
              <a:rPr lang="ja-JP" altLang="en-US" sz="2400" dirty="0"/>
            </a:br>
            <a:r>
              <a:rPr lang="ja-JP" altLang="en-US" sz="2400" dirty="0"/>
              <a:t>　　　　　　（</a:t>
            </a:r>
            <a:r>
              <a:rPr lang="en-US" altLang="ja-JP" sz="2400" dirty="0"/>
              <a:t>1998</a:t>
            </a:r>
            <a:r>
              <a:rPr lang="ja-JP" altLang="en-US" sz="2400" dirty="0"/>
              <a:t>年</a:t>
            </a:r>
            <a:r>
              <a:rPr lang="en-US" altLang="ja-JP" sz="2400" dirty="0"/>
              <a:t>10</a:t>
            </a:r>
            <a:r>
              <a:rPr lang="ja-JP" altLang="en-US" sz="2400" dirty="0"/>
              <a:t>月時点）</a:t>
            </a:r>
            <a:br>
              <a:rPr lang="ja-JP" altLang="en-US" sz="2400" dirty="0"/>
            </a:br>
            <a:r>
              <a:rPr lang="ja-JP" altLang="en-US" sz="2400" dirty="0"/>
              <a:t>そのうち約</a:t>
            </a:r>
            <a:r>
              <a:rPr lang="en-US" altLang="ja-JP" sz="2400" dirty="0"/>
              <a:t>2,170,000</a:t>
            </a:r>
            <a:r>
              <a:rPr lang="ja-JP" altLang="en-US" sz="2400" dirty="0"/>
              <a:t>人が精神障害者といわれている</a:t>
            </a:r>
            <a:br>
              <a:rPr lang="ja-JP" altLang="en-US" sz="2400" dirty="0"/>
            </a:br>
            <a:r>
              <a:rPr lang="ja-JP" altLang="en-US" sz="2400" dirty="0"/>
              <a:t>　　　　　　　　　　　（厚生省の推計）</a:t>
            </a:r>
            <a:r>
              <a:rPr lang="en-US" altLang="ja-JP" sz="2400" dirty="0"/>
              <a:t>―――</a:t>
            </a:r>
            <a:r>
              <a:rPr lang="ja-JP" altLang="en-US" sz="2400" dirty="0"/>
              <a:t>Ｂ</a:t>
            </a:r>
            <a:br>
              <a:rPr lang="ja-JP" altLang="en-US" sz="2400" dirty="0"/>
            </a:br>
            <a:r>
              <a:rPr lang="ja-JP" altLang="en-US" sz="2400" dirty="0"/>
              <a:t>刑法犯検挙人員　</a:t>
            </a:r>
            <a:r>
              <a:rPr lang="en-US" altLang="ja-JP" sz="2400" dirty="0"/>
              <a:t>315,355</a:t>
            </a:r>
            <a:r>
              <a:rPr lang="ja-JP" altLang="en-US" sz="2400" dirty="0"/>
              <a:t>人</a:t>
            </a:r>
            <a:r>
              <a:rPr lang="en-US" altLang="ja-JP" sz="2400" dirty="0"/>
              <a:t>――――――――――</a:t>
            </a:r>
            <a:r>
              <a:rPr lang="ja-JP" altLang="en-US" sz="2400" dirty="0"/>
              <a:t>Ｃ</a:t>
            </a:r>
            <a:br>
              <a:rPr lang="ja-JP" altLang="en-US" sz="2400" dirty="0"/>
            </a:br>
            <a:r>
              <a:rPr lang="ja-JP" altLang="en-US" sz="2400" dirty="0"/>
              <a:t>（交通関係業務上過失事件を除く）</a:t>
            </a:r>
            <a:br>
              <a:rPr lang="ja-JP" altLang="en-US" sz="2400" dirty="0"/>
            </a:br>
            <a:r>
              <a:rPr lang="ja-JP" altLang="en-US" sz="2400" dirty="0"/>
              <a:t>Ｃのうち精神障害者　　　　　</a:t>
            </a:r>
            <a:r>
              <a:rPr lang="en-US" altLang="ja-JP" sz="2400" dirty="0"/>
              <a:t>636</a:t>
            </a:r>
            <a:r>
              <a:rPr lang="ja-JP" altLang="en-US" sz="2400" dirty="0"/>
              <a:t>人</a:t>
            </a:r>
          </a:p>
          <a:p>
            <a:r>
              <a:rPr lang="ja-JP" altLang="en-US" sz="2400" dirty="0"/>
              <a:t>Ｃのうちその疑いのある者　</a:t>
            </a:r>
            <a:r>
              <a:rPr lang="en-US" altLang="ja-JP" sz="2400" dirty="0"/>
              <a:t>1,361</a:t>
            </a:r>
            <a:r>
              <a:rPr lang="ja-JP" altLang="en-US" sz="2400" dirty="0"/>
              <a:t>人</a:t>
            </a:r>
            <a:br>
              <a:rPr lang="ja-JP" altLang="en-US" sz="2400" dirty="0"/>
            </a:br>
            <a:r>
              <a:rPr lang="ja-JP" altLang="en-US" sz="2400" dirty="0"/>
              <a:t>　　　　　　　　　　合計　</a:t>
            </a:r>
            <a:r>
              <a:rPr lang="en-US" altLang="ja-JP" sz="2400" dirty="0"/>
              <a:t>1,997</a:t>
            </a:r>
            <a:r>
              <a:rPr lang="ja-JP" altLang="en-US" sz="2400" dirty="0"/>
              <a:t>人</a:t>
            </a:r>
            <a:r>
              <a:rPr lang="en-US" altLang="ja-JP" sz="2400" dirty="0"/>
              <a:t>――――――</a:t>
            </a:r>
            <a:r>
              <a:rPr lang="ja-JP" altLang="en-US" sz="2400" dirty="0"/>
              <a:t>Ｄ</a:t>
            </a:r>
            <a:br>
              <a:rPr lang="ja-JP" altLang="en-US" sz="2400" dirty="0"/>
            </a:br>
            <a:r>
              <a:rPr lang="ja-JP" altLang="en-US" sz="2400" dirty="0"/>
              <a:t/>
            </a:r>
            <a:br>
              <a:rPr lang="ja-JP" altLang="en-US" sz="2400" dirty="0"/>
            </a:br>
            <a:r>
              <a:rPr lang="ja-JP" altLang="en-US" sz="2400" dirty="0"/>
              <a:t>＊Ｃ、Ｄの人数は</a:t>
            </a:r>
            <a:r>
              <a:rPr lang="en-US" altLang="ja-JP" sz="2400" dirty="0"/>
              <a:t>『</a:t>
            </a:r>
            <a:r>
              <a:rPr lang="ja-JP" altLang="en-US" sz="2400" dirty="0"/>
              <a:t>平成</a:t>
            </a:r>
            <a:r>
              <a:rPr lang="en-US" altLang="ja-JP" sz="2400" dirty="0"/>
              <a:t>12</a:t>
            </a:r>
            <a:r>
              <a:rPr lang="ja-JP" altLang="en-US" sz="2400" dirty="0"/>
              <a:t>年版 犯罪白書</a:t>
            </a:r>
            <a:r>
              <a:rPr lang="en-US" altLang="ja-JP" sz="2400" dirty="0"/>
              <a:t>』</a:t>
            </a:r>
            <a:r>
              <a:rPr lang="ja-JP" altLang="en-US" sz="2400" dirty="0"/>
              <a:t>による。</a:t>
            </a:r>
          </a:p>
          <a:p>
            <a:pPr>
              <a:buNone/>
            </a:pPr>
            <a:endParaRPr kumimoji="1" lang="ja-JP" altLang="en-US" sz="1800"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21</a:t>
            </a:fld>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犯罪を犯した者が総人口の中に占める割合</a:t>
            </a:r>
            <a:br>
              <a:rPr lang="ja-JP" altLang="en-US" dirty="0" smtClean="0"/>
            </a:br>
            <a:r>
              <a:rPr lang="ja-JP" altLang="en-US" dirty="0" smtClean="0"/>
              <a:t>　Ｃ（</a:t>
            </a:r>
            <a:r>
              <a:rPr lang="en-US" altLang="ja-JP" dirty="0" smtClean="0"/>
              <a:t>315,355</a:t>
            </a:r>
            <a:r>
              <a:rPr lang="ja-JP" altLang="en-US" dirty="0" smtClean="0"/>
              <a:t>）</a:t>
            </a:r>
            <a:br>
              <a:rPr lang="ja-JP" altLang="en-US" dirty="0" smtClean="0"/>
            </a:br>
            <a:r>
              <a:rPr lang="en-US" altLang="ja-JP" dirty="0" smtClean="0"/>
              <a:t>――――――――×100</a:t>
            </a:r>
            <a:r>
              <a:rPr lang="ja-JP" altLang="en-US" dirty="0" smtClean="0"/>
              <a:t>＝</a:t>
            </a:r>
            <a:r>
              <a:rPr lang="en-US" altLang="ja-JP" dirty="0" smtClean="0"/>
              <a:t>0.25</a:t>
            </a:r>
            <a:r>
              <a:rPr lang="ja-JP" altLang="en-US" dirty="0" smtClean="0"/>
              <a:t>％</a:t>
            </a:r>
            <a:br>
              <a:rPr lang="ja-JP" altLang="en-US" dirty="0" smtClean="0"/>
            </a:br>
            <a:r>
              <a:rPr lang="ja-JP" altLang="en-US" dirty="0" smtClean="0"/>
              <a:t>Ａ（</a:t>
            </a:r>
            <a:r>
              <a:rPr lang="en-US" altLang="ja-JP" dirty="0" smtClean="0"/>
              <a:t>126,500,000</a:t>
            </a:r>
            <a:r>
              <a:rPr lang="ja-JP" altLang="en-US" dirty="0" smtClean="0"/>
              <a:t>）</a:t>
            </a:r>
            <a:endParaRPr lang="en-US" altLang="ja-JP" dirty="0" smtClean="0"/>
          </a:p>
          <a:p>
            <a:endParaRPr lang="ja-JP" altLang="en-US" dirty="0" smtClean="0"/>
          </a:p>
          <a:p>
            <a:r>
              <a:rPr lang="ja-JP" altLang="en-US" dirty="0" smtClean="0"/>
              <a:t>犯罪を犯した精神障害者が</a:t>
            </a:r>
            <a:br>
              <a:rPr lang="ja-JP" altLang="en-US" dirty="0" smtClean="0"/>
            </a:br>
            <a:r>
              <a:rPr lang="ja-JP" altLang="en-US" dirty="0" smtClean="0"/>
              <a:t>精神障害者全体の中に占める割合</a:t>
            </a:r>
            <a:br>
              <a:rPr lang="ja-JP" altLang="en-US" dirty="0" smtClean="0"/>
            </a:br>
            <a:r>
              <a:rPr lang="ja-JP" altLang="en-US" dirty="0" smtClean="0"/>
              <a:t>（疑いのある者を含む）</a:t>
            </a:r>
            <a:br>
              <a:rPr lang="ja-JP" altLang="en-US" dirty="0" smtClean="0"/>
            </a:br>
            <a:r>
              <a:rPr lang="ja-JP" altLang="en-US" dirty="0" smtClean="0"/>
              <a:t>　Ｄ（</a:t>
            </a:r>
            <a:r>
              <a:rPr lang="en-US" altLang="ja-JP" dirty="0" smtClean="0"/>
              <a:t>1,997</a:t>
            </a:r>
            <a:r>
              <a:rPr lang="ja-JP" altLang="en-US" dirty="0" smtClean="0"/>
              <a:t>）</a:t>
            </a:r>
            <a:br>
              <a:rPr lang="ja-JP" altLang="en-US" dirty="0" smtClean="0"/>
            </a:br>
            <a:r>
              <a:rPr lang="en-US" altLang="ja-JP" dirty="0" smtClean="0"/>
              <a:t>―――――――×100</a:t>
            </a:r>
            <a:r>
              <a:rPr lang="ja-JP" altLang="en-US" dirty="0" smtClean="0"/>
              <a:t>＝</a:t>
            </a:r>
            <a:r>
              <a:rPr lang="en-US" altLang="ja-JP" dirty="0" smtClean="0"/>
              <a:t>0.09</a:t>
            </a:r>
            <a:r>
              <a:rPr lang="ja-JP" altLang="en-US" dirty="0" smtClean="0"/>
              <a:t>％</a:t>
            </a:r>
            <a:br>
              <a:rPr lang="ja-JP" altLang="en-US" dirty="0" smtClean="0"/>
            </a:br>
            <a:r>
              <a:rPr lang="ja-JP" altLang="en-US" dirty="0" smtClean="0"/>
              <a:t>Ｂ（</a:t>
            </a:r>
            <a:r>
              <a:rPr lang="en-US" altLang="ja-JP" dirty="0" smtClean="0"/>
              <a:t>2,170,000</a:t>
            </a:r>
            <a:r>
              <a:rPr lang="ja-JP" altLang="en-US" dirty="0" smtClean="0"/>
              <a:t>）</a:t>
            </a:r>
          </a:p>
          <a:p>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22</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明るい</a:t>
            </a:r>
            <a:r>
              <a:rPr lang="ja-JP" altLang="en-US" dirty="0"/>
              <a:t>材料</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マンガなどからの呼びかけ</a:t>
            </a:r>
            <a:endParaRPr kumimoji="1" lang="ja-JP" altLang="en-US" dirty="0"/>
          </a:p>
        </p:txBody>
      </p:sp>
      <p:pic>
        <p:nvPicPr>
          <p:cNvPr id="7" name="コンテンツ プレースホルダ 6" descr="images (8).jpg"/>
          <p:cNvPicPr>
            <a:picLocks noGrp="1" noChangeAspect="1"/>
          </p:cNvPicPr>
          <p:nvPr>
            <p:ph sz="half" idx="2"/>
          </p:nvPr>
        </p:nvPicPr>
        <p:blipFill>
          <a:blip r:embed="rId2" cstate="print"/>
          <a:stretch>
            <a:fillRect/>
          </a:stretch>
        </p:blipFill>
        <p:spPr>
          <a:xfrm>
            <a:off x="539552" y="2348880"/>
            <a:ext cx="3960440" cy="3960440"/>
          </a:xfrm>
        </p:spPr>
      </p:pic>
      <p:sp>
        <p:nvSpPr>
          <p:cNvPr id="5" name="テキスト プレースホルダ 4"/>
          <p:cNvSpPr>
            <a:spLocks noGrp="1"/>
          </p:cNvSpPr>
          <p:nvPr>
            <p:ph type="body" sz="quarter" idx="3"/>
          </p:nvPr>
        </p:nvSpPr>
        <p:spPr/>
        <p:txBody>
          <a:bodyPr/>
          <a:lstStyle/>
          <a:p>
            <a:r>
              <a:rPr lang="ja-JP" altLang="en-US" dirty="0" smtClean="0"/>
              <a:t>まったく新しい動き</a:t>
            </a:r>
            <a:endParaRPr kumimoji="1" lang="ja-JP" altLang="en-US" dirty="0"/>
          </a:p>
        </p:txBody>
      </p:sp>
      <p:pic>
        <p:nvPicPr>
          <p:cNvPr id="8" name="コンテンツ プレースホルダ 7" descr="images (9).jpg"/>
          <p:cNvPicPr>
            <a:picLocks noGrp="1" noChangeAspect="1"/>
          </p:cNvPicPr>
          <p:nvPr>
            <p:ph sz="quarter" idx="4"/>
          </p:nvPr>
        </p:nvPicPr>
        <p:blipFill>
          <a:blip r:embed="rId3" cstate="print"/>
          <a:stretch>
            <a:fillRect/>
          </a:stretch>
        </p:blipFill>
        <p:spPr>
          <a:xfrm>
            <a:off x="4716016" y="2478658"/>
            <a:ext cx="3528392" cy="3528392"/>
          </a:xfrm>
        </p:spPr>
      </p:pic>
      <p:sp>
        <p:nvSpPr>
          <p:cNvPr id="9" name="スライド番号プレースホルダ 8"/>
          <p:cNvSpPr>
            <a:spLocks noGrp="1"/>
          </p:cNvSpPr>
          <p:nvPr>
            <p:ph type="sldNum" sz="quarter" idx="12"/>
          </p:nvPr>
        </p:nvSpPr>
        <p:spPr/>
        <p:txBody>
          <a:bodyPr/>
          <a:lstStyle/>
          <a:p>
            <a:fld id="{003F7BA3-FDCE-4573-BA21-6E4AB36783FB}" type="slidenum">
              <a:rPr kumimoji="1" lang="ja-JP" altLang="en-US" smtClean="0"/>
              <a:pPr/>
              <a:t>23</a:t>
            </a:fld>
            <a:endParaRPr kumimoji="1"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ACT</a:t>
            </a:r>
            <a:endParaRPr kumimoji="1" lang="ja-JP" altLang="en-US" dirty="0"/>
          </a:p>
        </p:txBody>
      </p:sp>
      <p:sp>
        <p:nvSpPr>
          <p:cNvPr id="8" name="コンテンツ プレースホルダ 7"/>
          <p:cNvSpPr>
            <a:spLocks noGrp="1"/>
          </p:cNvSpPr>
          <p:nvPr>
            <p:ph idx="1"/>
          </p:nvPr>
        </p:nvSpPr>
        <p:spPr/>
        <p:txBody>
          <a:bodyPr>
            <a:normAutofit fontScale="92500" lnSpcReduction="10000"/>
          </a:bodyPr>
          <a:lstStyle/>
          <a:p>
            <a:pPr fontAlgn="base"/>
            <a:r>
              <a:rPr lang="en-US" altLang="ja-JP" dirty="0"/>
              <a:t>Assertive Community Treatment (ACT) </a:t>
            </a:r>
            <a:r>
              <a:rPr lang="ja-JP" altLang="en-US" dirty="0"/>
              <a:t>は、重い精神障害を抱えた人が住む慣れた場所で安心して暮らしていけるように、様々な職種の専門家から構成されるチームが支援を提供するプログラムです。英語の ‘</a:t>
            </a:r>
            <a:r>
              <a:rPr lang="en-US" altLang="ja-JP" dirty="0"/>
              <a:t>Assertive Community Treatment’ </a:t>
            </a:r>
            <a:r>
              <a:rPr lang="ja-JP" altLang="en-US" dirty="0"/>
              <a:t>という言葉を略して </a:t>
            </a:r>
            <a:r>
              <a:rPr lang="en-US" altLang="ja-JP" dirty="0"/>
              <a:t>ACT </a:t>
            </a:r>
            <a:r>
              <a:rPr lang="ja-JP" altLang="en-US" dirty="0"/>
              <a:t>と呼ばれることが多いのですが、私たちは日本語で「包括型地域生活支援プログラム」とも呼んでいます。</a:t>
            </a:r>
          </a:p>
          <a:p>
            <a:pPr>
              <a:buNone/>
            </a:pPr>
            <a:r>
              <a:rPr lang="ja-JP" altLang="en-US" dirty="0" smtClean="0"/>
              <a:t>（千葉県の</a:t>
            </a:r>
            <a:r>
              <a:rPr lang="en-US" altLang="ja-JP" dirty="0" smtClean="0"/>
              <a:t>NPO</a:t>
            </a:r>
            <a:r>
              <a:rPr lang="ja-JP" altLang="en-US" dirty="0" smtClean="0"/>
              <a:t>団体</a:t>
            </a:r>
            <a:r>
              <a:rPr lang="en-US" altLang="ja-JP" dirty="0" smtClean="0"/>
              <a:t>ACTIPS</a:t>
            </a:r>
            <a:r>
              <a:rPr lang="ja-JP" altLang="en-US" dirty="0" smtClean="0"/>
              <a:t>のサイトより）</a:t>
            </a:r>
            <a:br>
              <a:rPr lang="ja-JP" altLang="en-US"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24</a:t>
            </a:fld>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ACT</a:t>
            </a:r>
            <a:r>
              <a:rPr kumimoji="1" lang="ja-JP" altLang="en-US" dirty="0" smtClean="0"/>
              <a:t>が目指す「リカバリー」</a:t>
            </a:r>
            <a:endParaRPr kumimoji="1" lang="ja-JP" altLang="en-US" dirty="0"/>
          </a:p>
        </p:txBody>
      </p:sp>
      <p:sp>
        <p:nvSpPr>
          <p:cNvPr id="3" name="コンテンツ プレースホルダ 2"/>
          <p:cNvSpPr>
            <a:spLocks noGrp="1"/>
          </p:cNvSpPr>
          <p:nvPr>
            <p:ph idx="1"/>
          </p:nvPr>
        </p:nvSpPr>
        <p:spPr/>
        <p:txBody>
          <a:bodyPr/>
          <a:lstStyle/>
          <a:p>
            <a:pPr fontAlgn="base"/>
            <a:r>
              <a:rPr lang="en-US" altLang="ja-JP" b="1" dirty="0"/>
              <a:t>1.</a:t>
            </a:r>
            <a:r>
              <a:rPr lang="ja-JP" altLang="en-US" b="1" dirty="0"/>
              <a:t> </a:t>
            </a:r>
            <a:r>
              <a:rPr lang="ja-JP" altLang="en-US" b="1" dirty="0" err="1"/>
              <a:t>障がい</a:t>
            </a:r>
            <a:r>
              <a:rPr lang="ja-JP" altLang="en-US" b="1" dirty="0"/>
              <a:t>者が希望をもつこと</a:t>
            </a:r>
          </a:p>
          <a:p>
            <a:pPr fontAlgn="base">
              <a:buNone/>
            </a:pPr>
            <a:r>
              <a:rPr lang="ja-JP" altLang="en-US" dirty="0" smtClean="0"/>
              <a:t>　　薬</a:t>
            </a:r>
            <a:r>
              <a:rPr lang="ja-JP" altLang="en-US" dirty="0"/>
              <a:t>を飲めば楽になる／自分らしい生活を取り戻せる／立ち直ることができる</a:t>
            </a:r>
            <a:r>
              <a:rPr lang="en-US" altLang="ja-JP" dirty="0"/>
              <a:t>…etc.</a:t>
            </a:r>
          </a:p>
          <a:p>
            <a:pPr fontAlgn="base"/>
            <a:r>
              <a:rPr lang="en-US" altLang="ja-JP" b="1" dirty="0"/>
              <a:t>2.</a:t>
            </a:r>
            <a:r>
              <a:rPr lang="ja-JP" altLang="en-US" b="1" dirty="0"/>
              <a:t> </a:t>
            </a:r>
            <a:r>
              <a:rPr lang="ja-JP" altLang="en-US" b="1" dirty="0" err="1"/>
              <a:t>障がい</a:t>
            </a:r>
            <a:r>
              <a:rPr lang="ja-JP" altLang="en-US" b="1" dirty="0"/>
              <a:t>者が自分の病気に自分の意志で取り組む力をつけること</a:t>
            </a:r>
          </a:p>
          <a:p>
            <a:pPr fontAlgn="base">
              <a:buNone/>
            </a:pPr>
            <a:r>
              <a:rPr lang="ja-JP" altLang="en-US" dirty="0" smtClean="0"/>
              <a:t>　　病気</a:t>
            </a:r>
            <a:r>
              <a:rPr lang="ja-JP" altLang="en-US" dirty="0"/>
              <a:t>や薬についての情報を知る／暮らしやすくする工夫を考える／同じ経験をもつ仲間と協力する</a:t>
            </a:r>
            <a:r>
              <a:rPr lang="en-US" altLang="ja-JP" dirty="0"/>
              <a:t>…etc.</a:t>
            </a:r>
          </a:p>
          <a:p>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25</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fontAlgn="base"/>
            <a:r>
              <a:rPr lang="en-US" altLang="ja-JP" b="1" dirty="0"/>
              <a:t>3.</a:t>
            </a:r>
            <a:r>
              <a:rPr lang="ja-JP" altLang="en-US" b="1" dirty="0"/>
              <a:t> </a:t>
            </a:r>
            <a:r>
              <a:rPr lang="ja-JP" altLang="en-US" b="1" dirty="0" err="1"/>
              <a:t>障がい</a:t>
            </a:r>
            <a:r>
              <a:rPr lang="ja-JP" altLang="en-US" b="1" dirty="0"/>
              <a:t>者が自分に責任をもつこと</a:t>
            </a:r>
          </a:p>
          <a:p>
            <a:pPr fontAlgn="base">
              <a:buNone/>
            </a:pPr>
            <a:r>
              <a:rPr lang="ja-JP" altLang="en-US" dirty="0" smtClean="0"/>
              <a:t>　　小さな</a:t>
            </a:r>
            <a:r>
              <a:rPr lang="ja-JP" altLang="en-US" dirty="0"/>
              <a:t>失敗をおそれない／サポートを受けながら何かに挑戦する／サポートする人とのいい関係をつくる</a:t>
            </a:r>
            <a:r>
              <a:rPr lang="en-US" altLang="ja-JP" dirty="0"/>
              <a:t>…etc.</a:t>
            </a:r>
          </a:p>
          <a:p>
            <a:pPr fontAlgn="base"/>
            <a:r>
              <a:rPr lang="en-US" altLang="ja-JP" b="1" dirty="0"/>
              <a:t>4.</a:t>
            </a:r>
            <a:r>
              <a:rPr lang="ja-JP" altLang="en-US" b="1" dirty="0"/>
              <a:t> </a:t>
            </a:r>
            <a:r>
              <a:rPr lang="ja-JP" altLang="en-US" b="1" dirty="0" err="1"/>
              <a:t>障がい</a:t>
            </a:r>
            <a:r>
              <a:rPr lang="ja-JP" altLang="en-US" b="1" dirty="0"/>
              <a:t>者が社会の中で意味のある役割に就くこと</a:t>
            </a:r>
          </a:p>
          <a:p>
            <a:pPr fontAlgn="base">
              <a:buNone/>
            </a:pPr>
            <a:r>
              <a:rPr lang="ja-JP" altLang="en-US" dirty="0"/>
              <a:t>　</a:t>
            </a:r>
            <a:r>
              <a:rPr lang="ja-JP" altLang="en-US" dirty="0" smtClean="0"/>
              <a:t>　仕事</a:t>
            </a:r>
            <a:r>
              <a:rPr lang="ja-JP" altLang="en-US" dirty="0"/>
              <a:t>に就く／人と愛し合う／家族との関係をよくする／生きがいをもつ</a:t>
            </a:r>
            <a:r>
              <a:rPr lang="en-US" altLang="ja-JP" dirty="0"/>
              <a:t>…etc.</a:t>
            </a:r>
          </a:p>
          <a:p>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26</a:t>
            </a:fld>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当事者や家族による（明るい）語り</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dirty="0"/>
          </a:p>
        </p:txBody>
      </p:sp>
      <p:pic>
        <p:nvPicPr>
          <p:cNvPr id="7" name="コンテンツ プレースホルダ 6" descr="51owkJoVIoL._BO2,204,203,200_PIsitb-sticker-arrow-click,TopRight,35,-76_AA300_SH20_OU09_.jpg"/>
          <p:cNvPicPr>
            <a:picLocks noGrp="1" noChangeAspect="1"/>
          </p:cNvPicPr>
          <p:nvPr>
            <p:ph sz="half" idx="2"/>
          </p:nvPr>
        </p:nvPicPr>
        <p:blipFill>
          <a:blip r:embed="rId2" cstate="print"/>
          <a:stretch>
            <a:fillRect/>
          </a:stretch>
        </p:blipFill>
        <p:spPr>
          <a:xfrm>
            <a:off x="539552" y="1988840"/>
            <a:ext cx="4166493" cy="4166493"/>
          </a:xfrm>
        </p:spPr>
      </p:pic>
      <p:sp>
        <p:nvSpPr>
          <p:cNvPr id="5" name="テキスト プレースホルダ 4"/>
          <p:cNvSpPr>
            <a:spLocks noGrp="1"/>
          </p:cNvSpPr>
          <p:nvPr>
            <p:ph type="body" sz="quarter" idx="3"/>
          </p:nvPr>
        </p:nvSpPr>
        <p:spPr/>
        <p:txBody>
          <a:bodyPr/>
          <a:lstStyle/>
          <a:p>
            <a:endParaRPr kumimoji="1" lang="ja-JP" altLang="en-US"/>
          </a:p>
        </p:txBody>
      </p:sp>
      <p:pic>
        <p:nvPicPr>
          <p:cNvPr id="8" name="コンテンツ プレースホルダ 7" descr="51TwMz7iYHL._SL500_AA300_.jpg"/>
          <p:cNvPicPr>
            <a:picLocks noGrp="1" noChangeAspect="1"/>
          </p:cNvPicPr>
          <p:nvPr>
            <p:ph sz="quarter" idx="4"/>
          </p:nvPr>
        </p:nvPicPr>
        <p:blipFill>
          <a:blip r:embed="rId3" cstate="print"/>
          <a:stretch>
            <a:fillRect/>
          </a:stretch>
        </p:blipFill>
        <p:spPr>
          <a:xfrm>
            <a:off x="4572000" y="2492896"/>
            <a:ext cx="3518421" cy="3518421"/>
          </a:xfrm>
        </p:spPr>
      </p:pic>
      <p:sp>
        <p:nvSpPr>
          <p:cNvPr id="9" name="スライド番号プレースホルダ 8"/>
          <p:cNvSpPr>
            <a:spLocks noGrp="1"/>
          </p:cNvSpPr>
          <p:nvPr>
            <p:ph type="sldNum" sz="quarter" idx="12"/>
          </p:nvPr>
        </p:nvSpPr>
        <p:spPr/>
        <p:txBody>
          <a:bodyPr/>
          <a:lstStyle/>
          <a:p>
            <a:fld id="{003F7BA3-FDCE-4573-BA21-6E4AB36783FB}" type="slidenum">
              <a:rPr kumimoji="1" lang="ja-JP" altLang="en-US" smtClean="0"/>
              <a:pPr/>
              <a:t>27</a:t>
            </a:fld>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表現する当事者たち</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a:p>
        </p:txBody>
      </p:sp>
      <p:sp>
        <p:nvSpPr>
          <p:cNvPr id="5" name="テキスト プレースホルダ 4"/>
          <p:cNvSpPr>
            <a:spLocks noGrp="1"/>
          </p:cNvSpPr>
          <p:nvPr>
            <p:ph type="body" sz="quarter" idx="3"/>
          </p:nvPr>
        </p:nvSpPr>
        <p:spPr/>
        <p:txBody>
          <a:bodyPr/>
          <a:lstStyle/>
          <a:p>
            <a:endParaRPr kumimoji="1" lang="ja-JP" altLang="en-US"/>
          </a:p>
        </p:txBody>
      </p:sp>
      <p:pic>
        <p:nvPicPr>
          <p:cNvPr id="8" name="コンテンツ プレースホルダ 7" descr="こわれもの２.jpg"/>
          <p:cNvPicPr>
            <a:picLocks noGrp="1" noChangeAspect="1"/>
          </p:cNvPicPr>
          <p:nvPr>
            <p:ph sz="quarter" idx="4"/>
          </p:nvPr>
        </p:nvPicPr>
        <p:blipFill>
          <a:blip r:embed="rId2" cstate="print"/>
          <a:stretch>
            <a:fillRect/>
          </a:stretch>
        </p:blipFill>
        <p:spPr>
          <a:xfrm>
            <a:off x="5004048" y="1230926"/>
            <a:ext cx="3816424" cy="5399294"/>
          </a:xfrm>
        </p:spPr>
      </p:pic>
      <p:pic>
        <p:nvPicPr>
          <p:cNvPr id="10" name="コンテンツ プレースホルダ 9" descr="koware.jpg"/>
          <p:cNvPicPr>
            <a:picLocks noGrp="1" noChangeAspect="1"/>
          </p:cNvPicPr>
          <p:nvPr>
            <p:ph sz="half" idx="2"/>
          </p:nvPr>
        </p:nvPicPr>
        <p:blipFill>
          <a:blip r:embed="rId3" cstate="print"/>
          <a:stretch>
            <a:fillRect/>
          </a:stretch>
        </p:blipFill>
        <p:spPr>
          <a:xfrm>
            <a:off x="457199" y="2492897"/>
            <a:ext cx="4661285" cy="2925442"/>
          </a:xfrm>
        </p:spPr>
      </p:pic>
      <p:sp>
        <p:nvSpPr>
          <p:cNvPr id="7" name="スライド番号プレースホルダ 6"/>
          <p:cNvSpPr>
            <a:spLocks noGrp="1"/>
          </p:cNvSpPr>
          <p:nvPr>
            <p:ph type="sldNum" sz="quarter" idx="12"/>
          </p:nvPr>
        </p:nvSpPr>
        <p:spPr/>
        <p:txBody>
          <a:bodyPr/>
          <a:lstStyle/>
          <a:p>
            <a:fld id="{003F7BA3-FDCE-4573-BA21-6E4AB36783FB}" type="slidenum">
              <a:rPr kumimoji="1" lang="ja-JP" altLang="en-US" smtClean="0"/>
              <a:pPr/>
              <a:t>28</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sz="3200" dirty="0" smtClean="0"/>
              <a:t>（</a:t>
            </a:r>
            <a:r>
              <a:rPr kumimoji="1" lang="en-US" altLang="ja-JP" sz="3200" dirty="0" smtClean="0"/>
              <a:t>※</a:t>
            </a:r>
            <a:r>
              <a:rPr lang="ja-JP" altLang="en-US" sz="3200" dirty="0" smtClean="0"/>
              <a:t>原文に忠実に、一部、差別的表現を使用していることをお断りいたします）</a:t>
            </a:r>
            <a:endParaRPr kumimoji="1" lang="ja-JP" altLang="en-US" sz="3200" dirty="0"/>
          </a:p>
        </p:txBody>
      </p:sp>
      <p:sp>
        <p:nvSpPr>
          <p:cNvPr id="6" name="コンテンツ プレースホルダ 5"/>
          <p:cNvSpPr>
            <a:spLocks noGrp="1"/>
          </p:cNvSpPr>
          <p:nvPr>
            <p:ph idx="1"/>
          </p:nvPr>
        </p:nvSpPr>
        <p:spPr/>
        <p:txBody>
          <a:bodyPr>
            <a:normAutofit/>
          </a:bodyPr>
          <a:lstStyle/>
          <a:p>
            <a:r>
              <a:rPr lang="ja-JP" altLang="en-US" dirty="0" smtClean="0"/>
              <a:t>フーコーによれば、中世</a:t>
            </a:r>
            <a:r>
              <a:rPr lang="ja-JP" altLang="en-US" dirty="0"/>
              <a:t>・ルネッサンスまでヨーロッパ社会</a:t>
            </a:r>
            <a:r>
              <a:rPr lang="ja-JP" altLang="en-US" dirty="0" smtClean="0"/>
              <a:t>は“狂気”に</a:t>
            </a:r>
            <a:r>
              <a:rPr lang="ja-JP" altLang="en-US" dirty="0"/>
              <a:t>たいして寛容で、精神病者の多くは一般社会におり</a:t>
            </a:r>
            <a:r>
              <a:rPr lang="ja-JP" altLang="en-US" dirty="0" smtClean="0"/>
              <a:t>、“狂気”は</a:t>
            </a:r>
            <a:r>
              <a:rPr lang="ja-JP" altLang="en-US" dirty="0"/>
              <a:t>文学その他の文化現象の中に自由に姿をあらわしていた</a:t>
            </a:r>
            <a:r>
              <a:rPr lang="ja-JP" altLang="en-US" dirty="0" smtClean="0"/>
              <a:t>。</a:t>
            </a:r>
            <a:endParaRPr lang="en-US" altLang="ja-JP" dirty="0" smtClean="0"/>
          </a:p>
          <a:p>
            <a:pPr>
              <a:buNone/>
            </a:pPr>
            <a:endParaRPr lang="en-US" altLang="ja-JP" dirty="0" smtClean="0"/>
          </a:p>
          <a:p>
            <a:pPr>
              <a:buNone/>
            </a:pPr>
            <a:r>
              <a:rPr lang="ja-JP" altLang="en-US" dirty="0"/>
              <a:t>　</a:t>
            </a:r>
            <a:r>
              <a:rPr lang="ja-JP" altLang="en-US" dirty="0" smtClean="0"/>
              <a:t>近代以前における狂気</a:t>
            </a:r>
            <a:br>
              <a:rPr lang="ja-JP" altLang="en-US" dirty="0" smtClean="0"/>
            </a:br>
            <a:r>
              <a:rPr lang="ja-JP" altLang="en-US" dirty="0" smtClean="0"/>
              <a:t>　</a:t>
            </a:r>
            <a:r>
              <a:rPr lang="en-US" altLang="ja-JP" dirty="0" smtClean="0"/>
              <a:t>…</a:t>
            </a:r>
            <a:r>
              <a:rPr lang="ja-JP" altLang="en-US" dirty="0" smtClean="0"/>
              <a:t>神聖病</a:t>
            </a:r>
            <a:r>
              <a:rPr lang="en-US" altLang="ja-JP" dirty="0" smtClean="0"/>
              <a:t>―</a:t>
            </a:r>
            <a:r>
              <a:rPr lang="ja-JP" altLang="en-US" dirty="0" smtClean="0"/>
              <a:t>狂気は神の訪れ（の痕跡）</a:t>
            </a:r>
          </a:p>
          <a:p>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3</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「古典主義時代」（</a:t>
            </a:r>
            <a:r>
              <a:rPr lang="en-US" altLang="ja-JP" dirty="0"/>
              <a:t>17C</a:t>
            </a:r>
            <a:r>
              <a:rPr lang="ja-JP" altLang="en-US" dirty="0"/>
              <a:t>中～</a:t>
            </a:r>
            <a:r>
              <a:rPr lang="en-US" altLang="ja-JP" dirty="0"/>
              <a:t>19C</a:t>
            </a:r>
            <a:r>
              <a:rPr lang="ja-JP" altLang="en-US" dirty="0"/>
              <a:t>初</a:t>
            </a:r>
            <a:r>
              <a:rPr lang="ja-JP" altLang="en-US" dirty="0" smtClean="0"/>
              <a:t>）</a:t>
            </a:r>
            <a:r>
              <a:rPr lang="en-US" altLang="ja-JP" dirty="0" smtClean="0"/>
              <a:t/>
            </a:r>
            <a:br>
              <a:rPr lang="en-US" altLang="ja-JP" dirty="0" smtClean="0"/>
            </a:br>
            <a:r>
              <a:rPr lang="en-US" altLang="ja-JP" dirty="0" smtClean="0"/>
              <a:t>―</a:t>
            </a:r>
            <a:r>
              <a:rPr lang="ja-JP" altLang="en-US" dirty="0"/>
              <a:t>大いなる囲みこみの時代</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ところが</a:t>
            </a:r>
            <a:r>
              <a:rPr lang="en-US" altLang="ja-JP" dirty="0" smtClean="0"/>
              <a:t>17</a:t>
            </a:r>
            <a:r>
              <a:rPr lang="ja-JP" altLang="en-US" dirty="0" smtClean="0"/>
              <a:t>世紀中頃、全ヨーロッパ的な規模で大激変が起きた。国家権力を背景に、各地に大規模な収容所が建設され、“狂人”と“乞食”や犯罪者、困窮した老人、禁令に従わない聖職者、浪費家の父親などとともに隔離されてしまった。</a:t>
            </a:r>
            <a:endParaRPr lang="ja-JP" altLang="en-US" dirty="0"/>
          </a:p>
          <a:p>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4</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a:t>これに</a:t>
            </a:r>
            <a:r>
              <a:rPr lang="ja-JP" altLang="en-US" dirty="0" smtClean="0"/>
              <a:t>よって“狂人”は</a:t>
            </a:r>
            <a:r>
              <a:rPr lang="ja-JP" altLang="en-US" dirty="0"/>
              <a:t>それまでのように自分の言葉で</a:t>
            </a:r>
            <a:r>
              <a:rPr lang="ja-JP" altLang="en-US" dirty="0" smtClean="0"/>
              <a:t>語ることを</a:t>
            </a:r>
            <a:r>
              <a:rPr lang="ja-JP" altLang="en-US" dirty="0"/>
              <a:t>許されなくなり、沈黙を強いられてしまった</a:t>
            </a:r>
            <a:r>
              <a:rPr lang="ja-JP" altLang="en-US" dirty="0" smtClean="0"/>
              <a:t>。</a:t>
            </a:r>
            <a:r>
              <a:rPr lang="ja-JP" altLang="en-US" dirty="0"/>
              <a:t>また同時に</a:t>
            </a:r>
            <a:r>
              <a:rPr lang="ja-JP" altLang="en-US" dirty="0" smtClean="0"/>
              <a:t>、“狂人”と</a:t>
            </a:r>
            <a:r>
              <a:rPr lang="ja-JP" altLang="en-US" dirty="0"/>
              <a:t>犯罪者とが一緒に収容されたことによって、人びとの心の中では狂気と罪とが結びつくことになってしまった。フロイトもこの偏見を払拭することはできず、この結びつきは現代人の心の中でもまだすっかり切れて</a:t>
            </a:r>
            <a:r>
              <a:rPr lang="ja-JP" altLang="en-US" dirty="0" smtClean="0"/>
              <a:t>いない。</a:t>
            </a: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5</a:t>
            </a:fld>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「“狂人”の解放」</a:t>
            </a:r>
            <a:endParaRPr kumimoji="1" lang="ja-JP" altLang="en-US" dirty="0"/>
          </a:p>
        </p:txBody>
      </p:sp>
      <p:sp>
        <p:nvSpPr>
          <p:cNvPr id="3" name="コンテンツ プレースホルダ 2"/>
          <p:cNvSpPr>
            <a:spLocks noGrp="1"/>
          </p:cNvSpPr>
          <p:nvPr>
            <p:ph idx="1"/>
          </p:nvPr>
        </p:nvSpPr>
        <p:spPr/>
        <p:txBody>
          <a:bodyPr/>
          <a:lstStyle/>
          <a:p>
            <a:r>
              <a:rPr lang="en-US" altLang="ja-JP" dirty="0"/>
              <a:t>18</a:t>
            </a:r>
            <a:r>
              <a:rPr lang="ja-JP" altLang="en-US" dirty="0"/>
              <a:t>世紀末から</a:t>
            </a:r>
            <a:r>
              <a:rPr lang="en-US" altLang="ja-JP" dirty="0"/>
              <a:t>19</a:t>
            </a:r>
            <a:r>
              <a:rPr lang="ja-JP" altLang="en-US" dirty="0"/>
              <a:t>世紀初頭にかけて、第二の大きな変化が起きた。それまでの監禁制度に対する批判が高まり、貧民救済の手段がさまざまに講じられると同時に、医学的な意味をもった「精神病院」が成立することになった。ピネルは、パリのサルペトリエール病院で患者たちを鎖から解いた「人道的」医師として歴史的に</a:t>
            </a:r>
            <a:r>
              <a:rPr lang="ja-JP" altLang="en-US" dirty="0" smtClean="0"/>
              <a:t>有名だ。</a:t>
            </a: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smtClean="0"/>
              <a:t>「サルペトリエール</a:t>
            </a:r>
            <a:r>
              <a:rPr lang="ja-JP" altLang="en-US" sz="3600" dirty="0"/>
              <a:t>の収容者を解放</a:t>
            </a:r>
            <a:r>
              <a:rPr lang="ja-JP" altLang="en-US" sz="3600" dirty="0" smtClean="0"/>
              <a:t>する</a:t>
            </a:r>
            <a:r>
              <a:rPr lang="en-US" altLang="ja-JP" sz="3600" dirty="0" smtClean="0"/>
              <a:t/>
            </a:r>
            <a:br>
              <a:rPr lang="en-US" altLang="ja-JP" sz="3600" dirty="0" smtClean="0"/>
            </a:br>
            <a:r>
              <a:rPr lang="ja-JP" altLang="en-US" sz="3600" dirty="0" smtClean="0"/>
              <a:t>ピネル</a:t>
            </a:r>
            <a:r>
              <a:rPr lang="ja-JP" altLang="en-US" sz="3600" dirty="0"/>
              <a:t>」ロベール・フルーリ画</a:t>
            </a:r>
            <a:endParaRPr kumimoji="1" lang="ja-JP" altLang="en-US" sz="3600" dirty="0"/>
          </a:p>
        </p:txBody>
      </p:sp>
      <p:pic>
        <p:nvPicPr>
          <p:cNvPr id="4" name="コンテンツ プレースホルダ 3" descr="ピネル.jpg"/>
          <p:cNvPicPr>
            <a:picLocks noGrp="1" noChangeAspect="1"/>
          </p:cNvPicPr>
          <p:nvPr>
            <p:ph idx="1"/>
          </p:nvPr>
        </p:nvPicPr>
        <p:blipFill>
          <a:blip r:embed="rId2" cstate="print"/>
          <a:stretch>
            <a:fillRect/>
          </a:stretch>
        </p:blipFill>
        <p:spPr>
          <a:xfrm>
            <a:off x="1259632" y="1628800"/>
            <a:ext cx="6790395" cy="4659475"/>
          </a:xfrm>
        </p:spPr>
      </p:pic>
      <p:sp>
        <p:nvSpPr>
          <p:cNvPr id="5" name="スライド番号プレースホルダ 4"/>
          <p:cNvSpPr>
            <a:spLocks noGrp="1"/>
          </p:cNvSpPr>
          <p:nvPr>
            <p:ph type="sldNum" sz="quarter" idx="12"/>
          </p:nvPr>
        </p:nvSpPr>
        <p:spPr/>
        <p:txBody>
          <a:bodyPr/>
          <a:lstStyle/>
          <a:p>
            <a:fld id="{003F7BA3-FDCE-4573-BA21-6E4AB36783FB}" type="slidenum">
              <a:rPr kumimoji="1" lang="ja-JP" altLang="en-US"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実際には「狂気の二重の意味での封じ込み」</a:t>
            </a:r>
            <a:endParaRPr kumimoji="1" lang="ja-JP" altLang="en-US" dirty="0"/>
          </a:p>
        </p:txBody>
      </p:sp>
      <p:sp>
        <p:nvSpPr>
          <p:cNvPr id="3" name="コンテンツ プレースホルダ 2"/>
          <p:cNvSpPr>
            <a:spLocks noGrp="1"/>
          </p:cNvSpPr>
          <p:nvPr>
            <p:ph idx="1"/>
          </p:nvPr>
        </p:nvSpPr>
        <p:spPr/>
        <p:txBody>
          <a:bodyPr/>
          <a:lstStyle/>
          <a:p>
            <a:r>
              <a:rPr lang="ja-JP" altLang="en-US" dirty="0"/>
              <a:t>フーコーによれば、ピネルも「偽善的」改革者にすぎず、狂人たちは、たとえ鎖から解かれても、別の、目に見えない道徳的な鎖によって隷属状態に繋がれていたのであった</a:t>
            </a:r>
            <a:r>
              <a:rPr lang="ja-JP" altLang="en-US" dirty="0" smtClean="0"/>
              <a:t>。</a:t>
            </a:r>
            <a:endParaRPr lang="en-US" altLang="ja-JP" dirty="0" smtClean="0"/>
          </a:p>
          <a:p>
            <a:r>
              <a:rPr lang="ja-JP" altLang="en-US" dirty="0" smtClean="0"/>
              <a:t>そして</a:t>
            </a:r>
            <a:r>
              <a:rPr lang="en-US" altLang="ja-JP" dirty="0"/>
              <a:t>19</a:t>
            </a:r>
            <a:r>
              <a:rPr lang="ja-JP" altLang="en-US" dirty="0"/>
              <a:t>世紀に成立する精神医学は、こうした排除・監禁された狂気をその認識論的基盤としている、とフーコーは批判するのである。</a:t>
            </a:r>
            <a:r>
              <a:rPr lang="ja-JP" altLang="en-US" dirty="0" smtClean="0"/>
              <a:t/>
            </a:r>
            <a:br>
              <a:rPr lang="ja-JP" altLang="en-US"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8</a:t>
            </a:fld>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日本の状況</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a:t>日本の精神保健行政は、明治初期までは全く法的規制のないまま推移しており、精神病の治療は加持祈祷に頼り、大多数の患者は私宅に監置されて</a:t>
            </a:r>
            <a:r>
              <a:rPr lang="ja-JP" altLang="en-US" dirty="0" smtClean="0"/>
              <a:t>いた</a:t>
            </a:r>
            <a:r>
              <a:rPr lang="ja-JP" altLang="en-US" dirty="0"/>
              <a:t>。</a:t>
            </a:r>
            <a:r>
              <a:rPr lang="ja-JP" altLang="en-US" dirty="0" smtClean="0"/>
              <a:t/>
            </a:r>
            <a:br>
              <a:rPr lang="ja-JP" altLang="en-US" dirty="0" smtClean="0"/>
            </a:br>
            <a:r>
              <a:rPr lang="ja-JP" altLang="en-US" dirty="0"/>
              <a:t>　明治</a:t>
            </a:r>
            <a:r>
              <a:rPr lang="en-US" altLang="ja-JP" dirty="0"/>
              <a:t>8</a:t>
            </a:r>
            <a:r>
              <a:rPr lang="ja-JP" altLang="en-US" dirty="0"/>
              <a:t>年に公立の精神科病院として初めて京都癲狂院が設立</a:t>
            </a:r>
            <a:r>
              <a:rPr lang="ja-JP" altLang="en-US" dirty="0" smtClean="0"/>
              <a:t>された</a:t>
            </a:r>
            <a:r>
              <a:rPr lang="ja-JP" altLang="en-US" dirty="0"/>
              <a:t>が、財政的理由で廃院となり、明治</a:t>
            </a:r>
            <a:r>
              <a:rPr lang="en-US" altLang="ja-JP" dirty="0"/>
              <a:t>12</a:t>
            </a:r>
            <a:r>
              <a:rPr lang="ja-JP" altLang="en-US" dirty="0"/>
              <a:t>年に東京府癲狂院ができ、現在の松沢病院となって</a:t>
            </a:r>
            <a:r>
              <a:rPr lang="ja-JP" altLang="en-US" dirty="0" smtClean="0"/>
              <a:t>いる。（精神科医療情報サイト</a:t>
            </a:r>
            <a:r>
              <a:rPr lang="en-US" altLang="ja-JP" dirty="0" smtClean="0"/>
              <a:t>『e</a:t>
            </a:r>
            <a:r>
              <a:rPr lang="ja-JP" altLang="en-US" dirty="0" err="1" smtClean="0"/>
              <a:t>らぽー</a:t>
            </a:r>
            <a:r>
              <a:rPr lang="ja-JP" altLang="en-US" dirty="0" smtClean="0"/>
              <a:t>る</a:t>
            </a:r>
            <a:r>
              <a:rPr lang="en-US" altLang="ja-JP" dirty="0" smtClean="0"/>
              <a:t>』</a:t>
            </a:r>
            <a:r>
              <a:rPr lang="ja-JP" altLang="en-US" dirty="0" smtClean="0"/>
              <a:t>より。後の２枚の図表とも）</a:t>
            </a:r>
            <a:br>
              <a:rPr lang="ja-JP" altLang="en-US"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003F7BA3-FDCE-4573-BA21-6E4AB36783FB}" type="slidenum">
              <a:rPr kumimoji="1" lang="ja-JP" altLang="en-US" smtClean="0"/>
              <a:pPr/>
              <a:t>9</a:t>
            </a:fld>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1252</Words>
  <Application>Microsoft Office PowerPoint</Application>
  <PresentationFormat>画面に合わせる (4:3)</PresentationFormat>
  <Paragraphs>96</Paragraphs>
  <Slides>28</Slides>
  <Notes>2</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Office テーマ</vt:lpstr>
      <vt:lpstr>心を病む人の権利と現実</vt:lpstr>
      <vt:lpstr>Ｍ．フーコー『狂気の歴史』（1961）</vt:lpstr>
      <vt:lpstr>（※原文に忠実に、一部、差別的表現を使用していることをお断りいたします）</vt:lpstr>
      <vt:lpstr>「古典主義時代」（17C中～19C初） ―大いなる囲みこみの時代</vt:lpstr>
      <vt:lpstr>スライド 5</vt:lpstr>
      <vt:lpstr>「“狂人”の解放」</vt:lpstr>
      <vt:lpstr>「サルペトリエールの収容者を解放する ピネル」ロベール・フルーリ画</vt:lpstr>
      <vt:lpstr>実際には「狂気の二重の意味での封じ込み」</vt:lpstr>
      <vt:lpstr>日本の状況</vt:lpstr>
      <vt:lpstr>私宅監置</vt:lpstr>
      <vt:lpstr>スライド 11</vt:lpstr>
      <vt:lpstr>スライド 12</vt:lpstr>
      <vt:lpstr>大きな社会的できごと　 ①宇都宮病院事件</vt:lpstr>
      <vt:lpstr> 日本精神神経学会評議委員会「宇都宮病院事件問題についての見解――精神障害者の人権擁護のために　1984（昭和59）年05月22日  </vt:lpstr>
      <vt:lpstr>スライド 15</vt:lpstr>
      <vt:lpstr> </vt:lpstr>
      <vt:lpstr>②「精神分裂病」の呼称変更</vt:lpstr>
      <vt:lpstr>スライド 18</vt:lpstr>
      <vt:lpstr>変更の理由</vt:lpstr>
      <vt:lpstr>しかし、展望は明るくない</vt:lpstr>
      <vt:lpstr>池田小学校事件後、里見和夫弁護士の分析</vt:lpstr>
      <vt:lpstr>スライド 22</vt:lpstr>
      <vt:lpstr>明るい材料</vt:lpstr>
      <vt:lpstr>ACT</vt:lpstr>
      <vt:lpstr>ACTが目指す「リカバリー」</vt:lpstr>
      <vt:lpstr>スライド 26</vt:lpstr>
      <vt:lpstr>当事者や家族による（明るい）語り</vt:lpstr>
      <vt:lpstr>表現する当事者たち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心を病む人の権利と現実</dc:title>
  <dc:creator>Kayama</dc:creator>
  <cp:lastModifiedBy>suzuki</cp:lastModifiedBy>
  <cp:revision>11</cp:revision>
  <dcterms:created xsi:type="dcterms:W3CDTF">2014-02-20T08:53:19Z</dcterms:created>
  <dcterms:modified xsi:type="dcterms:W3CDTF">2014-02-21T02:05:14Z</dcterms:modified>
</cp:coreProperties>
</file>