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2" r:id="rId3"/>
    <p:sldId id="270" r:id="rId4"/>
    <p:sldId id="271" r:id="rId5"/>
    <p:sldId id="263" r:id="rId6"/>
    <p:sldId id="272" r:id="rId7"/>
    <p:sldId id="273" r:id="rId8"/>
    <p:sldId id="274" r:id="rId9"/>
    <p:sldId id="275" r:id="rId10"/>
    <p:sldId id="276" r:id="rId11"/>
    <p:sldId id="277" r:id="rId12"/>
    <p:sldId id="278" r:id="rId13"/>
    <p:sldId id="279" r:id="rId14"/>
    <p:sldId id="280" r:id="rId15"/>
  </p:sldIdLst>
  <p:sldSz cx="9144000" cy="6858000" type="screen4x3"/>
  <p:notesSz cx="6858000" cy="9144000"/>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680">
          <p15:clr>
            <a:srgbClr val="A4A3A4"/>
          </p15:clr>
        </p15:guide>
        <p15:guide id="2"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3366"/>
    <a:srgbClr val="BDD2F2"/>
    <a:srgbClr val="D4E3F7"/>
    <a:srgbClr val="DDDDDD"/>
    <a:srgbClr val="EAEAEA"/>
    <a:srgbClr val="96B8D6"/>
    <a:srgbClr val="B4CCE2"/>
    <a:srgbClr val="0067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0526" autoAdjust="0"/>
  </p:normalViewPr>
  <p:slideViewPr>
    <p:cSldViewPr snapToGrid="0">
      <p:cViewPr varScale="1">
        <p:scale>
          <a:sx n="66" d="100"/>
          <a:sy n="66" d="100"/>
        </p:scale>
        <p:origin x="-1554" y="-102"/>
      </p:cViewPr>
      <p:guideLst>
        <p:guide orient="horz" pos="1680"/>
        <p:guide pos="115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8EEEF6CB-C50F-488A-99E7-79215D4B1CC0}" type="slidenum">
              <a:rPr lang="en-GB" altLang="en-US"/>
              <a:pPr>
                <a:defRPr/>
              </a:pPr>
              <a:t>&lt;#&gt;</a:t>
            </a:fld>
            <a:endParaRPr lang="en-GB" altLang="en-US"/>
          </a:p>
        </p:txBody>
      </p:sp>
    </p:spTree>
    <p:extLst>
      <p:ext uri="{BB962C8B-B14F-4D97-AF65-F5344CB8AC3E}">
        <p14:creationId xmlns:p14="http://schemas.microsoft.com/office/powerpoint/2010/main" xmlns="" val="262898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2D11F8D7-571E-4947-BB12-0CF48399898F}" type="slidenum">
              <a:rPr lang="en-GB" altLang="en-US" sz="1200" b="0">
                <a:solidFill>
                  <a:schemeClr val="tx1"/>
                </a:solidFill>
              </a:rPr>
              <a:pPr/>
              <a:t>1</a:t>
            </a:fld>
            <a:endParaRPr lang="en-GB" altLang="en-US" sz="1200" b="0">
              <a:solidFill>
                <a:schemeClr val="tx1"/>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algn="l" eaLnBrk="1" hangingPunct="1"/>
            <a:endParaRPr lang="en-GB" altLang="en-US" dirty="0" smtClean="0"/>
          </a:p>
        </p:txBody>
      </p:sp>
    </p:spTree>
    <p:extLst>
      <p:ext uri="{BB962C8B-B14F-4D97-AF65-F5344CB8AC3E}">
        <p14:creationId xmlns:p14="http://schemas.microsoft.com/office/powerpoint/2010/main" xmlns="" val="40384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2</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53332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5</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34491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EEEF6CB-C50F-488A-99E7-79215D4B1CC0}" type="slidenum">
              <a:rPr lang="en-GB" altLang="en-US" smtClean="0"/>
              <a:pPr>
                <a:defRPr/>
              </a:pPr>
              <a:t>6</a:t>
            </a:fld>
            <a:endParaRPr lang="en-GB" altLang="en-US"/>
          </a:p>
        </p:txBody>
      </p:sp>
    </p:spTree>
    <p:extLst>
      <p:ext uri="{BB962C8B-B14F-4D97-AF65-F5344CB8AC3E}">
        <p14:creationId xmlns:p14="http://schemas.microsoft.com/office/powerpoint/2010/main" xmlns="" val="124514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EEEF6CB-C50F-488A-99E7-79215D4B1CC0}" type="slidenum">
              <a:rPr lang="en-GB" altLang="en-US" smtClean="0"/>
              <a:pPr>
                <a:defRPr/>
              </a:pPr>
              <a:t>7</a:t>
            </a:fld>
            <a:endParaRPr lang="en-GB" altLang="en-US"/>
          </a:p>
        </p:txBody>
      </p:sp>
    </p:spTree>
    <p:extLst>
      <p:ext uri="{BB962C8B-B14F-4D97-AF65-F5344CB8AC3E}">
        <p14:creationId xmlns:p14="http://schemas.microsoft.com/office/powerpoint/2010/main" xmlns="" val="163758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EEEF6CB-C50F-488A-99E7-79215D4B1CC0}" type="slidenum">
              <a:rPr lang="en-GB" altLang="en-US" smtClean="0"/>
              <a:pPr>
                <a:defRPr/>
              </a:pPr>
              <a:t>12</a:t>
            </a:fld>
            <a:endParaRPr lang="en-GB" altLang="en-US"/>
          </a:p>
        </p:txBody>
      </p:sp>
    </p:spTree>
    <p:extLst>
      <p:ext uri="{BB962C8B-B14F-4D97-AF65-F5344CB8AC3E}">
        <p14:creationId xmlns:p14="http://schemas.microsoft.com/office/powerpoint/2010/main" xmlns="" val="408755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EEEF6CB-C50F-488A-99E7-79215D4B1CC0}" type="slidenum">
              <a:rPr lang="en-GB" altLang="en-US" smtClean="0"/>
              <a:pPr>
                <a:defRPr/>
              </a:pPr>
              <a:t>14</a:t>
            </a:fld>
            <a:endParaRPr lang="en-GB" altLang="en-US"/>
          </a:p>
        </p:txBody>
      </p:sp>
    </p:spTree>
    <p:extLst>
      <p:ext uri="{BB962C8B-B14F-4D97-AF65-F5344CB8AC3E}">
        <p14:creationId xmlns:p14="http://schemas.microsoft.com/office/powerpoint/2010/main" xmlns="" val="61131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tuf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0"/>
          <p:cNvSpPr>
            <a:spLocks noChangeArrowheads="1"/>
          </p:cNvSpPr>
          <p:nvPr userDrawn="1"/>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a:t>www.company.com</a:t>
            </a:r>
            <a:endParaRPr lang="fr-FR" altLang="en-US"/>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xmlns="">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smtClean="0"/>
              <a:t>Click to edit Master subtitle style</a:t>
            </a:r>
          </a:p>
        </p:txBody>
      </p:sp>
      <p:sp>
        <p:nvSpPr>
          <p:cNvPr id="8197" name="Rectangle 5"/>
          <p:cNvSpPr>
            <a:spLocks noGrp="1" noChangeArrowheads="1"/>
          </p:cNvSpPr>
          <p:nvPr>
            <p:ph type="ctrTitle"/>
          </p:nvPr>
        </p:nvSpPr>
        <p:spPr>
          <a:xfrm>
            <a:off x="3429000" y="3581400"/>
            <a:ext cx="5715000" cy="1470025"/>
          </a:xfrm>
          <a:solidFill>
            <a:schemeClr val="bg1"/>
          </a:solidFill>
          <a:extLst>
            <a:ext uri="{91240B29-F687-4F45-9708-019B960494DF}">
              <a14:hiddenLine xmlns:a14="http://schemas.microsoft.com/office/drawing/2010/main" xmlns=""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anose="020B0604030504040204" pitchFamily="34" charset="0"/>
              </a:defRPr>
            </a:lvl1pPr>
          </a:lstStyle>
          <a:p>
            <a:pPr lvl="0"/>
            <a:r>
              <a:rPr lang="en-US" altLang="en-US" noProof="0" smtClean="0"/>
              <a:t>Click to edit Master title style</a:t>
            </a:r>
          </a:p>
        </p:txBody>
      </p:sp>
    </p:spTree>
    <p:extLst>
      <p:ext uri="{BB962C8B-B14F-4D97-AF65-F5344CB8AC3E}">
        <p14:creationId xmlns:p14="http://schemas.microsoft.com/office/powerpoint/2010/main" xmlns="" val="318511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875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951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endParaRPr lang="en-GB" noProof="0" smtClean="0"/>
          </a:p>
        </p:txBody>
      </p:sp>
    </p:spTree>
    <p:extLst>
      <p:ext uri="{BB962C8B-B14F-4D97-AF65-F5344CB8AC3E}">
        <p14:creationId xmlns:p14="http://schemas.microsoft.com/office/powerpoint/2010/main" xmlns="" val="24949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6433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783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 val="26272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1310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935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856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351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24120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6272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tuff"/>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3"/>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28" name="Rectangle 2"/>
          <p:cNvSpPr>
            <a:spLocks noGrp="1" noChangeArrowheads="1"/>
          </p:cNvSpPr>
          <p:nvPr>
            <p:ph type="title"/>
          </p:nvPr>
        </p:nvSpPr>
        <p:spPr bwMode="auto">
          <a:xfrm>
            <a:off x="1828800" y="1400175"/>
            <a:ext cx="7315200" cy="581025"/>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fr-FR" altLang="en-US" smtClean="0"/>
              <a:t>Click to edit Master title style</a:t>
            </a:r>
          </a:p>
        </p:txBody>
      </p:sp>
      <p:sp>
        <p:nvSpPr>
          <p:cNvPr id="1029"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030" name="Rectangle 19"/>
          <p:cNvSpPr>
            <a:spLocks noChangeArrowheads="1"/>
          </p:cNvSpPr>
          <p:nvPr userDrawn="1"/>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a:t>www.company.com</a:t>
            </a:r>
            <a:endParaRPr lang="fr-FR" altLang="en-US"/>
          </a:p>
        </p:txBody>
      </p:sp>
      <p:sp>
        <p:nvSpPr>
          <p:cNvPr id="1031" name="Oval 23"/>
          <p:cNvSpPr>
            <a:spLocks noChangeArrowheads="1"/>
          </p:cNvSpPr>
          <p:nvPr userDrawn="1"/>
        </p:nvSpPr>
        <p:spPr bwMode="auto">
          <a:xfrm>
            <a:off x="1433513"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2" name="Oval 24"/>
          <p:cNvSpPr>
            <a:spLocks noChangeArrowheads="1"/>
          </p:cNvSpPr>
          <p:nvPr userDrawn="1"/>
        </p:nvSpPr>
        <p:spPr bwMode="auto">
          <a:xfrm>
            <a:off x="2193925"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3" name="Oval 25"/>
          <p:cNvSpPr>
            <a:spLocks noChangeArrowheads="1"/>
          </p:cNvSpPr>
          <p:nvPr userDrawn="1"/>
        </p:nvSpPr>
        <p:spPr bwMode="auto">
          <a:xfrm>
            <a:off x="2954338"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4" name="Oval 26"/>
          <p:cNvSpPr>
            <a:spLocks noChangeArrowheads="1"/>
          </p:cNvSpPr>
          <p:nvPr userDrawn="1"/>
        </p:nvSpPr>
        <p:spPr bwMode="auto">
          <a:xfrm>
            <a:off x="371475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5" name="Oval 27"/>
          <p:cNvSpPr>
            <a:spLocks noChangeArrowheads="1"/>
          </p:cNvSpPr>
          <p:nvPr userDrawn="1"/>
        </p:nvSpPr>
        <p:spPr bwMode="auto">
          <a:xfrm>
            <a:off x="4475163"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6" name="Oval 28"/>
          <p:cNvSpPr>
            <a:spLocks noChangeArrowheads="1"/>
          </p:cNvSpPr>
          <p:nvPr userDrawn="1"/>
        </p:nvSpPr>
        <p:spPr bwMode="auto">
          <a:xfrm>
            <a:off x="5237163"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7" name="Oval 29"/>
          <p:cNvSpPr>
            <a:spLocks noChangeArrowheads="1"/>
          </p:cNvSpPr>
          <p:nvPr userDrawn="1"/>
        </p:nvSpPr>
        <p:spPr bwMode="auto">
          <a:xfrm>
            <a:off x="5997575"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8" name="Oval 30"/>
          <p:cNvSpPr>
            <a:spLocks noChangeArrowheads="1"/>
          </p:cNvSpPr>
          <p:nvPr userDrawn="1"/>
        </p:nvSpPr>
        <p:spPr bwMode="auto">
          <a:xfrm>
            <a:off x="6757988"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9" name="Oval 31"/>
          <p:cNvSpPr>
            <a:spLocks noChangeArrowheads="1"/>
          </p:cNvSpPr>
          <p:nvPr userDrawn="1"/>
        </p:nvSpPr>
        <p:spPr bwMode="auto">
          <a:xfrm>
            <a:off x="751840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40" name="Oval 32"/>
          <p:cNvSpPr>
            <a:spLocks noChangeArrowheads="1"/>
          </p:cNvSpPr>
          <p:nvPr userDrawn="1"/>
        </p:nvSpPr>
        <p:spPr bwMode="auto">
          <a:xfrm>
            <a:off x="828040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45130" y="1609808"/>
            <a:ext cx="7452360" cy="902135"/>
          </a:xfrm>
        </p:spPr>
        <p:txBody>
          <a:bodyPr/>
          <a:lstStyle/>
          <a:p>
            <a:pPr algn="l" eaLnBrk="1" hangingPunct="1"/>
            <a:r>
              <a:rPr lang="ja-JP" altLang="en-US" sz="2000" dirty="0"/>
              <a:t>◆◆徹底検証！パネルディスカッション◆◆</a:t>
            </a:r>
            <a:r>
              <a:rPr lang="ja-JP" altLang="en-US" sz="3600" dirty="0"/>
              <a:t/>
            </a:r>
            <a:br>
              <a:rPr lang="ja-JP" altLang="en-US" sz="3600" dirty="0"/>
            </a:br>
            <a:r>
              <a:rPr lang="ja-JP" altLang="en-US" sz="2400" dirty="0"/>
              <a:t>社会保障改革の動向と障害者施策への</a:t>
            </a:r>
            <a:r>
              <a:rPr lang="ja-JP" altLang="en-US" sz="2400" dirty="0" smtClean="0"/>
              <a:t>影響</a:t>
            </a:r>
            <a:endParaRPr lang="en-US" altLang="en-US" sz="2400" dirty="0" smtClean="0"/>
          </a:p>
        </p:txBody>
      </p:sp>
      <p:sp>
        <p:nvSpPr>
          <p:cNvPr id="4" name="Rectangle 2"/>
          <p:cNvSpPr txBox="1">
            <a:spLocks noChangeArrowheads="1"/>
          </p:cNvSpPr>
          <p:nvPr/>
        </p:nvSpPr>
        <p:spPr bwMode="auto">
          <a:xfrm>
            <a:off x="1268129" y="2801987"/>
            <a:ext cx="7452360" cy="1288750"/>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20000"/>
              </a:spcBef>
              <a:spcAft>
                <a:spcPct val="0"/>
              </a:spcAft>
              <a:defRPr sz="4000" b="1" kern="1200">
                <a:solidFill>
                  <a:srgbClr val="FCAB1A"/>
                </a:solidFill>
                <a:latin typeface="Verdana" panose="020B0604030504040204" pitchFamily="34" charset="0"/>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a:lstStyle>
          <a:p>
            <a:pPr algn="l" eaLnBrk="1" hangingPunct="1">
              <a:lnSpc>
                <a:spcPts val="4200"/>
              </a:lnSpc>
            </a:pPr>
            <a:r>
              <a:rPr lang="ja-JP" altLang="en-US" dirty="0" smtClean="0">
                <a:solidFill>
                  <a:schemeClr val="accent2">
                    <a:lumMod val="75000"/>
                  </a:schemeClr>
                </a:solidFill>
              </a:rPr>
              <a:t>介護保険優先問題に関する</a:t>
            </a:r>
            <a:endParaRPr lang="en-US" altLang="ja-JP" dirty="0" smtClean="0">
              <a:solidFill>
                <a:schemeClr val="accent2">
                  <a:lumMod val="75000"/>
                </a:schemeClr>
              </a:solidFill>
            </a:endParaRPr>
          </a:p>
          <a:p>
            <a:pPr algn="l" eaLnBrk="1" hangingPunct="1">
              <a:lnSpc>
                <a:spcPts val="4200"/>
              </a:lnSpc>
            </a:pPr>
            <a:r>
              <a:rPr lang="ja-JP" altLang="en-US" dirty="0" smtClean="0">
                <a:solidFill>
                  <a:schemeClr val="accent2">
                    <a:lumMod val="75000"/>
                  </a:schemeClr>
                </a:solidFill>
              </a:rPr>
              <a:t>自治体調査からみえてくるもの</a:t>
            </a:r>
            <a:endParaRPr lang="en-US" altLang="en-US" dirty="0" smtClean="0">
              <a:solidFill>
                <a:schemeClr val="accent2">
                  <a:lumMod val="75000"/>
                </a:schemeClr>
              </a:solidFill>
            </a:endParaRPr>
          </a:p>
        </p:txBody>
      </p:sp>
      <p:sp>
        <p:nvSpPr>
          <p:cNvPr id="5" name="Rectangle 2"/>
          <p:cNvSpPr txBox="1">
            <a:spLocks noChangeArrowheads="1"/>
          </p:cNvSpPr>
          <p:nvPr/>
        </p:nvSpPr>
        <p:spPr bwMode="auto">
          <a:xfrm>
            <a:off x="3480335" y="5468669"/>
            <a:ext cx="5432659" cy="713473"/>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20000"/>
              </a:spcBef>
              <a:spcAft>
                <a:spcPct val="0"/>
              </a:spcAft>
              <a:defRPr sz="4000" b="1" kern="1200">
                <a:solidFill>
                  <a:srgbClr val="FCAB1A"/>
                </a:solidFill>
                <a:latin typeface="Verdana" panose="020B0604030504040204" pitchFamily="34" charset="0"/>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a:lstStyle>
          <a:p>
            <a:pPr algn="r" eaLnBrk="1" hangingPunct="1">
              <a:spcBef>
                <a:spcPts val="0"/>
              </a:spcBef>
            </a:pPr>
            <a:r>
              <a:rPr lang="ja-JP" altLang="en-US" sz="2000" dirty="0">
                <a:solidFill>
                  <a:schemeClr val="bg1">
                    <a:lumMod val="50000"/>
                  </a:schemeClr>
                </a:solidFill>
                <a:latin typeface="A-OTF リュウミン Pro EB-KL" panose="02020600000000000000" pitchFamily="18" charset="-128"/>
                <a:ea typeface="A-OTF リュウミン Pro EB-KL" panose="02020600000000000000" pitchFamily="18" charset="-128"/>
              </a:rPr>
              <a:t>障害者</a:t>
            </a:r>
            <a:r>
              <a:rPr lang="ja-JP" altLang="en-US"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rPr>
              <a:t>の</a:t>
            </a:r>
            <a:r>
              <a:rPr lang="ja-JP" altLang="en-US" sz="2000" dirty="0">
                <a:solidFill>
                  <a:schemeClr val="bg1">
                    <a:lumMod val="50000"/>
                  </a:schemeClr>
                </a:solidFill>
                <a:latin typeface="A-OTF リュウミン Pro EB-KL" panose="02020600000000000000" pitchFamily="18" charset="-128"/>
                <a:ea typeface="A-OTF リュウミン Pro EB-KL" panose="02020600000000000000" pitchFamily="18" charset="-128"/>
              </a:rPr>
              <a:t>生活</a:t>
            </a:r>
            <a:r>
              <a:rPr lang="ja-JP" altLang="en-US"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rPr>
              <a:t>と</a:t>
            </a:r>
            <a:r>
              <a:rPr lang="ja-JP" altLang="en-US" sz="2000" dirty="0">
                <a:solidFill>
                  <a:schemeClr val="bg1">
                    <a:lumMod val="50000"/>
                  </a:schemeClr>
                </a:solidFill>
                <a:latin typeface="A-OTF リュウミン Pro EB-KL" panose="02020600000000000000" pitchFamily="18" charset="-128"/>
                <a:ea typeface="A-OTF リュウミン Pro EB-KL" panose="02020600000000000000" pitchFamily="18" charset="-128"/>
              </a:rPr>
              <a:t>権利</a:t>
            </a:r>
            <a:r>
              <a:rPr lang="ja-JP" altLang="en-US"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rPr>
              <a:t>を守る全国連絡協議会</a:t>
            </a:r>
            <a:endParaRPr lang="en-US" altLang="ja-JP"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endParaRPr>
          </a:p>
          <a:p>
            <a:pPr algn="r" eaLnBrk="1" hangingPunct="1">
              <a:spcBef>
                <a:spcPts val="0"/>
              </a:spcBef>
            </a:pPr>
            <a:r>
              <a:rPr lang="ja-JP" altLang="en-US"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rPr>
              <a:t>山崎　光弘</a:t>
            </a:r>
            <a:endParaRPr lang="en-US" altLang="en-US" sz="2000" dirty="0" smtClean="0">
              <a:solidFill>
                <a:schemeClr val="bg1">
                  <a:lumMod val="50000"/>
                </a:schemeClr>
              </a:solidFill>
              <a:latin typeface="A-OTF リュウミン Pro EB-KL" panose="02020600000000000000" pitchFamily="18" charset="-128"/>
              <a:ea typeface="A-OTF リュウミン Pro EB-KL" panose="02020600000000000000"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a:t>
            </a:r>
            <a:r>
              <a:rPr kumimoji="1" lang="ja-JP" altLang="en-US" dirty="0" smtClean="0"/>
              <a:t> </a:t>
            </a:r>
            <a:r>
              <a:rPr kumimoji="1" lang="ja-JP" altLang="en-US" dirty="0"/>
              <a:t>自治体調査から分かる</a:t>
            </a:r>
            <a:r>
              <a:rPr kumimoji="1" lang="ja-JP" altLang="en-US" dirty="0" smtClean="0"/>
              <a:t>こと②</a:t>
            </a:r>
            <a:endParaRPr kumimoji="1" lang="ja-JP" altLang="en-US" dirty="0"/>
          </a:p>
        </p:txBody>
      </p:sp>
      <p:sp>
        <p:nvSpPr>
          <p:cNvPr id="4" name="コンテンツ プレースホルダー 2"/>
          <p:cNvSpPr txBox="1">
            <a:spLocks/>
          </p:cNvSpPr>
          <p:nvPr/>
        </p:nvSpPr>
        <p:spPr>
          <a:xfrm>
            <a:off x="660400" y="2137620"/>
            <a:ext cx="8483600" cy="11008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a:lnSpc>
                <a:spcPts val="2500"/>
              </a:lnSpc>
              <a:spcBef>
                <a:spcPts val="0"/>
              </a:spcBef>
            </a:pPr>
            <a:r>
              <a:rPr lang="ja-JP" altLang="en-US" sz="2000" b="0" dirty="0" smtClean="0">
                <a:solidFill>
                  <a:srgbClr val="000000"/>
                </a:solidFill>
              </a:rPr>
              <a:t>総合支援法第</a:t>
            </a:r>
            <a:r>
              <a:rPr lang="en-US" altLang="ja-JP" sz="2000" b="0" dirty="0" smtClean="0">
                <a:solidFill>
                  <a:srgbClr val="000000"/>
                </a:solidFill>
              </a:rPr>
              <a:t>7</a:t>
            </a:r>
            <a:r>
              <a:rPr lang="ja-JP" altLang="en-US" sz="2000" b="0" dirty="0" smtClean="0">
                <a:solidFill>
                  <a:srgbClr val="000000"/>
                </a:solidFill>
              </a:rPr>
              <a:t>条の対象外である地域生活支援事業にも介護保険優先原則を適用している自治体がある（社会参加のための移動支援：</a:t>
            </a:r>
            <a:r>
              <a:rPr lang="en-US" altLang="ja-JP" sz="2000" b="0" dirty="0" smtClean="0">
                <a:solidFill>
                  <a:srgbClr val="000000"/>
                </a:solidFill>
              </a:rPr>
              <a:t>135(27</a:t>
            </a:r>
            <a:r>
              <a:rPr lang="ja-JP" altLang="en-US" sz="2000" b="0" dirty="0" smtClean="0">
                <a:solidFill>
                  <a:srgbClr val="000000"/>
                </a:solidFill>
              </a:rPr>
              <a:t>％</a:t>
            </a:r>
            <a:r>
              <a:rPr lang="en-US" altLang="ja-JP" sz="2000" b="0" dirty="0" smtClean="0">
                <a:solidFill>
                  <a:srgbClr val="000000"/>
                </a:solidFill>
              </a:rPr>
              <a:t>)</a:t>
            </a:r>
            <a:r>
              <a:rPr lang="ja-JP" altLang="en-US" sz="2000" b="0" dirty="0" err="1" smtClean="0">
                <a:solidFill>
                  <a:srgbClr val="000000"/>
                </a:solidFill>
              </a:rPr>
              <a:t>、</a:t>
            </a:r>
            <a:r>
              <a:rPr lang="ja-JP" altLang="en-US" sz="2000" b="0" dirty="0" smtClean="0">
                <a:solidFill>
                  <a:srgbClr val="000000"/>
                </a:solidFill>
              </a:rPr>
              <a:t>日常生活用具：</a:t>
            </a:r>
            <a:r>
              <a:rPr lang="en-US" altLang="ja-JP" sz="2000" b="0" dirty="0" smtClean="0">
                <a:solidFill>
                  <a:srgbClr val="000000"/>
                </a:solidFill>
              </a:rPr>
              <a:t>256(51</a:t>
            </a:r>
            <a:r>
              <a:rPr lang="ja-JP" altLang="en-US" sz="2000" b="0" dirty="0" smtClean="0">
                <a:solidFill>
                  <a:srgbClr val="000000"/>
                </a:solidFill>
              </a:rPr>
              <a:t>％</a:t>
            </a:r>
            <a:r>
              <a:rPr lang="en-US" altLang="ja-JP" sz="2000" b="0" dirty="0" smtClean="0">
                <a:solidFill>
                  <a:srgbClr val="000000"/>
                </a:solidFill>
              </a:rPr>
              <a:t>)</a:t>
            </a:r>
            <a:r>
              <a:rPr lang="ja-JP" altLang="en-US" sz="2000" b="0" dirty="0" smtClean="0">
                <a:solidFill>
                  <a:srgbClr val="000000"/>
                </a:solidFill>
              </a:rPr>
              <a:t>）。</a:t>
            </a:r>
            <a:endParaRPr lang="ja-JP" altLang="en-US" sz="2000" b="0" dirty="0">
              <a:solidFill>
                <a:srgbClr val="000000"/>
              </a:solidFill>
            </a:endParaRPr>
          </a:p>
        </p:txBody>
      </p:sp>
      <p:pic>
        <p:nvPicPr>
          <p:cNvPr id="5" name="図 4"/>
          <p:cNvPicPr>
            <a:picLocks noChangeAspect="1"/>
          </p:cNvPicPr>
          <p:nvPr/>
        </p:nvPicPr>
        <p:blipFill rotWithShape="1">
          <a:blip r:embed="rId2" cstate="print"/>
          <a:srcRect l="1632" r="1950"/>
          <a:stretch/>
        </p:blipFill>
        <p:spPr>
          <a:xfrm>
            <a:off x="520699" y="3457357"/>
            <a:ext cx="3975101" cy="2485181"/>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xmlns="" val="66745073"/>
              </p:ext>
            </p:extLst>
          </p:nvPr>
        </p:nvGraphicFramePr>
        <p:xfrm>
          <a:off x="4700857" y="4152900"/>
          <a:ext cx="4140198" cy="1645920"/>
        </p:xfrm>
        <a:graphic>
          <a:graphicData uri="http://schemas.openxmlformats.org/drawingml/2006/table">
            <a:tbl>
              <a:tblPr firstRow="1" bandRow="1">
                <a:tableStyleId>{72833802-FEF1-4C79-8D5D-14CF1EAF98D9}</a:tableStyleId>
              </a:tblPr>
              <a:tblGrid>
                <a:gridCol w="1380066"/>
                <a:gridCol w="1380066"/>
                <a:gridCol w="1380066"/>
              </a:tblGrid>
              <a:tr h="537773">
                <a:tc>
                  <a:txBody>
                    <a:bodyPr/>
                    <a:lstStyle/>
                    <a:p>
                      <a:endParaRPr kumimoji="1" lang="ja-JP" altLang="en-US" dirty="0"/>
                    </a:p>
                  </a:txBody>
                  <a:tcPr>
                    <a:lnR w="12700" cap="flat" cmpd="sng" algn="ctr">
                      <a:solidFill>
                        <a:schemeClr val="accent1"/>
                      </a:solidFill>
                      <a:prstDash val="solid"/>
                      <a:round/>
                      <a:headEnd type="none" w="med" len="med"/>
                      <a:tailEnd type="none" w="med" len="med"/>
                    </a:lnR>
                    <a:solidFill>
                      <a:schemeClr val="tx1">
                        <a:lumMod val="40000"/>
                        <a:lumOff val="60000"/>
                      </a:schemeClr>
                    </a:solidFill>
                  </a:tcPr>
                </a:tc>
                <a:tc>
                  <a:txBody>
                    <a:bodyPr/>
                    <a:lstStyle/>
                    <a:p>
                      <a:pPr algn="ctr"/>
                      <a:r>
                        <a:rPr kumimoji="1" lang="ja-JP" altLang="en-US" dirty="0" smtClean="0"/>
                        <a:t>移動支援</a:t>
                      </a:r>
                      <a:r>
                        <a:rPr kumimoji="1" lang="ja-JP" altLang="en-US" sz="1400" dirty="0" smtClean="0"/>
                        <a:t>（日常生活）</a:t>
                      </a:r>
                      <a:endParaRPr kumimoji="1" lang="ja-JP" altLang="en-US"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lumMod val="40000"/>
                        <a:lumOff val="60000"/>
                      </a:schemeClr>
                    </a:solidFill>
                  </a:tcPr>
                </a:tc>
                <a:tc>
                  <a:txBody>
                    <a:bodyPr/>
                    <a:lstStyle/>
                    <a:p>
                      <a:r>
                        <a:rPr kumimoji="1" lang="ja-JP" altLang="en-US" dirty="0" smtClean="0"/>
                        <a:t>移動支援</a:t>
                      </a:r>
                      <a:r>
                        <a:rPr kumimoji="1" lang="ja-JP" altLang="en-US" sz="1400" dirty="0" smtClean="0"/>
                        <a:t>（社会参加</a:t>
                      </a:r>
                      <a:r>
                        <a:rPr kumimoji="1" lang="ja-JP" altLang="en-US" dirty="0" smtClean="0"/>
                        <a:t>）</a:t>
                      </a:r>
                      <a:endParaRPr kumimoji="1" lang="ja-JP" altLang="en-US" dirty="0"/>
                    </a:p>
                  </a:txBody>
                  <a:tcPr>
                    <a:lnL w="12700" cap="flat" cmpd="sng" algn="ctr">
                      <a:solidFill>
                        <a:schemeClr val="accent1"/>
                      </a:solidFill>
                      <a:prstDash val="solid"/>
                      <a:round/>
                      <a:headEnd type="none" w="med" len="med"/>
                      <a:tailEnd type="none" w="med" len="med"/>
                    </a:lnL>
                    <a:solidFill>
                      <a:schemeClr val="tx1">
                        <a:lumMod val="40000"/>
                        <a:lumOff val="60000"/>
                      </a:schemeClr>
                    </a:solidFill>
                  </a:tcPr>
                </a:tc>
              </a:tr>
              <a:tr h="317469">
                <a:tc>
                  <a:txBody>
                    <a:bodyPr/>
                    <a:lstStyle/>
                    <a:p>
                      <a:r>
                        <a:rPr kumimoji="1" lang="ja-JP" altLang="en-US" dirty="0" smtClean="0"/>
                        <a:t>障害福祉</a:t>
                      </a:r>
                      <a:endParaRPr kumimoji="1" lang="ja-JP" altLang="en-US" dirty="0"/>
                    </a:p>
                  </a:txBody>
                  <a:tcPr>
                    <a:lnR w="12700" cap="flat" cmpd="sng" algn="ctr">
                      <a:solidFill>
                        <a:schemeClr val="accent1"/>
                      </a:solidFill>
                      <a:prstDash val="solid"/>
                      <a:round/>
                      <a:headEnd type="none" w="med" len="med"/>
                      <a:tailEnd type="none" w="med" len="med"/>
                    </a:lnR>
                  </a:tcPr>
                </a:tc>
                <a:tc>
                  <a:txBody>
                    <a:bodyPr/>
                    <a:lstStyle/>
                    <a:p>
                      <a:r>
                        <a:rPr kumimoji="1" lang="ja-JP" altLang="en-US" dirty="0" smtClean="0"/>
                        <a:t>地域生活支援事業</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ja-JP" altLang="en-US" dirty="0" smtClean="0"/>
                        <a:t>地域生活支援事業</a:t>
                      </a:r>
                      <a:endParaRPr kumimoji="1" lang="ja-JP" altLang="en-US" dirty="0"/>
                    </a:p>
                  </a:txBody>
                  <a:tcPr>
                    <a:lnL w="12700" cap="flat" cmpd="sng" algn="ctr">
                      <a:solidFill>
                        <a:schemeClr val="accent1"/>
                      </a:solidFill>
                      <a:prstDash val="solid"/>
                      <a:round/>
                      <a:headEnd type="none" w="med" len="med"/>
                      <a:tailEnd type="none" w="med" len="med"/>
                    </a:lnL>
                  </a:tcPr>
                </a:tc>
              </a:tr>
              <a:tr h="317469">
                <a:tc>
                  <a:txBody>
                    <a:bodyPr/>
                    <a:lstStyle/>
                    <a:p>
                      <a:r>
                        <a:rPr kumimoji="1" lang="ja-JP" altLang="en-US" dirty="0" smtClean="0"/>
                        <a:t>介護保険</a:t>
                      </a:r>
                      <a:endParaRPr kumimoji="1" lang="ja-JP" altLang="en-US" dirty="0"/>
                    </a:p>
                  </a:txBody>
                  <a:tcPr>
                    <a:lnR w="12700" cap="flat" cmpd="sng" algn="ctr">
                      <a:solidFill>
                        <a:schemeClr val="accent1"/>
                      </a:solidFill>
                      <a:prstDash val="solid"/>
                      <a:round/>
                      <a:headEnd type="none" w="med" len="med"/>
                      <a:tailEnd type="none" w="med" len="med"/>
                    </a:lnR>
                  </a:tcPr>
                </a:tc>
                <a:tc>
                  <a:txBody>
                    <a:bodyPr/>
                    <a:lstStyle/>
                    <a:p>
                      <a:r>
                        <a:rPr kumimoji="1" lang="ja-JP" altLang="en-US" dirty="0" smtClean="0"/>
                        <a:t>訪問介護</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ja-JP" altLang="en-US" dirty="0" smtClean="0"/>
                        <a:t>✖</a:t>
                      </a:r>
                      <a:endParaRPr kumimoji="1" lang="ja-JP" altLang="en-US" dirty="0"/>
                    </a:p>
                  </a:txBody>
                  <a:tcPr>
                    <a:lnL w="12700" cap="flat" cmpd="sng" algn="ctr">
                      <a:solidFill>
                        <a:schemeClr val="accent1"/>
                      </a:solidFill>
                      <a:prstDash val="solid"/>
                      <a:round/>
                      <a:headEnd type="none" w="med" len="med"/>
                      <a:tailEnd type="none" w="med" len="med"/>
                    </a:ln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xmlns="" val="3990339964"/>
              </p:ext>
            </p:extLst>
          </p:nvPr>
        </p:nvGraphicFramePr>
        <p:xfrm>
          <a:off x="9766300" y="4152900"/>
          <a:ext cx="208280" cy="365760"/>
        </p:xfrm>
        <a:graphic>
          <a:graphicData uri="http://schemas.openxmlformats.org/drawingml/2006/table">
            <a:tbl>
              <a:tblPr/>
              <a:tblGrid>
                <a:gridCol w="208280"/>
              </a:tblGrid>
              <a:tr h="0">
                <a:tc>
                  <a:txBody>
                    <a:bodyPr/>
                    <a:lstStyle/>
                    <a:p>
                      <a:endParaRPr kumimoji="1" lang="ja-JP" altLang="en-US" dirty="0"/>
                    </a:p>
                  </a:txBody>
                  <a:tcPr>
                    <a:lnL w="12700" cmpd="sng">
                      <a:solidFill>
                        <a:schemeClr val="accent1"/>
                      </a:solidFill>
                      <a:prstDash val="solid"/>
                    </a:lnL>
                    <a:lnR w="12700" cmpd="sng">
                      <a:solidFill>
                        <a:schemeClr val="accent1"/>
                      </a:solidFill>
                      <a:prstDash val="solid"/>
                    </a:lnR>
                    <a:lnT w="12700" cmpd="sng">
                      <a:solidFill>
                        <a:schemeClr val="accent1"/>
                      </a:solidFill>
                      <a:prstDash val="solid"/>
                    </a:lnT>
                    <a:lnB w="12700" cmpd="sng">
                      <a:solidFill>
                        <a:schemeClr val="accent1"/>
                      </a:solidFill>
                      <a:prstDash val="solid"/>
                    </a:lnB>
                  </a:tcPr>
                </a:tc>
              </a:tr>
            </a:tbl>
          </a:graphicData>
        </a:graphic>
      </p:graphicFrame>
      <p:sp>
        <p:nvSpPr>
          <p:cNvPr id="10" name="テキスト ボックス 9"/>
          <p:cNvSpPr txBox="1"/>
          <p:nvPr/>
        </p:nvSpPr>
        <p:spPr>
          <a:xfrm>
            <a:off x="882649" y="6017519"/>
            <a:ext cx="3251200" cy="338554"/>
          </a:xfrm>
          <a:prstGeom prst="rect">
            <a:avLst/>
          </a:prstGeom>
          <a:solidFill>
            <a:schemeClr val="bg1"/>
          </a:solidFill>
        </p:spPr>
        <p:txBody>
          <a:bodyPr wrap="square" rtlCol="0">
            <a:spAutoFit/>
          </a:bodyPr>
          <a:lstStyle/>
          <a:p>
            <a:r>
              <a:rPr kumimoji="1" lang="ja-JP" altLang="en-US" sz="1600" b="0" dirty="0" smtClean="0">
                <a:solidFill>
                  <a:schemeClr val="tx1">
                    <a:lumMod val="50000"/>
                  </a:schemeClr>
                </a:solidFill>
              </a:rPr>
              <a:t>しんぶん赤旗　</a:t>
            </a:r>
            <a:r>
              <a:rPr kumimoji="1" lang="en-US" altLang="ja-JP" sz="1600" b="0" dirty="0" smtClean="0">
                <a:solidFill>
                  <a:schemeClr val="tx1">
                    <a:lumMod val="50000"/>
                  </a:schemeClr>
                </a:solidFill>
              </a:rPr>
              <a:t>2017</a:t>
            </a:r>
            <a:r>
              <a:rPr kumimoji="1" lang="ja-JP" altLang="en-US" sz="1600" b="0" dirty="0" smtClean="0">
                <a:solidFill>
                  <a:schemeClr val="tx1">
                    <a:lumMod val="50000"/>
                  </a:schemeClr>
                </a:solidFill>
              </a:rPr>
              <a:t>年</a:t>
            </a:r>
            <a:r>
              <a:rPr kumimoji="1" lang="en-US" altLang="ja-JP" sz="1600" b="0" dirty="0" smtClean="0">
                <a:solidFill>
                  <a:schemeClr val="tx1">
                    <a:lumMod val="50000"/>
                  </a:schemeClr>
                </a:solidFill>
              </a:rPr>
              <a:t>1</a:t>
            </a:r>
            <a:r>
              <a:rPr kumimoji="1" lang="ja-JP" altLang="en-US" sz="1600" b="0" dirty="0" smtClean="0">
                <a:solidFill>
                  <a:schemeClr val="tx1">
                    <a:lumMod val="50000"/>
                  </a:schemeClr>
                </a:solidFill>
              </a:rPr>
              <a:t>月</a:t>
            </a:r>
            <a:r>
              <a:rPr kumimoji="1" lang="en-US" altLang="ja-JP" sz="1600" b="0" dirty="0">
                <a:solidFill>
                  <a:schemeClr val="tx1">
                    <a:lumMod val="50000"/>
                  </a:schemeClr>
                </a:solidFill>
              </a:rPr>
              <a:t>1</a:t>
            </a:r>
            <a:r>
              <a:rPr kumimoji="1" lang="en-US" altLang="ja-JP" sz="1600" b="0" dirty="0" smtClean="0">
                <a:solidFill>
                  <a:schemeClr val="tx1">
                    <a:lumMod val="50000"/>
                  </a:schemeClr>
                </a:solidFill>
              </a:rPr>
              <a:t>3</a:t>
            </a:r>
            <a:r>
              <a:rPr kumimoji="1" lang="ja-JP" altLang="en-US" sz="1600" b="0" dirty="0" smtClean="0">
                <a:solidFill>
                  <a:schemeClr val="tx1">
                    <a:lumMod val="50000"/>
                  </a:schemeClr>
                </a:solidFill>
              </a:rPr>
              <a:t>日号</a:t>
            </a:r>
            <a:endParaRPr kumimoji="1" lang="ja-JP" altLang="en-US" sz="1600" b="0" dirty="0">
              <a:solidFill>
                <a:schemeClr val="tx1">
                  <a:lumMod val="50000"/>
                </a:schemeClr>
              </a:solidFill>
            </a:endParaRPr>
          </a:p>
        </p:txBody>
      </p:sp>
      <p:sp>
        <p:nvSpPr>
          <p:cNvPr id="9" name="コンテンツ プレースホルダー 2"/>
          <p:cNvSpPr txBox="1">
            <a:spLocks/>
          </p:cNvSpPr>
          <p:nvPr/>
        </p:nvSpPr>
        <p:spPr bwMode="auto">
          <a:xfrm>
            <a:off x="4495800" y="3457357"/>
            <a:ext cx="4490804" cy="49219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ja-JP" b="0" dirty="0" smtClean="0"/>
              <a:t>【</a:t>
            </a:r>
            <a:r>
              <a:rPr lang="ja-JP" altLang="en-US" b="0" dirty="0" smtClean="0"/>
              <a:t>移動支援に係る新たな問題</a:t>
            </a:r>
            <a:r>
              <a:rPr lang="en-US" altLang="ja-JP" b="0" dirty="0" smtClean="0"/>
              <a:t>】</a:t>
            </a:r>
          </a:p>
        </p:txBody>
      </p:sp>
    </p:spTree>
    <p:extLst>
      <p:ext uri="{BB962C8B-B14F-4D97-AF65-F5344CB8AC3E}">
        <p14:creationId xmlns:p14="http://schemas.microsoft.com/office/powerpoint/2010/main" xmlns="" val="42385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a:t>
            </a:r>
            <a:r>
              <a:rPr kumimoji="1" lang="ja-JP" altLang="en-US" dirty="0" smtClean="0"/>
              <a:t> </a:t>
            </a:r>
            <a:r>
              <a:rPr kumimoji="1" lang="ja-JP" altLang="en-US" dirty="0" smtClean="0"/>
              <a:t>社会保障改革の動向</a:t>
            </a:r>
            <a:endParaRPr kumimoji="1" lang="ja-JP" altLang="en-US" dirty="0"/>
          </a:p>
        </p:txBody>
      </p:sp>
      <p:sp>
        <p:nvSpPr>
          <p:cNvPr id="3" name="コンテンツ プレースホルダー 2"/>
          <p:cNvSpPr>
            <a:spLocks noGrp="1"/>
          </p:cNvSpPr>
          <p:nvPr>
            <p:ph idx="1"/>
          </p:nvPr>
        </p:nvSpPr>
        <p:spPr>
          <a:xfrm>
            <a:off x="1479884" y="2019300"/>
            <a:ext cx="7511716" cy="2286000"/>
          </a:xfrm>
        </p:spPr>
        <p:txBody>
          <a:bodyPr/>
          <a:lstStyle/>
          <a:p>
            <a:pPr marL="0" indent="0">
              <a:buNone/>
            </a:pPr>
            <a:r>
              <a:rPr kumimoji="1" lang="ja-JP" altLang="en-US" dirty="0" smtClean="0"/>
              <a:t>◆</a:t>
            </a:r>
            <a:r>
              <a:rPr kumimoji="1" lang="en-US" altLang="ja-JP" dirty="0" smtClean="0"/>
              <a:t>2016</a:t>
            </a:r>
            <a:r>
              <a:rPr kumimoji="1" lang="ja-JP" altLang="en-US" dirty="0" smtClean="0"/>
              <a:t>年</a:t>
            </a:r>
            <a:r>
              <a:rPr kumimoji="1" lang="en-US" altLang="ja-JP" dirty="0" smtClean="0"/>
              <a:t>5</a:t>
            </a:r>
            <a:r>
              <a:rPr kumimoji="1" lang="ja-JP" altLang="en-US" dirty="0" smtClean="0"/>
              <a:t>月「改正」障害者総合支援法</a:t>
            </a:r>
            <a:endParaRPr kumimoji="1" lang="en-US" altLang="ja-JP" dirty="0" smtClean="0"/>
          </a:p>
          <a:p>
            <a:pPr marL="0" indent="0">
              <a:buNone/>
            </a:pPr>
            <a:r>
              <a:rPr kumimoji="1" lang="ja-JP" altLang="en-US" sz="2000" dirty="0" smtClean="0">
                <a:solidFill>
                  <a:schemeClr val="tx1">
                    <a:lumMod val="50000"/>
                  </a:schemeClr>
                </a:solidFill>
              </a:rPr>
              <a:t>　</a:t>
            </a:r>
            <a:r>
              <a:rPr kumimoji="1" lang="ja-JP" altLang="en-US" sz="2000" dirty="0" smtClean="0">
                <a:solidFill>
                  <a:srgbClr val="000000"/>
                </a:solidFill>
              </a:rPr>
              <a:t>一部の高齢障害者に対する介護保険料の利用者負担減免</a:t>
            </a:r>
            <a:endParaRPr kumimoji="1" lang="en-US" altLang="ja-JP" sz="2000" dirty="0" smtClean="0">
              <a:solidFill>
                <a:srgbClr val="000000"/>
              </a:solidFill>
            </a:endParaRPr>
          </a:p>
          <a:p>
            <a:pPr marL="0" indent="0">
              <a:buNone/>
            </a:pPr>
            <a:r>
              <a:rPr kumimoji="1" lang="ja-JP" altLang="en-US" sz="1800" dirty="0" smtClean="0">
                <a:solidFill>
                  <a:srgbClr val="000000"/>
                </a:solidFill>
              </a:rPr>
              <a:t>　（第七十六条</a:t>
            </a:r>
            <a:r>
              <a:rPr kumimoji="1" lang="ja-JP" altLang="en-US" sz="1800" dirty="0">
                <a:solidFill>
                  <a:srgbClr val="000000"/>
                </a:solidFill>
              </a:rPr>
              <a:t>の</a:t>
            </a:r>
            <a:r>
              <a:rPr kumimoji="1" lang="ja-JP" altLang="en-US" sz="1800" dirty="0" smtClean="0">
                <a:solidFill>
                  <a:srgbClr val="000000"/>
                </a:solidFill>
              </a:rPr>
              <a:t>二 第一項関係）</a:t>
            </a:r>
            <a:endParaRPr kumimoji="1" lang="en-US" altLang="ja-JP" sz="1800" dirty="0" smtClean="0">
              <a:solidFill>
                <a:srgbClr val="000000"/>
              </a:solidFill>
            </a:endParaRPr>
          </a:p>
          <a:p>
            <a:pPr marL="0" indent="0">
              <a:buNone/>
            </a:pPr>
            <a:r>
              <a:rPr kumimoji="1" lang="ja-JP" altLang="en-US" dirty="0" smtClean="0"/>
              <a:t>◆</a:t>
            </a:r>
            <a:r>
              <a:rPr kumimoji="1" lang="en-US" altLang="ja-JP" dirty="0" smtClean="0"/>
              <a:t>2017</a:t>
            </a:r>
            <a:r>
              <a:rPr kumimoji="1" lang="ja-JP" altLang="en-US" dirty="0"/>
              <a:t>年</a:t>
            </a:r>
            <a:r>
              <a:rPr kumimoji="1" lang="en-US" altLang="ja-JP" dirty="0"/>
              <a:t>2</a:t>
            </a:r>
            <a:r>
              <a:rPr kumimoji="1" lang="ja-JP" altLang="en-US" dirty="0" smtClean="0"/>
              <a:t>月地域包括ケア強化法案</a:t>
            </a:r>
            <a:r>
              <a:rPr kumimoji="1" lang="ja-JP" altLang="en-US" dirty="0"/>
              <a:t>　</a:t>
            </a:r>
            <a:endParaRPr kumimoji="1" lang="en-US" altLang="ja-JP" dirty="0" smtClean="0"/>
          </a:p>
          <a:p>
            <a:pPr marL="0" indent="0">
              <a:buNone/>
            </a:pPr>
            <a:r>
              <a:rPr kumimoji="1" lang="ja-JP" altLang="en-US" dirty="0" smtClean="0"/>
              <a:t>　介護保険法・障害者総合支援法・児童福祉法関係</a:t>
            </a:r>
            <a:endParaRPr kumimoji="1" lang="en-US" altLang="ja-JP" dirty="0" smtClean="0"/>
          </a:p>
        </p:txBody>
      </p:sp>
      <p:pic>
        <p:nvPicPr>
          <p:cNvPr id="4" name="図 3"/>
          <p:cNvPicPr>
            <a:picLocks noChangeAspect="1"/>
          </p:cNvPicPr>
          <p:nvPr/>
        </p:nvPicPr>
        <p:blipFill rotWithShape="1">
          <a:blip r:embed="rId2" cstate="print"/>
          <a:srcRect t="58067" r="740" b="1041"/>
          <a:stretch/>
        </p:blipFill>
        <p:spPr>
          <a:xfrm>
            <a:off x="1840828" y="4138863"/>
            <a:ext cx="7315200" cy="2707105"/>
          </a:xfrm>
          <a:prstGeom prst="rect">
            <a:avLst/>
          </a:prstGeom>
        </p:spPr>
      </p:pic>
    </p:spTree>
    <p:extLst>
      <p:ext uri="{BB962C8B-B14F-4D97-AF65-F5344CB8AC3E}">
        <p14:creationId xmlns:p14="http://schemas.microsoft.com/office/powerpoint/2010/main" xmlns="" val="246830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a:t>
            </a:r>
            <a:r>
              <a:rPr kumimoji="1" lang="ja-JP" altLang="en-US" dirty="0" smtClean="0"/>
              <a:t> </a:t>
            </a:r>
            <a:r>
              <a:rPr kumimoji="1" lang="ja-JP" altLang="en-US" dirty="0" smtClean="0"/>
              <a:t>制度「改革」に対する懸念①</a:t>
            </a:r>
            <a:endParaRPr kumimoji="1" lang="ja-JP" altLang="en-US" dirty="0"/>
          </a:p>
        </p:txBody>
      </p:sp>
      <p:sp>
        <p:nvSpPr>
          <p:cNvPr id="3" name="コンテンツ プレースホルダー 2"/>
          <p:cNvSpPr>
            <a:spLocks noGrp="1"/>
          </p:cNvSpPr>
          <p:nvPr>
            <p:ph idx="1"/>
          </p:nvPr>
        </p:nvSpPr>
        <p:spPr>
          <a:xfrm>
            <a:off x="904126" y="2236340"/>
            <a:ext cx="8087474" cy="3794590"/>
          </a:xfrm>
        </p:spPr>
        <p:txBody>
          <a:bodyPr/>
          <a:lstStyle/>
          <a:p>
            <a:pPr marL="0" indent="0">
              <a:buNone/>
            </a:pPr>
            <a:r>
              <a:rPr kumimoji="1" lang="ja-JP" altLang="en-US" sz="2000" dirty="0" smtClean="0"/>
              <a:t>①一部高齢障害者</a:t>
            </a:r>
            <a:r>
              <a:rPr kumimoji="1" lang="ja-JP" altLang="en-US" sz="2000" baseline="30000" dirty="0" smtClean="0"/>
              <a:t>（＊）</a:t>
            </a:r>
            <a:r>
              <a:rPr kumimoji="1" lang="ja-JP" altLang="en-US" sz="2000" dirty="0" smtClean="0"/>
              <a:t>への減免</a:t>
            </a:r>
            <a:endParaRPr kumimoji="1" lang="en-US" altLang="ja-JP" sz="2000" dirty="0" smtClean="0"/>
          </a:p>
          <a:p>
            <a:pPr marL="0" indent="0">
              <a:buNone/>
            </a:pPr>
            <a:r>
              <a:rPr kumimoji="1" lang="ja-JP" altLang="en-US" sz="2000" dirty="0"/>
              <a:t>　</a:t>
            </a:r>
            <a:r>
              <a:rPr kumimoji="1" lang="ja-JP" altLang="en-US" sz="2000" dirty="0">
                <a:solidFill>
                  <a:srgbClr val="FFC000"/>
                </a:solidFill>
              </a:rPr>
              <a:t>　</a:t>
            </a:r>
            <a:r>
              <a:rPr kumimoji="1" lang="ja-JP" altLang="en-US" sz="2000" dirty="0" smtClean="0">
                <a:solidFill>
                  <a:srgbClr val="FFC000"/>
                </a:solidFill>
              </a:rPr>
              <a:t>　</a:t>
            </a:r>
            <a:r>
              <a:rPr kumimoji="1" lang="ja-JP" altLang="en-US" sz="2000" dirty="0" smtClean="0"/>
              <a:t>介護保険優先原則の固定化・強化</a:t>
            </a:r>
            <a:endParaRPr kumimoji="1" lang="en-US" altLang="ja-JP" sz="2000" dirty="0" smtClean="0"/>
          </a:p>
          <a:p>
            <a:pPr marL="0" indent="0">
              <a:buNone/>
            </a:pPr>
            <a:r>
              <a:rPr kumimoji="1" lang="ja-JP" altLang="en-US" sz="1600" dirty="0"/>
              <a:t>　</a:t>
            </a:r>
            <a:r>
              <a:rPr kumimoji="1" lang="ja-JP" altLang="en-US" sz="1600" dirty="0" smtClean="0"/>
              <a:t>　</a:t>
            </a:r>
            <a:r>
              <a:rPr kumimoji="1" lang="en-US" altLang="ja-JP" sz="1600" dirty="0" smtClean="0"/>
              <a:t>⁽</a:t>
            </a:r>
            <a:r>
              <a:rPr kumimoji="1" lang="ja-JP" altLang="en-US" sz="1600" dirty="0" smtClean="0"/>
              <a:t>*</a:t>
            </a:r>
            <a:r>
              <a:rPr kumimoji="1" lang="en-US" altLang="ja-JP" sz="1600" dirty="0" smtClean="0"/>
              <a:t>⁾</a:t>
            </a:r>
            <a:r>
              <a:rPr kumimoji="1" lang="ja-JP" altLang="en-US" sz="1600" dirty="0" smtClean="0"/>
              <a:t> 障害区分</a:t>
            </a:r>
            <a:r>
              <a:rPr kumimoji="1" lang="en-US" altLang="ja-JP" sz="1600" dirty="0" smtClean="0"/>
              <a:t>2</a:t>
            </a:r>
            <a:r>
              <a:rPr kumimoji="1" lang="ja-JP" altLang="en-US" sz="1600" dirty="0" smtClean="0"/>
              <a:t>以上</a:t>
            </a:r>
            <a:endParaRPr kumimoji="1" lang="en-US" altLang="ja-JP" sz="1600" dirty="0" smtClean="0"/>
          </a:p>
          <a:p>
            <a:pPr marL="0" indent="0">
              <a:buNone/>
            </a:pPr>
            <a:r>
              <a:rPr kumimoji="1" lang="ja-JP" altLang="en-US" sz="1600" dirty="0" smtClean="0"/>
              <a:t>　　    長期にわたって（</a:t>
            </a:r>
            <a:r>
              <a:rPr kumimoji="1" lang="en-US" altLang="ja-JP" sz="1600" dirty="0" smtClean="0"/>
              <a:t>5</a:t>
            </a:r>
            <a:r>
              <a:rPr kumimoji="1" lang="ja-JP" altLang="en-US" sz="1600" dirty="0" smtClean="0"/>
              <a:t>年以上）障害福祉サービスを利用</a:t>
            </a:r>
            <a:endParaRPr kumimoji="1" lang="en-US" altLang="ja-JP" sz="1600" dirty="0" smtClean="0"/>
          </a:p>
          <a:p>
            <a:pPr marL="0" indent="0">
              <a:buNone/>
            </a:pPr>
            <a:r>
              <a:rPr kumimoji="1" lang="ja-JP" altLang="en-US" sz="1600" dirty="0" smtClean="0"/>
              <a:t>　　    低所得者</a:t>
            </a:r>
            <a:endParaRPr kumimoji="1" lang="en-US" altLang="ja-JP" sz="1600" dirty="0" smtClean="0"/>
          </a:p>
          <a:p>
            <a:pPr marL="0" indent="0">
              <a:buNone/>
            </a:pPr>
            <a:r>
              <a:rPr kumimoji="1" lang="ja-JP" altLang="en-US" sz="1600" dirty="0"/>
              <a:t>　</a:t>
            </a:r>
            <a:r>
              <a:rPr kumimoji="1" lang="ja-JP" altLang="en-US" sz="1600" dirty="0" smtClean="0"/>
              <a:t>　　 予算規模</a:t>
            </a:r>
            <a:r>
              <a:rPr kumimoji="1" lang="en-US" altLang="ja-JP" sz="1600" dirty="0" smtClean="0"/>
              <a:t>20</a:t>
            </a:r>
            <a:r>
              <a:rPr kumimoji="1" lang="ja-JP" altLang="en-US" sz="1600" dirty="0" smtClean="0"/>
              <a:t>億円</a:t>
            </a:r>
            <a:endParaRPr kumimoji="1" lang="en-US" altLang="ja-JP" sz="1600" dirty="0" smtClean="0"/>
          </a:p>
          <a:p>
            <a:pPr marL="0" indent="0">
              <a:buNone/>
            </a:pPr>
            <a:r>
              <a:rPr kumimoji="1" lang="ja-JP" altLang="en-US" sz="2000" dirty="0" smtClean="0"/>
              <a:t>　　　　 第二号被保険者は対象外</a:t>
            </a:r>
            <a:endParaRPr kumimoji="1" lang="en-US" altLang="ja-JP" sz="2000" dirty="0" smtClean="0"/>
          </a:p>
          <a:p>
            <a:pPr marL="0" indent="0">
              <a:buNone/>
            </a:pPr>
            <a:r>
              <a:rPr kumimoji="1" lang="ja-JP" altLang="en-US" sz="2000" dirty="0"/>
              <a:t>　</a:t>
            </a:r>
            <a:r>
              <a:rPr kumimoji="1" lang="ja-JP" altLang="en-US" sz="2000" dirty="0" smtClean="0"/>
              <a:t>　　　すでに介護保険に移行している人は？</a:t>
            </a:r>
            <a:endParaRPr kumimoji="1" lang="en-US" altLang="ja-JP" sz="2000" dirty="0" smtClean="0"/>
          </a:p>
          <a:p>
            <a:pPr marL="0" indent="0">
              <a:buNone/>
            </a:pPr>
            <a:endParaRPr kumimoji="1" lang="en-US" altLang="ja-JP" sz="2000" dirty="0"/>
          </a:p>
          <a:p>
            <a:pPr marL="0" indent="0">
              <a:buNone/>
            </a:pPr>
            <a:r>
              <a:rPr kumimoji="1" lang="ja-JP" altLang="en-US" sz="2000" dirty="0" smtClean="0"/>
              <a:t>②介護保険に移行後、障害が重くなった場合の費用負担は？ </a:t>
            </a:r>
            <a:endParaRPr kumimoji="1" lang="en-US" altLang="ja-JP" sz="2000" dirty="0" smtClean="0"/>
          </a:p>
          <a:p>
            <a:endParaRPr kumimoji="1" lang="ja-JP" altLang="en-US" sz="2000" dirty="0"/>
          </a:p>
        </p:txBody>
      </p:sp>
      <p:sp>
        <p:nvSpPr>
          <p:cNvPr id="4" name="右矢印 3"/>
          <p:cNvSpPr/>
          <p:nvPr/>
        </p:nvSpPr>
        <p:spPr bwMode="auto">
          <a:xfrm>
            <a:off x="1335640" y="2661006"/>
            <a:ext cx="349322" cy="246580"/>
          </a:xfrm>
          <a:prstGeom prst="right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
        <p:nvSpPr>
          <p:cNvPr id="5" name="右矢印 4"/>
          <p:cNvSpPr/>
          <p:nvPr/>
        </p:nvSpPr>
        <p:spPr bwMode="auto">
          <a:xfrm>
            <a:off x="1674688" y="4204270"/>
            <a:ext cx="349322" cy="246580"/>
          </a:xfrm>
          <a:prstGeom prst="right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xmlns="" val="313720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a:t>
            </a:r>
            <a:r>
              <a:rPr kumimoji="1" lang="ja-JP" altLang="en-US" dirty="0" smtClean="0"/>
              <a:t> </a:t>
            </a:r>
            <a:r>
              <a:rPr kumimoji="1" lang="ja-JP" altLang="en-US" dirty="0"/>
              <a:t>制度「改革」に対する</a:t>
            </a:r>
            <a:r>
              <a:rPr kumimoji="1" lang="ja-JP" altLang="en-US" dirty="0" smtClean="0"/>
              <a:t>懸念②</a:t>
            </a:r>
            <a:endParaRPr kumimoji="1" lang="ja-JP" altLang="en-US" dirty="0"/>
          </a:p>
        </p:txBody>
      </p:sp>
      <p:sp>
        <p:nvSpPr>
          <p:cNvPr id="4" name="コンテンツ プレースホルダー 2"/>
          <p:cNvSpPr txBox="1">
            <a:spLocks/>
          </p:cNvSpPr>
          <p:nvPr/>
        </p:nvSpPr>
        <p:spPr bwMode="auto">
          <a:xfrm>
            <a:off x="908408" y="2123403"/>
            <a:ext cx="6000108" cy="26951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sz="2000" b="0" dirty="0" smtClean="0"/>
              <a:t>③重度者への重点化という名目の軽度者切り</a:t>
            </a:r>
            <a:endParaRPr kumimoji="1" lang="en-US" altLang="ja-JP" sz="2000" b="0" dirty="0" smtClean="0"/>
          </a:p>
          <a:p>
            <a:pPr marL="0" indent="0">
              <a:buFontTx/>
              <a:buNone/>
            </a:pPr>
            <a:r>
              <a:rPr kumimoji="1" lang="ja-JP" altLang="en-US" sz="2000" b="0" dirty="0" smtClean="0"/>
              <a:t>　</a:t>
            </a:r>
            <a:r>
              <a:rPr kumimoji="1" lang="en-US" altLang="ja-JP" sz="2000" b="0" dirty="0" smtClean="0"/>
              <a:t>ⅰ2015</a:t>
            </a:r>
            <a:r>
              <a:rPr kumimoji="1" lang="ja-JP" altLang="en-US" sz="2000" b="0" dirty="0" smtClean="0"/>
              <a:t>年度報酬改定 通所介護（予防給付）の</a:t>
            </a:r>
            <a:endParaRPr kumimoji="1" lang="en-US" altLang="ja-JP" sz="2000" b="0" dirty="0" smtClean="0"/>
          </a:p>
          <a:p>
            <a:pPr marL="0" indent="0">
              <a:buFontTx/>
              <a:buNone/>
            </a:pPr>
            <a:r>
              <a:rPr kumimoji="1" lang="ja-JP" altLang="en-US" sz="2000" b="0" dirty="0"/>
              <a:t>　</a:t>
            </a:r>
            <a:r>
              <a:rPr kumimoji="1" lang="ja-JP" altLang="en-US" sz="2000" b="0" dirty="0" smtClean="0"/>
              <a:t>　報酬減</a:t>
            </a:r>
            <a:r>
              <a:rPr kumimoji="1" lang="ja-JP" altLang="en-US" sz="1600" b="0" dirty="0" smtClean="0"/>
              <a:t>（要支援１</a:t>
            </a:r>
            <a:r>
              <a:rPr lang="ja-JP" altLang="en-US" sz="1600" b="0" dirty="0" smtClean="0"/>
              <a:t>▲</a:t>
            </a:r>
            <a:r>
              <a:rPr lang="en-US" altLang="ja-JP" sz="1600" b="0" dirty="0" smtClean="0"/>
              <a:t>22.2</a:t>
            </a:r>
            <a:r>
              <a:rPr lang="ja-JP" altLang="en-US" sz="1600" b="0" dirty="0" smtClean="0"/>
              <a:t>％、要支援２ </a:t>
            </a:r>
            <a:r>
              <a:rPr lang="ja-JP" altLang="en-US" sz="1600" b="0" dirty="0"/>
              <a:t>▲</a:t>
            </a:r>
            <a:r>
              <a:rPr lang="en-US" altLang="ja-JP" sz="1600" b="0" dirty="0" smtClean="0"/>
              <a:t>20.3</a:t>
            </a:r>
            <a:r>
              <a:rPr lang="ja-JP" altLang="en-US" sz="1600" b="0" dirty="0" smtClean="0"/>
              <a:t>％ </a:t>
            </a:r>
            <a:r>
              <a:rPr kumimoji="1" lang="ja-JP" altLang="en-US" sz="1600" b="0" dirty="0" smtClean="0"/>
              <a:t>）</a:t>
            </a:r>
            <a:endParaRPr kumimoji="1" lang="en-US" altLang="ja-JP" sz="1600" b="0" dirty="0" smtClean="0"/>
          </a:p>
          <a:p>
            <a:pPr marL="0" indent="0">
              <a:buFontTx/>
              <a:buNone/>
            </a:pPr>
            <a:r>
              <a:rPr kumimoji="1" lang="ja-JP" altLang="en-US" sz="2000" b="0" dirty="0" smtClean="0"/>
              <a:t>　　</a:t>
            </a:r>
            <a:r>
              <a:rPr kumimoji="1" lang="ja-JP" altLang="en-US" sz="2000" b="0" dirty="0" smtClean="0">
                <a:solidFill>
                  <a:srgbClr val="FFC000"/>
                </a:solidFill>
              </a:rPr>
              <a:t>　　</a:t>
            </a:r>
            <a:r>
              <a:rPr kumimoji="1" lang="ja-JP" altLang="en-US" sz="2000" b="0" dirty="0" smtClean="0"/>
              <a:t>新規利用者を受け入れられない事業所も</a:t>
            </a:r>
            <a:endParaRPr kumimoji="1" lang="en-US" altLang="ja-JP" sz="2000" b="0" dirty="0" smtClean="0"/>
          </a:p>
          <a:p>
            <a:pPr marL="0" indent="0">
              <a:buFontTx/>
              <a:buNone/>
            </a:pPr>
            <a:r>
              <a:rPr kumimoji="1" lang="ja-JP" altLang="en-US" sz="2000" b="0" dirty="0" smtClean="0"/>
              <a:t>　</a:t>
            </a:r>
            <a:r>
              <a:rPr kumimoji="1" lang="en-US" altLang="ja-JP" sz="2000" b="0" dirty="0" smtClean="0"/>
              <a:t>ⅱ</a:t>
            </a:r>
            <a:r>
              <a:rPr kumimoji="1" lang="ja-JP" altLang="en-US" sz="2000" b="0" dirty="0" smtClean="0"/>
              <a:t>生活援助 </a:t>
            </a:r>
            <a:r>
              <a:rPr kumimoji="1" lang="en-US" altLang="ja-JP" sz="2000" b="0" dirty="0" smtClean="0"/>
              <a:t>2018</a:t>
            </a:r>
            <a:r>
              <a:rPr kumimoji="1" lang="ja-JP" altLang="en-US" sz="2000" b="0" dirty="0" smtClean="0"/>
              <a:t>年度報酬見直し予定</a:t>
            </a:r>
            <a:endParaRPr kumimoji="1" lang="en-US" altLang="ja-JP" sz="2000" b="0" dirty="0" smtClean="0"/>
          </a:p>
          <a:p>
            <a:pPr marL="0" indent="0">
              <a:buFontTx/>
              <a:buNone/>
            </a:pPr>
            <a:r>
              <a:rPr kumimoji="1" lang="ja-JP" altLang="en-US" sz="2000" b="0" dirty="0" smtClean="0"/>
              <a:t>　　　　①と同じ問題が生じる可能性</a:t>
            </a:r>
            <a:endParaRPr kumimoji="1" lang="en-US" altLang="ja-JP" sz="2000" b="0" dirty="0" smtClean="0">
              <a:solidFill>
                <a:srgbClr val="FF0000"/>
              </a:solidFill>
            </a:endParaRPr>
          </a:p>
          <a:p>
            <a:pPr marL="0" indent="0">
              <a:buFontTx/>
              <a:buNone/>
            </a:pPr>
            <a:r>
              <a:rPr kumimoji="1" lang="ja-JP" altLang="en-US" sz="2000" b="0" dirty="0"/>
              <a:t>　</a:t>
            </a:r>
            <a:r>
              <a:rPr kumimoji="1" lang="ja-JP" altLang="en-US" sz="2000" b="0" dirty="0" smtClean="0"/>
              <a:t>　　　家事援助と連動する可能性</a:t>
            </a:r>
            <a:endParaRPr kumimoji="1" lang="en-US" altLang="ja-JP" sz="2000" b="0" dirty="0" smtClean="0"/>
          </a:p>
          <a:p>
            <a:r>
              <a:rPr kumimoji="1" lang="ja-JP" altLang="en-US" b="0" dirty="0" smtClean="0"/>
              <a:t> </a:t>
            </a:r>
            <a:endParaRPr kumimoji="1" lang="ja-JP" altLang="en-US" b="0" dirty="0"/>
          </a:p>
        </p:txBody>
      </p:sp>
      <p:sp>
        <p:nvSpPr>
          <p:cNvPr id="5" name="右矢印 4"/>
          <p:cNvSpPr/>
          <p:nvPr/>
        </p:nvSpPr>
        <p:spPr bwMode="auto">
          <a:xfrm>
            <a:off x="1549684" y="3306560"/>
            <a:ext cx="349322" cy="246580"/>
          </a:xfrm>
          <a:prstGeom prst="right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
        <p:nvSpPr>
          <p:cNvPr id="6" name="右矢印 5"/>
          <p:cNvSpPr/>
          <p:nvPr/>
        </p:nvSpPr>
        <p:spPr bwMode="auto">
          <a:xfrm>
            <a:off x="1549684" y="4056574"/>
            <a:ext cx="349322" cy="246580"/>
          </a:xfrm>
          <a:prstGeom prst="right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
        <p:nvSpPr>
          <p:cNvPr id="8" name="角丸四角形 7"/>
          <p:cNvSpPr/>
          <p:nvPr/>
        </p:nvSpPr>
        <p:spPr bwMode="auto">
          <a:xfrm>
            <a:off x="7549792" y="2808263"/>
            <a:ext cx="1481192" cy="1691818"/>
          </a:xfrm>
          <a:prstGeom prst="roundRect">
            <a:avLst/>
          </a:prstGeom>
          <a:noFill/>
          <a:ln>
            <a:solidFill>
              <a:srgbClr val="FF0000"/>
            </a:solidFill>
          </a:ln>
          <a:effectLst/>
          <a:extLst/>
        </p:spPr>
        <p:txBody>
          <a:bodyPr vert="horz" wrap="square" lIns="91440" tIns="45720" rIns="91440" bIns="45720" numCol="1" rtlCol="0" anchor="t" anchorCtr="0" compatLnSpc="1">
            <a:prstTxWarp prst="textNoShape">
              <a:avLst/>
            </a:prstTxWarp>
          </a:bodyPr>
          <a:lstStyle/>
          <a:p>
            <a:pPr algn="ctr" eaLnBrk="1" hangingPunct="1"/>
            <a:r>
              <a:rPr kumimoji="1" lang="ja-JP" altLang="en-US" sz="2000" b="0" dirty="0">
                <a:solidFill>
                  <a:srgbClr val="FF0000"/>
                </a:solidFill>
              </a:rPr>
              <a:t>上乗せは支給上限を使い切ってから</a:t>
            </a:r>
            <a:endParaRPr kumimoji="0" lang="ja-JP" altLang="en-US" sz="2000" b="1" i="0" u="none" strike="noStrike" cap="none" normalizeH="0" baseline="0" dirty="0" smtClean="0">
              <a:ln>
                <a:noFill/>
              </a:ln>
              <a:solidFill>
                <a:schemeClr val="bg1"/>
              </a:solidFill>
              <a:effectLst/>
            </a:endParaRPr>
          </a:p>
        </p:txBody>
      </p:sp>
      <p:sp>
        <p:nvSpPr>
          <p:cNvPr id="9" name="テキスト ボックス 8"/>
          <p:cNvSpPr txBox="1"/>
          <p:nvPr/>
        </p:nvSpPr>
        <p:spPr>
          <a:xfrm>
            <a:off x="6863141" y="3096454"/>
            <a:ext cx="554804" cy="707886"/>
          </a:xfrm>
          <a:prstGeom prst="rect">
            <a:avLst/>
          </a:prstGeom>
          <a:noFill/>
        </p:spPr>
        <p:txBody>
          <a:bodyPr wrap="square" rtlCol="0">
            <a:spAutoFit/>
          </a:bodyPr>
          <a:lstStyle/>
          <a:p>
            <a:r>
              <a:rPr kumimoji="1" lang="ja-JP" altLang="en-US" sz="4000" dirty="0" smtClean="0">
                <a:solidFill>
                  <a:srgbClr val="FF0000"/>
                </a:solidFill>
              </a:rPr>
              <a:t>＋</a:t>
            </a:r>
            <a:endParaRPr kumimoji="1" lang="ja-JP" altLang="en-US" sz="4000" dirty="0">
              <a:solidFill>
                <a:srgbClr val="FF0000"/>
              </a:solidFill>
            </a:endParaRPr>
          </a:p>
        </p:txBody>
      </p:sp>
      <p:sp>
        <p:nvSpPr>
          <p:cNvPr id="10" name="右中かっこ 9"/>
          <p:cNvSpPr/>
          <p:nvPr/>
        </p:nvSpPr>
        <p:spPr bwMode="auto">
          <a:xfrm>
            <a:off x="6649101" y="2695763"/>
            <a:ext cx="259415" cy="1590776"/>
          </a:xfrm>
          <a:prstGeom prst="rightBrac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rgbClr val="FF0000"/>
              </a:solidFill>
              <a:effectLst/>
              <a:latin typeface="Arial" panose="020B0604020202020204" pitchFamily="34" charset="0"/>
            </a:endParaRPr>
          </a:p>
        </p:txBody>
      </p:sp>
      <p:sp>
        <p:nvSpPr>
          <p:cNvPr id="11" name="テキスト ボックス 10"/>
          <p:cNvSpPr txBox="1"/>
          <p:nvPr/>
        </p:nvSpPr>
        <p:spPr>
          <a:xfrm>
            <a:off x="6585735" y="5119189"/>
            <a:ext cx="2558265" cy="707886"/>
          </a:xfrm>
          <a:prstGeom prst="rect">
            <a:avLst/>
          </a:prstGeom>
          <a:noFill/>
        </p:spPr>
        <p:txBody>
          <a:bodyPr wrap="square" rtlCol="0">
            <a:spAutoFit/>
          </a:bodyPr>
          <a:lstStyle/>
          <a:p>
            <a:pPr algn="ctr"/>
            <a:r>
              <a:rPr kumimoji="1" lang="ja-JP" altLang="en-US" sz="2000" dirty="0" smtClean="0">
                <a:solidFill>
                  <a:srgbClr val="FF0000"/>
                </a:solidFill>
              </a:rPr>
              <a:t>軽度者に対する上乗せは認められない</a:t>
            </a:r>
            <a:endParaRPr kumimoji="1" lang="ja-JP" altLang="en-US" sz="2000" dirty="0">
              <a:solidFill>
                <a:srgbClr val="FF0000"/>
              </a:solidFill>
            </a:endParaRPr>
          </a:p>
        </p:txBody>
      </p:sp>
      <p:sp>
        <p:nvSpPr>
          <p:cNvPr id="12" name="テキスト ボックス 11"/>
          <p:cNvSpPr txBox="1"/>
          <p:nvPr/>
        </p:nvSpPr>
        <p:spPr>
          <a:xfrm>
            <a:off x="1345916" y="5250094"/>
            <a:ext cx="4315146" cy="707886"/>
          </a:xfrm>
          <a:prstGeom prst="rect">
            <a:avLst/>
          </a:prstGeom>
          <a:noFill/>
        </p:spPr>
        <p:txBody>
          <a:bodyPr wrap="square" rtlCol="0">
            <a:spAutoFit/>
          </a:bodyPr>
          <a:lstStyle/>
          <a:p>
            <a:pPr algn="ctr"/>
            <a:r>
              <a:rPr kumimoji="1" lang="ja-JP" altLang="en-US" sz="2000" dirty="0" smtClean="0">
                <a:solidFill>
                  <a:srgbClr val="FF0000"/>
                </a:solidFill>
              </a:rPr>
              <a:t>共生型サービス</a:t>
            </a:r>
            <a:endParaRPr kumimoji="1" lang="en-US" altLang="ja-JP" sz="2000" dirty="0" smtClean="0">
              <a:solidFill>
                <a:srgbClr val="FF0000"/>
              </a:solidFill>
            </a:endParaRPr>
          </a:p>
          <a:p>
            <a:pPr algn="ctr"/>
            <a:r>
              <a:rPr kumimoji="1" lang="ja-JP" altLang="en-US" sz="2000" dirty="0" smtClean="0">
                <a:solidFill>
                  <a:srgbClr val="FF0000"/>
                </a:solidFill>
              </a:rPr>
              <a:t>＝軽度者除外の仕組みとなる可能性</a:t>
            </a:r>
            <a:endParaRPr kumimoji="1" lang="ja-JP" altLang="en-US" sz="2000" dirty="0">
              <a:solidFill>
                <a:srgbClr val="FF0000"/>
              </a:solidFill>
            </a:endParaRPr>
          </a:p>
        </p:txBody>
      </p:sp>
      <p:sp>
        <p:nvSpPr>
          <p:cNvPr id="14" name="下矢印 13"/>
          <p:cNvSpPr/>
          <p:nvPr/>
        </p:nvSpPr>
        <p:spPr bwMode="auto">
          <a:xfrm>
            <a:off x="3234647" y="4758265"/>
            <a:ext cx="349321" cy="42124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rgbClr val="FF0000"/>
              </a:solidFill>
              <a:effectLst/>
              <a:latin typeface="Arial" panose="020B0604020202020204" pitchFamily="34" charset="0"/>
            </a:endParaRPr>
          </a:p>
        </p:txBody>
      </p:sp>
      <p:sp>
        <p:nvSpPr>
          <p:cNvPr id="15" name="下矢印 14"/>
          <p:cNvSpPr/>
          <p:nvPr/>
        </p:nvSpPr>
        <p:spPr bwMode="auto">
          <a:xfrm>
            <a:off x="8126858" y="4610618"/>
            <a:ext cx="349321" cy="421240"/>
          </a:xfrm>
          <a:prstGeom prst="down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xmlns="" val="14199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a:t>
            </a:r>
            <a:r>
              <a:rPr kumimoji="1" lang="ja-JP" altLang="en-US" dirty="0" smtClean="0"/>
              <a:t> </a:t>
            </a:r>
            <a:r>
              <a:rPr kumimoji="1" lang="ja-JP" altLang="en-US" dirty="0" smtClean="0"/>
              <a:t>今、求められていること</a:t>
            </a:r>
            <a:endParaRPr kumimoji="1" lang="ja-JP" altLang="en-US" dirty="0"/>
          </a:p>
        </p:txBody>
      </p:sp>
      <p:sp>
        <p:nvSpPr>
          <p:cNvPr id="4" name="コンテンツ プレースホルダー 2"/>
          <p:cNvSpPr txBox="1">
            <a:spLocks/>
          </p:cNvSpPr>
          <p:nvPr/>
        </p:nvSpPr>
        <p:spPr>
          <a:xfrm>
            <a:off x="668291" y="2083355"/>
            <a:ext cx="8475709" cy="3522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r>
              <a:rPr lang="ja-JP" altLang="en-US" sz="2000" dirty="0" smtClean="0">
                <a:solidFill>
                  <a:srgbClr val="663300"/>
                </a:solidFill>
              </a:rPr>
              <a:t>介護保険の対象者の問題も障害者問題として考える。</a:t>
            </a:r>
          </a:p>
        </p:txBody>
      </p:sp>
      <p:sp>
        <p:nvSpPr>
          <p:cNvPr id="5" name="コンテンツ プレースホルダー 2"/>
          <p:cNvSpPr txBox="1">
            <a:spLocks/>
          </p:cNvSpPr>
          <p:nvPr/>
        </p:nvSpPr>
        <p:spPr>
          <a:xfrm>
            <a:off x="991871" y="2526529"/>
            <a:ext cx="8152129" cy="70559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marL="0" indent="0">
              <a:lnSpc>
                <a:spcPts val="2500"/>
              </a:lnSpc>
              <a:spcBef>
                <a:spcPts val="0"/>
              </a:spcBef>
              <a:buNone/>
            </a:pPr>
            <a:r>
              <a:rPr lang="ja-JP" altLang="en-US" sz="2000" b="0" dirty="0" smtClean="0">
                <a:solidFill>
                  <a:srgbClr val="FFC000"/>
                </a:solidFill>
              </a:rPr>
              <a:t>➡</a:t>
            </a:r>
            <a:r>
              <a:rPr lang="ja-JP" altLang="en-US" sz="2000" b="0" dirty="0" smtClean="0">
                <a:solidFill>
                  <a:srgbClr val="FF5050"/>
                </a:solidFill>
              </a:rPr>
              <a:t> </a:t>
            </a:r>
            <a:r>
              <a:rPr lang="ja-JP" altLang="en-US" sz="2000" b="0" dirty="0" smtClean="0">
                <a:solidFill>
                  <a:schemeClr val="tx1"/>
                </a:solidFill>
              </a:rPr>
              <a:t>介護</a:t>
            </a:r>
            <a:r>
              <a:rPr lang="ja-JP" altLang="en-US" sz="2000" b="0" dirty="0">
                <a:solidFill>
                  <a:schemeClr val="tx1"/>
                </a:solidFill>
              </a:rPr>
              <a:t>保険の現状：支援対象の絞り込み、保険料や</a:t>
            </a:r>
            <a:r>
              <a:rPr lang="ja-JP" altLang="en-US" sz="2000" b="0" dirty="0" smtClean="0">
                <a:solidFill>
                  <a:schemeClr val="tx1"/>
                </a:solidFill>
              </a:rPr>
              <a:t>利用料負担増</a:t>
            </a:r>
            <a:endParaRPr lang="en-US" altLang="ja-JP" sz="2000" b="0" dirty="0" smtClean="0">
              <a:solidFill>
                <a:schemeClr val="tx1"/>
              </a:solidFill>
            </a:endParaRPr>
          </a:p>
          <a:p>
            <a:pPr marL="0" indent="0">
              <a:lnSpc>
                <a:spcPts val="2500"/>
              </a:lnSpc>
              <a:spcBef>
                <a:spcPts val="0"/>
              </a:spcBef>
              <a:buNone/>
            </a:pPr>
            <a:r>
              <a:rPr lang="ja-JP" altLang="en-US" sz="2000" b="0" dirty="0" smtClean="0">
                <a:solidFill>
                  <a:schemeClr val="tx1"/>
                </a:solidFill>
              </a:rPr>
              <a:t>　　　　　　　　　　　　　　＝「保険あって介護なし」　</a:t>
            </a:r>
            <a:endParaRPr lang="en-US" altLang="ja-JP" sz="2000" b="0" dirty="0">
              <a:solidFill>
                <a:schemeClr val="tx1"/>
              </a:solidFill>
            </a:endParaRPr>
          </a:p>
          <a:p>
            <a:pPr marL="0" indent="0">
              <a:lnSpc>
                <a:spcPts val="500"/>
              </a:lnSpc>
              <a:spcBef>
                <a:spcPts val="0"/>
              </a:spcBef>
              <a:buNone/>
            </a:pPr>
            <a:r>
              <a:rPr lang="ja-JP" altLang="en-US" sz="2000" b="0" dirty="0" smtClean="0">
                <a:solidFill>
                  <a:srgbClr val="663300"/>
                </a:solidFill>
              </a:rPr>
              <a:t>　</a:t>
            </a:r>
            <a:r>
              <a:rPr lang="ja-JP" altLang="en-US" sz="2000" b="0" dirty="0">
                <a:solidFill>
                  <a:srgbClr val="663300"/>
                </a:solidFill>
              </a:rPr>
              <a:t>　</a:t>
            </a:r>
            <a:endParaRPr lang="en-US" altLang="ja-JP" sz="2000" b="0" dirty="0" smtClean="0">
              <a:solidFill>
                <a:srgbClr val="663300"/>
              </a:solidFill>
            </a:endParaRPr>
          </a:p>
          <a:p>
            <a:pPr marL="0" indent="0">
              <a:lnSpc>
                <a:spcPts val="1800"/>
              </a:lnSpc>
              <a:spcBef>
                <a:spcPts val="0"/>
              </a:spcBef>
              <a:buNone/>
            </a:pPr>
            <a:r>
              <a:rPr lang="ja-JP" altLang="en-US" sz="2000" b="0" dirty="0">
                <a:solidFill>
                  <a:srgbClr val="663300"/>
                </a:solidFill>
              </a:rPr>
              <a:t>　</a:t>
            </a:r>
            <a:endParaRPr lang="ja-JP" altLang="en-US" sz="2000" b="0" dirty="0">
              <a:solidFill>
                <a:schemeClr val="tx1"/>
              </a:solidFill>
            </a:endParaRPr>
          </a:p>
        </p:txBody>
      </p:sp>
      <p:sp>
        <p:nvSpPr>
          <p:cNvPr id="6" name="コンテンツ プレースホルダー 2"/>
          <p:cNvSpPr txBox="1">
            <a:spLocks/>
          </p:cNvSpPr>
          <p:nvPr/>
        </p:nvSpPr>
        <p:spPr>
          <a:xfrm>
            <a:off x="1021379" y="3215149"/>
            <a:ext cx="8122621" cy="13425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marL="0" indent="0">
              <a:lnSpc>
                <a:spcPts val="2500"/>
              </a:lnSpc>
              <a:spcBef>
                <a:spcPts val="0"/>
              </a:spcBef>
              <a:buNone/>
            </a:pPr>
            <a:r>
              <a:rPr lang="ja-JP" altLang="en-US" sz="2000" b="0" dirty="0" smtClean="0">
                <a:solidFill>
                  <a:srgbClr val="FFC000"/>
                </a:solidFill>
              </a:rPr>
              <a:t>➡</a:t>
            </a:r>
            <a:r>
              <a:rPr lang="ja-JP" altLang="en-US" sz="2000" b="0" dirty="0" smtClean="0">
                <a:solidFill>
                  <a:schemeClr val="tx1"/>
                </a:solidFill>
              </a:rPr>
              <a:t> 介護保険の本質：「自助」の共同化</a:t>
            </a:r>
            <a:endParaRPr lang="en-US" altLang="ja-JP" sz="2000" b="0" dirty="0" smtClean="0">
              <a:solidFill>
                <a:schemeClr val="tx1"/>
              </a:solidFill>
            </a:endParaRPr>
          </a:p>
          <a:p>
            <a:pPr marL="0" indent="0">
              <a:lnSpc>
                <a:spcPts val="2500"/>
              </a:lnSpc>
              <a:spcBef>
                <a:spcPts val="0"/>
              </a:spcBef>
              <a:buNone/>
            </a:pPr>
            <a:r>
              <a:rPr lang="ja-JP" altLang="en-US" sz="2000" b="0" dirty="0">
                <a:solidFill>
                  <a:schemeClr val="tx1"/>
                </a:solidFill>
              </a:rPr>
              <a:t>　</a:t>
            </a:r>
            <a:r>
              <a:rPr lang="ja-JP" altLang="en-US" sz="2000" b="0" dirty="0" smtClean="0">
                <a:solidFill>
                  <a:schemeClr val="tx1"/>
                </a:solidFill>
              </a:rPr>
              <a:t>　　　　　　　　　　　　　保険料や利用料が払えない人は支援を受けられない</a:t>
            </a:r>
            <a:endParaRPr lang="en-US" altLang="ja-JP" sz="2000" b="0" dirty="0" smtClean="0">
              <a:solidFill>
                <a:schemeClr val="tx1"/>
              </a:solidFill>
            </a:endParaRPr>
          </a:p>
          <a:p>
            <a:pPr marL="0" indent="0">
              <a:lnSpc>
                <a:spcPts val="2500"/>
              </a:lnSpc>
              <a:spcBef>
                <a:spcPts val="0"/>
              </a:spcBef>
              <a:buNone/>
            </a:pPr>
            <a:r>
              <a:rPr lang="ja-JP" altLang="en-US" sz="2000" b="0" dirty="0" smtClean="0">
                <a:solidFill>
                  <a:schemeClr val="tx1"/>
                </a:solidFill>
              </a:rPr>
              <a:t>　　　　　　　　　　　　　　＝支援を必要とするすべての人たちの基本的人権を守</a:t>
            </a:r>
            <a:endParaRPr lang="en-US" altLang="ja-JP" sz="2000" b="0" dirty="0" smtClean="0">
              <a:solidFill>
                <a:schemeClr val="tx1"/>
              </a:solidFill>
            </a:endParaRPr>
          </a:p>
          <a:p>
            <a:pPr marL="0" indent="0">
              <a:lnSpc>
                <a:spcPts val="2500"/>
              </a:lnSpc>
              <a:spcBef>
                <a:spcPts val="0"/>
              </a:spcBef>
              <a:buNone/>
            </a:pPr>
            <a:r>
              <a:rPr lang="ja-JP" altLang="en-US" sz="2000" b="0" dirty="0">
                <a:solidFill>
                  <a:schemeClr val="tx1"/>
                </a:solidFill>
              </a:rPr>
              <a:t>　</a:t>
            </a:r>
            <a:r>
              <a:rPr lang="ja-JP" altLang="en-US" sz="2000" b="0" dirty="0" smtClean="0">
                <a:solidFill>
                  <a:schemeClr val="tx1"/>
                </a:solidFill>
              </a:rPr>
              <a:t>　　　　　　　　　　　　　　 </a:t>
            </a:r>
            <a:r>
              <a:rPr lang="ja-JP" altLang="en-US" sz="2000" b="0" dirty="0" err="1" smtClean="0">
                <a:solidFill>
                  <a:schemeClr val="tx1"/>
                </a:solidFill>
              </a:rPr>
              <a:t>る</a:t>
            </a:r>
            <a:r>
              <a:rPr lang="ja-JP" altLang="en-US" sz="2000" b="0" dirty="0" smtClean="0">
                <a:solidFill>
                  <a:schemeClr val="tx1"/>
                </a:solidFill>
              </a:rPr>
              <a:t>ことはできない</a:t>
            </a:r>
            <a:endParaRPr lang="en-US" altLang="ja-JP" sz="2000" b="0" dirty="0">
              <a:solidFill>
                <a:schemeClr val="tx1"/>
              </a:solidFill>
            </a:endParaRPr>
          </a:p>
          <a:p>
            <a:pPr marL="0" indent="0">
              <a:lnSpc>
                <a:spcPts val="500"/>
              </a:lnSpc>
              <a:spcBef>
                <a:spcPts val="0"/>
              </a:spcBef>
              <a:buNone/>
            </a:pPr>
            <a:r>
              <a:rPr lang="ja-JP" altLang="en-US" sz="2000" b="0" dirty="0" smtClean="0">
                <a:solidFill>
                  <a:schemeClr val="tx1"/>
                </a:solidFill>
              </a:rPr>
              <a:t>　</a:t>
            </a:r>
            <a:r>
              <a:rPr lang="ja-JP" altLang="en-US" sz="2000" b="0" dirty="0">
                <a:solidFill>
                  <a:schemeClr val="tx1"/>
                </a:solidFill>
              </a:rPr>
              <a:t>　</a:t>
            </a:r>
            <a:endParaRPr lang="en-US" altLang="ja-JP" sz="2000" b="0" dirty="0" smtClean="0">
              <a:solidFill>
                <a:schemeClr val="tx1"/>
              </a:solidFill>
            </a:endParaRPr>
          </a:p>
          <a:p>
            <a:pPr marL="0" indent="0">
              <a:lnSpc>
                <a:spcPts val="1800"/>
              </a:lnSpc>
              <a:spcBef>
                <a:spcPts val="0"/>
              </a:spcBef>
              <a:buNone/>
            </a:pPr>
            <a:r>
              <a:rPr lang="ja-JP" altLang="en-US" sz="2000" b="0" dirty="0">
                <a:solidFill>
                  <a:schemeClr val="tx1">
                    <a:lumMod val="50000"/>
                  </a:schemeClr>
                </a:solidFill>
              </a:rPr>
              <a:t>　</a:t>
            </a:r>
          </a:p>
        </p:txBody>
      </p:sp>
      <p:sp>
        <p:nvSpPr>
          <p:cNvPr id="7" name="コンテンツ プレースホルダー 2"/>
          <p:cNvSpPr txBox="1">
            <a:spLocks/>
          </p:cNvSpPr>
          <p:nvPr/>
        </p:nvSpPr>
        <p:spPr>
          <a:xfrm>
            <a:off x="761890" y="5002363"/>
            <a:ext cx="8411618" cy="6766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lvl="0"/>
            <a:r>
              <a:rPr lang="ja-JP" altLang="en-US" sz="2000" dirty="0" smtClean="0">
                <a:solidFill>
                  <a:srgbClr val="663300"/>
                </a:solidFill>
              </a:rPr>
              <a:t>障害者権利条約の</a:t>
            </a:r>
            <a:r>
              <a:rPr lang="ja-JP" altLang="ja-JP" sz="2000" dirty="0" smtClean="0">
                <a:solidFill>
                  <a:srgbClr val="663300"/>
                </a:solidFill>
              </a:rPr>
              <a:t>合理的配慮</a:t>
            </a:r>
            <a:r>
              <a:rPr lang="ja-JP" altLang="en-US" sz="2000" dirty="0" smtClean="0">
                <a:solidFill>
                  <a:srgbClr val="663300"/>
                </a:solidFill>
              </a:rPr>
              <a:t>の</a:t>
            </a:r>
            <a:r>
              <a:rPr lang="ja-JP" altLang="en-US" sz="2000" dirty="0">
                <a:solidFill>
                  <a:srgbClr val="663300"/>
                </a:solidFill>
              </a:rPr>
              <a:t>観点</a:t>
            </a:r>
            <a:r>
              <a:rPr lang="ja-JP" altLang="en-US" sz="2000" dirty="0" smtClean="0">
                <a:solidFill>
                  <a:srgbClr val="663300"/>
                </a:solidFill>
              </a:rPr>
              <a:t>から高齢者問題も考え、関係団体と縦割りを超えてパラレルレポートで問題を訴える</a:t>
            </a:r>
            <a:r>
              <a:rPr lang="ja-JP" altLang="ja-JP" sz="2000" dirty="0" smtClean="0">
                <a:solidFill>
                  <a:srgbClr val="663300"/>
                </a:solidFill>
              </a:rPr>
              <a:t>。</a:t>
            </a:r>
            <a:endParaRPr lang="ja-JP" altLang="ja-JP" sz="2000" dirty="0">
              <a:solidFill>
                <a:srgbClr val="663300"/>
              </a:solidFill>
            </a:endParaRPr>
          </a:p>
          <a:p>
            <a:endParaRPr lang="ja-JP" altLang="en-US" sz="2000" dirty="0">
              <a:solidFill>
                <a:srgbClr val="663300"/>
              </a:solidFill>
            </a:endParaRPr>
          </a:p>
        </p:txBody>
      </p:sp>
      <p:sp>
        <p:nvSpPr>
          <p:cNvPr id="8" name="コンテンツ プレースホルダー 2"/>
          <p:cNvSpPr txBox="1">
            <a:spLocks/>
          </p:cNvSpPr>
          <p:nvPr/>
        </p:nvSpPr>
        <p:spPr>
          <a:xfrm>
            <a:off x="661098" y="7312678"/>
            <a:ext cx="8482902" cy="84433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marL="0" indent="0">
              <a:buNone/>
            </a:pPr>
            <a:r>
              <a:rPr lang="ja-JP" altLang="en-US" dirty="0">
                <a:solidFill>
                  <a:srgbClr val="FF5050"/>
                </a:solidFill>
              </a:rPr>
              <a:t>➡</a:t>
            </a:r>
            <a:r>
              <a:rPr lang="ja-JP" altLang="ja-JP" dirty="0" smtClean="0"/>
              <a:t>社会的</a:t>
            </a:r>
            <a:r>
              <a:rPr lang="ja-JP" altLang="ja-JP" dirty="0"/>
              <a:t>・経済的に弱い人たちが、「公平性」ということで高い水準に合わせなくてはならない</a:t>
            </a:r>
          </a:p>
          <a:p>
            <a:pPr marL="0" indent="0">
              <a:buNone/>
            </a:pPr>
            <a:r>
              <a:rPr lang="ja-JP" altLang="en-US" dirty="0">
                <a:solidFill>
                  <a:srgbClr val="FF5050"/>
                </a:solidFill>
              </a:rPr>
              <a:t>➡</a:t>
            </a:r>
            <a:r>
              <a:rPr lang="ja-JP" altLang="ja-JP" dirty="0" smtClean="0"/>
              <a:t>人権</a:t>
            </a:r>
            <a:r>
              <a:rPr lang="ja-JP" altLang="ja-JP" dirty="0"/>
              <a:t>条約の基本理念とは真逆の考え方</a:t>
            </a:r>
          </a:p>
          <a:p>
            <a:endParaRPr lang="ja-JP" altLang="en-US" dirty="0">
              <a:solidFill>
                <a:srgbClr val="663300"/>
              </a:solidFill>
            </a:endParaRPr>
          </a:p>
        </p:txBody>
      </p:sp>
      <p:sp>
        <p:nvSpPr>
          <p:cNvPr id="9" name="コンテンツ プレースホルダー 2"/>
          <p:cNvSpPr txBox="1">
            <a:spLocks/>
          </p:cNvSpPr>
          <p:nvPr/>
        </p:nvSpPr>
        <p:spPr>
          <a:xfrm>
            <a:off x="761890" y="4548345"/>
            <a:ext cx="8411618" cy="4933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lvl="0"/>
            <a:r>
              <a:rPr lang="ja-JP" altLang="en-US" sz="2000" dirty="0" smtClean="0">
                <a:solidFill>
                  <a:srgbClr val="663300"/>
                </a:solidFill>
              </a:rPr>
              <a:t>共生型サービスの「丸ごと」の真の意味を理解する。</a:t>
            </a:r>
            <a:endParaRPr lang="ja-JP" altLang="en-US" sz="2000" dirty="0">
              <a:solidFill>
                <a:srgbClr val="663300"/>
              </a:solidFill>
            </a:endParaRPr>
          </a:p>
        </p:txBody>
      </p:sp>
      <p:sp>
        <p:nvSpPr>
          <p:cNvPr id="10" name="コンテンツ プレースホルダー 2"/>
          <p:cNvSpPr txBox="1">
            <a:spLocks/>
          </p:cNvSpPr>
          <p:nvPr/>
        </p:nvSpPr>
        <p:spPr>
          <a:xfrm>
            <a:off x="761890" y="5744205"/>
            <a:ext cx="8382110" cy="8119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lvl="0"/>
            <a:r>
              <a:rPr lang="ja-JP" altLang="en-US" sz="2000" dirty="0" smtClean="0">
                <a:solidFill>
                  <a:srgbClr val="663300"/>
                </a:solidFill>
              </a:rPr>
              <a:t>「自助・互助・共助・公助」の社会保障・社会福祉を問い直し、権利条約や基本合意、骨格提言を活用しながら必要な支援を国や自治体に提案していく。</a:t>
            </a:r>
            <a:endParaRPr lang="ja-JP" altLang="en-US" sz="2000" dirty="0">
              <a:solidFill>
                <a:srgbClr val="663300"/>
              </a:solidFill>
            </a:endParaRPr>
          </a:p>
        </p:txBody>
      </p:sp>
    </p:spTree>
    <p:extLst>
      <p:ext uri="{BB962C8B-B14F-4D97-AF65-F5344CB8AC3E}">
        <p14:creationId xmlns:p14="http://schemas.microsoft.com/office/powerpoint/2010/main" xmlns="" val="42646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dirty="0" smtClean="0"/>
              <a:t>１介護保険優先</a:t>
            </a:r>
            <a:r>
              <a:rPr lang="ja-JP" altLang="en-US" dirty="0"/>
              <a:t>原則</a:t>
            </a:r>
            <a:r>
              <a:rPr lang="ja-JP" altLang="en-US" dirty="0" smtClean="0"/>
              <a:t>とは？</a:t>
            </a:r>
            <a:endParaRPr lang="en-US" altLang="en-US" dirty="0" smtClean="0"/>
          </a:p>
        </p:txBody>
      </p:sp>
      <p:sp>
        <p:nvSpPr>
          <p:cNvPr id="6147" name="Rectangle 3"/>
          <p:cNvSpPr>
            <a:spLocks noGrp="1" noChangeArrowheads="1"/>
          </p:cNvSpPr>
          <p:nvPr>
            <p:ph type="body" idx="1"/>
          </p:nvPr>
        </p:nvSpPr>
        <p:spPr>
          <a:xfrm>
            <a:off x="1828800" y="2133600"/>
            <a:ext cx="7315200" cy="2916865"/>
          </a:xfrm>
        </p:spPr>
        <p:txBody>
          <a:bodyPr/>
          <a:lstStyle/>
          <a:p>
            <a:pPr eaLnBrk="1" hangingPunct="1"/>
            <a:r>
              <a:rPr lang="ja-JP" altLang="en-US" dirty="0" smtClean="0"/>
              <a:t>障害者総合支援法第</a:t>
            </a:r>
            <a:r>
              <a:rPr lang="en-US" altLang="ja-JP" dirty="0" smtClean="0"/>
              <a:t>7</a:t>
            </a:r>
            <a:r>
              <a:rPr lang="ja-JP" altLang="en-US" dirty="0" smtClean="0"/>
              <a:t>条・施行令</a:t>
            </a:r>
            <a:endParaRPr lang="en-GB" altLang="en-US" dirty="0" smtClean="0"/>
          </a:p>
          <a:p>
            <a:pPr marL="457200" lvl="1" indent="0" eaLnBrk="1" hangingPunct="1">
              <a:buNone/>
            </a:pPr>
            <a:r>
              <a:rPr lang="ja-JP" altLang="en-US" dirty="0" smtClean="0">
                <a:solidFill>
                  <a:srgbClr val="7030A0"/>
                </a:solidFill>
              </a:rPr>
              <a:t>◆</a:t>
            </a:r>
            <a:r>
              <a:rPr lang="en-US" altLang="ja-JP" dirty="0" smtClean="0">
                <a:solidFill>
                  <a:srgbClr val="000000"/>
                </a:solidFill>
                <a:latin typeface="ＭＳ Ｐ明朝" panose="02020600040205080304" pitchFamily="18" charset="-128"/>
                <a:ea typeface="ＭＳ Ｐ明朝" panose="02020600040205080304" pitchFamily="18" charset="-128"/>
              </a:rPr>
              <a:t>65</a:t>
            </a:r>
            <a:r>
              <a:rPr lang="ja-JP" altLang="en-US" dirty="0" smtClean="0">
                <a:solidFill>
                  <a:srgbClr val="000000"/>
                </a:solidFill>
                <a:latin typeface="ＭＳ Ｐ明朝" panose="02020600040205080304" pitchFamily="18" charset="-128"/>
                <a:ea typeface="ＭＳ Ｐ明朝" panose="02020600040205080304" pitchFamily="18" charset="-128"/>
              </a:rPr>
              <a:t>歳以上の第一号被保険者で障害がある人</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buNone/>
            </a:pPr>
            <a:r>
              <a:rPr lang="ja-JP" altLang="en-US" dirty="0" smtClean="0">
                <a:solidFill>
                  <a:srgbClr val="000000"/>
                </a:solidFill>
                <a:latin typeface="ＭＳ Ｐ明朝" panose="02020600040205080304" pitchFamily="18" charset="-128"/>
                <a:ea typeface="ＭＳ Ｐ明朝" panose="02020600040205080304" pitchFamily="18" charset="-128"/>
              </a:rPr>
              <a:t>　 </a:t>
            </a:r>
            <a:r>
              <a:rPr lang="en-US" altLang="ja-JP" dirty="0" smtClean="0">
                <a:solidFill>
                  <a:srgbClr val="000000"/>
                </a:solidFill>
                <a:latin typeface="ＭＳ Ｐ明朝" panose="02020600040205080304" pitchFamily="18" charset="-128"/>
                <a:ea typeface="ＭＳ Ｐ明朝" panose="02020600040205080304" pitchFamily="18" charset="-128"/>
              </a:rPr>
              <a:t>40</a:t>
            </a:r>
            <a:r>
              <a:rPr lang="ja-JP" altLang="en-US" dirty="0" smtClean="0">
                <a:solidFill>
                  <a:srgbClr val="000000"/>
                </a:solidFill>
                <a:latin typeface="ＭＳ Ｐ明朝" panose="02020600040205080304" pitchFamily="18" charset="-128"/>
                <a:ea typeface="ＭＳ Ｐ明朝" panose="02020600040205080304" pitchFamily="18" charset="-128"/>
              </a:rPr>
              <a:t>歳以上の第二号被保険者で特定疾患（</a:t>
            </a:r>
            <a:r>
              <a:rPr lang="en-US" altLang="ja-JP" dirty="0" smtClean="0">
                <a:solidFill>
                  <a:srgbClr val="000000"/>
                </a:solidFill>
                <a:latin typeface="ＭＳ Ｐ明朝" panose="02020600040205080304" pitchFamily="18" charset="-128"/>
                <a:ea typeface="ＭＳ Ｐ明朝" panose="02020600040205080304" pitchFamily="18" charset="-128"/>
              </a:rPr>
              <a:t>16</a:t>
            </a:r>
            <a:r>
              <a:rPr lang="ja-JP" altLang="en-US" dirty="0" smtClean="0">
                <a:solidFill>
                  <a:srgbClr val="000000"/>
                </a:solidFill>
                <a:latin typeface="ＭＳ Ｐ明朝" panose="02020600040205080304" pitchFamily="18" charset="-128"/>
                <a:ea typeface="ＭＳ Ｐ明朝" panose="02020600040205080304" pitchFamily="18" charset="-128"/>
              </a:rPr>
              <a:t>疾患）を原</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buNone/>
            </a:pPr>
            <a:r>
              <a:rPr lang="ja-JP" altLang="en-US" dirty="0">
                <a:solidFill>
                  <a:srgbClr val="000000"/>
                </a:solidFill>
                <a:latin typeface="ＭＳ Ｐ明朝" panose="02020600040205080304" pitchFamily="18" charset="-128"/>
                <a:ea typeface="ＭＳ Ｐ明朝" panose="02020600040205080304" pitchFamily="18" charset="-128"/>
              </a:rPr>
              <a:t>　</a:t>
            </a:r>
            <a:r>
              <a:rPr lang="ja-JP" altLang="en-US" dirty="0" smtClean="0">
                <a:solidFill>
                  <a:srgbClr val="000000"/>
                </a:solidFill>
                <a:latin typeface="ＭＳ Ｐ明朝" panose="02020600040205080304" pitchFamily="18" charset="-128"/>
                <a:ea typeface="ＭＳ Ｐ明朝" panose="02020600040205080304" pitchFamily="18" charset="-128"/>
              </a:rPr>
              <a:t> 因とした障害がある人</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lnSpc>
                <a:spcPts val="1500"/>
              </a:lnSpc>
              <a:spcBef>
                <a:spcPts val="0"/>
              </a:spcBef>
              <a:buNone/>
            </a:pPr>
            <a:endParaRPr lang="en-US" altLang="ja-JP" dirty="0" smtClean="0"/>
          </a:p>
          <a:p>
            <a:pPr marL="457200" lvl="1" indent="0" eaLnBrk="1" hangingPunct="1">
              <a:buNone/>
            </a:pPr>
            <a:r>
              <a:rPr lang="ja-JP" altLang="en-US" dirty="0" smtClean="0">
                <a:solidFill>
                  <a:srgbClr val="7030A0"/>
                </a:solidFill>
              </a:rPr>
              <a:t>◆</a:t>
            </a:r>
            <a:r>
              <a:rPr lang="ja-JP" altLang="en-US" dirty="0" smtClean="0">
                <a:solidFill>
                  <a:srgbClr val="000000"/>
                </a:solidFill>
                <a:latin typeface="ＭＳ Ｐ明朝" panose="02020600040205080304" pitchFamily="18" charset="-128"/>
                <a:ea typeface="ＭＳ Ｐ明朝" panose="02020600040205080304" pitchFamily="18" charset="-128"/>
              </a:rPr>
              <a:t>介護保険サービスに</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buNone/>
            </a:pPr>
            <a:r>
              <a:rPr lang="ja-JP" altLang="en-US" dirty="0">
                <a:solidFill>
                  <a:srgbClr val="000000"/>
                </a:solidFill>
                <a:latin typeface="ＭＳ Ｐ明朝" panose="02020600040205080304" pitchFamily="18" charset="-128"/>
                <a:ea typeface="ＭＳ Ｐ明朝" panose="02020600040205080304" pitchFamily="18" charset="-128"/>
              </a:rPr>
              <a:t>　</a:t>
            </a:r>
            <a:r>
              <a:rPr lang="ja-JP" altLang="en-US" dirty="0" smtClean="0">
                <a:solidFill>
                  <a:srgbClr val="000000"/>
                </a:solidFill>
                <a:latin typeface="ＭＳ Ｐ明朝" panose="02020600040205080304" pitchFamily="18" charset="-128"/>
                <a:ea typeface="ＭＳ Ｐ明朝" panose="02020600040205080304" pitchFamily="18" charset="-128"/>
              </a:rPr>
              <a:t>➡障害福祉に相当するサービスがある</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buNone/>
            </a:pPr>
            <a:r>
              <a:rPr lang="ja-JP" altLang="en-US" dirty="0">
                <a:solidFill>
                  <a:srgbClr val="000000"/>
                </a:solidFill>
                <a:latin typeface="ＭＳ Ｐ明朝" panose="02020600040205080304" pitchFamily="18" charset="-128"/>
                <a:ea typeface="ＭＳ Ｐ明朝" panose="02020600040205080304" pitchFamily="18" charset="-128"/>
              </a:rPr>
              <a:t>　</a:t>
            </a:r>
            <a:r>
              <a:rPr lang="ja-JP" altLang="en-US" dirty="0" smtClean="0">
                <a:solidFill>
                  <a:srgbClr val="000000"/>
                </a:solidFill>
                <a:latin typeface="ＭＳ Ｐ明朝" panose="02020600040205080304" pitchFamily="18" charset="-128"/>
                <a:ea typeface="ＭＳ Ｐ明朝" panose="02020600040205080304" pitchFamily="18" charset="-128"/>
              </a:rPr>
              <a:t>➡介護保険制度が優先</a:t>
            </a:r>
            <a:endParaRPr lang="en-US" altLang="ja-JP" dirty="0" smtClean="0">
              <a:solidFill>
                <a:srgbClr val="000000"/>
              </a:solidFill>
              <a:latin typeface="ＭＳ Ｐ明朝" panose="02020600040205080304" pitchFamily="18" charset="-128"/>
              <a:ea typeface="ＭＳ Ｐ明朝" panose="02020600040205080304" pitchFamily="18" charset="-128"/>
            </a:endParaRPr>
          </a:p>
          <a:p>
            <a:pPr marL="457200" lvl="1" indent="0" eaLnBrk="1" hangingPunct="1">
              <a:buNone/>
            </a:pPr>
            <a:r>
              <a:rPr lang="ja-JP" altLang="en-US" dirty="0" smtClean="0"/>
              <a:t>　　　</a:t>
            </a:r>
            <a:endParaRPr lang="en-US" altLang="en-US" dirty="0" smtClean="0"/>
          </a:p>
          <a:p>
            <a:pPr eaLnBrk="1" hangingPunct="1"/>
            <a:endParaRPr lang="en-US" altLang="en-US" dirty="0" smtClean="0"/>
          </a:p>
        </p:txBody>
      </p:sp>
      <p:sp>
        <p:nvSpPr>
          <p:cNvPr id="7" name="Rectangle 3"/>
          <p:cNvSpPr txBox="1">
            <a:spLocks noChangeArrowheads="1"/>
          </p:cNvSpPr>
          <p:nvPr/>
        </p:nvSpPr>
        <p:spPr bwMode="auto">
          <a:xfrm>
            <a:off x="1828800" y="5326912"/>
            <a:ext cx="7315200" cy="6485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ja-JP" altLang="en-US" b="0" dirty="0"/>
              <a:t>日本</a:t>
            </a:r>
            <a:r>
              <a:rPr lang="ja-JP" altLang="en-US" b="0" dirty="0" smtClean="0"/>
              <a:t>における社会保障の基礎は社会保険方式！</a:t>
            </a:r>
            <a:endParaRPr lang="en-GB" altLang="en-US"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２優先原則の問題とは？</a:t>
            </a:r>
            <a:endParaRPr kumimoji="1" lang="ja-JP" altLang="en-US" dirty="0"/>
          </a:p>
        </p:txBody>
      </p:sp>
      <p:sp>
        <p:nvSpPr>
          <p:cNvPr id="3" name="コンテンツ プレースホルダー 2"/>
          <p:cNvSpPr>
            <a:spLocks noGrp="1"/>
          </p:cNvSpPr>
          <p:nvPr>
            <p:ph idx="1"/>
          </p:nvPr>
        </p:nvSpPr>
        <p:spPr>
          <a:xfrm>
            <a:off x="1874874" y="2345356"/>
            <a:ext cx="7162800" cy="3930316"/>
          </a:xfrm>
        </p:spPr>
        <p:txBody>
          <a:bodyPr/>
          <a:lstStyle/>
          <a:p>
            <a:pPr marL="0" indent="0">
              <a:buNone/>
            </a:pPr>
            <a:r>
              <a:rPr lang="ja-JP" altLang="ja-JP" dirty="0" smtClean="0"/>
              <a:t>①</a:t>
            </a:r>
            <a:r>
              <a:rPr lang="ja-JP" altLang="en-US" dirty="0" smtClean="0"/>
              <a:t>自己負担の発生</a:t>
            </a:r>
            <a:endParaRPr lang="en-US" altLang="ja-JP" dirty="0" smtClean="0"/>
          </a:p>
          <a:p>
            <a:pPr marL="0" indent="0">
              <a:buNone/>
            </a:pPr>
            <a:endParaRPr lang="en-US" altLang="ja-JP" dirty="0" smtClean="0"/>
          </a:p>
          <a:p>
            <a:pPr marL="0" indent="0">
              <a:buNone/>
            </a:pPr>
            <a:r>
              <a:rPr lang="ja-JP" altLang="ja-JP" dirty="0" smtClean="0"/>
              <a:t>②</a:t>
            </a:r>
            <a:r>
              <a:rPr lang="ja-JP" altLang="ja-JP" dirty="0"/>
              <a:t>サービス</a:t>
            </a:r>
            <a:r>
              <a:rPr lang="ja-JP" altLang="ja-JP" dirty="0" smtClean="0"/>
              <a:t>の量</a:t>
            </a:r>
            <a:r>
              <a:rPr lang="ja-JP" altLang="ja-JP" dirty="0"/>
              <a:t>の</a:t>
            </a:r>
            <a:r>
              <a:rPr lang="ja-JP" altLang="ja-JP" dirty="0" smtClean="0"/>
              <a:t>低下</a:t>
            </a:r>
            <a:endParaRPr lang="en-US" altLang="ja-JP" dirty="0" smtClean="0"/>
          </a:p>
          <a:p>
            <a:pPr marL="0" indent="0">
              <a:buNone/>
            </a:pPr>
            <a:endParaRPr lang="en-US" altLang="ja-JP" dirty="0"/>
          </a:p>
          <a:p>
            <a:pPr marL="0" indent="0">
              <a:buNone/>
            </a:pPr>
            <a:r>
              <a:rPr lang="ja-JP" altLang="en-US" dirty="0" smtClean="0"/>
              <a:t>③サービスの質の低下</a:t>
            </a:r>
            <a:endParaRPr lang="en-US" altLang="ja-JP" dirty="0" smtClean="0"/>
          </a:p>
          <a:p>
            <a:pPr marL="0" indent="0">
              <a:buNone/>
            </a:pPr>
            <a:endParaRPr lang="en-US" altLang="ja-JP" dirty="0" smtClean="0"/>
          </a:p>
          <a:p>
            <a:pPr marL="0" indent="0">
              <a:buNone/>
            </a:pPr>
            <a:r>
              <a:rPr lang="ja-JP" altLang="en-US" dirty="0"/>
              <a:t>④</a:t>
            </a:r>
            <a:r>
              <a:rPr lang="ja-JP" altLang="ja-JP" dirty="0" smtClean="0"/>
              <a:t>環境</a:t>
            </a:r>
            <a:r>
              <a:rPr lang="ja-JP" altLang="ja-JP" dirty="0"/>
              <a:t>の変化等に</a:t>
            </a:r>
            <a:r>
              <a:rPr lang="ja-JP" altLang="ja-JP" dirty="0" smtClean="0"/>
              <a:t>起因</a:t>
            </a:r>
            <a:r>
              <a:rPr lang="ja-JP" altLang="en-US" dirty="0" smtClean="0"/>
              <a:t>する</a:t>
            </a:r>
            <a:r>
              <a:rPr lang="ja-JP" altLang="en-US" dirty="0"/>
              <a:t>問題</a:t>
            </a:r>
            <a:endParaRPr kumimoji="1" lang="ja-JP" altLang="en-US" dirty="0"/>
          </a:p>
        </p:txBody>
      </p:sp>
    </p:spTree>
    <p:extLst>
      <p:ext uri="{BB962C8B-B14F-4D97-AF65-F5344CB8AC3E}">
        <p14:creationId xmlns:p14="http://schemas.microsoft.com/office/powerpoint/2010/main" xmlns="" val="80365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 </a:t>
            </a:r>
            <a:r>
              <a:rPr kumimoji="1" lang="ja-JP" altLang="en-US" dirty="0" smtClean="0"/>
              <a:t>自己負担の発生 </a:t>
            </a:r>
            <a:endParaRPr kumimoji="1" lang="ja-JP" altLang="en-US" dirty="0"/>
          </a:p>
        </p:txBody>
      </p:sp>
      <p:sp>
        <p:nvSpPr>
          <p:cNvPr id="3" name="コンテンツ プレースホルダー 2"/>
          <p:cNvSpPr>
            <a:spLocks noGrp="1"/>
          </p:cNvSpPr>
          <p:nvPr>
            <p:ph sz="half" idx="1"/>
          </p:nvPr>
        </p:nvSpPr>
        <p:spPr>
          <a:xfrm>
            <a:off x="1244009" y="2133599"/>
            <a:ext cx="4868033" cy="4363453"/>
          </a:xfrm>
        </p:spPr>
        <p:txBody>
          <a:bodyPr/>
          <a:lstStyle/>
          <a:p>
            <a:pPr marL="0" indent="0">
              <a:buNone/>
            </a:pPr>
            <a:r>
              <a:rPr kumimoji="1" lang="ja-JP" altLang="en-US" dirty="0" smtClean="0"/>
              <a:t>浅田さんの場合</a:t>
            </a:r>
            <a:endParaRPr kumimoji="1" lang="en-US" altLang="ja-JP" dirty="0" smtClean="0"/>
          </a:p>
          <a:p>
            <a:pPr marL="0" indent="0">
              <a:buNone/>
            </a:pPr>
            <a:r>
              <a:rPr kumimoji="1" lang="en-US" altLang="ja-JP" sz="2000" dirty="0" smtClean="0"/>
              <a:t>【</a:t>
            </a:r>
            <a:r>
              <a:rPr kumimoji="1" lang="ja-JP" altLang="en-US" sz="2000" dirty="0" smtClean="0"/>
              <a:t>基本情報</a:t>
            </a:r>
            <a:r>
              <a:rPr kumimoji="1" lang="en-US" altLang="ja-JP" sz="2000" dirty="0" smtClean="0"/>
              <a:t>】</a:t>
            </a:r>
          </a:p>
          <a:p>
            <a:pPr marL="0" indent="0">
              <a:buNone/>
            </a:pPr>
            <a:r>
              <a:rPr kumimoji="1" lang="ja-JP" altLang="en-US" sz="2000" dirty="0">
                <a:latin typeface="ＭＳ Ｐ明朝" panose="02020600040205080304" pitchFamily="18" charset="-128"/>
                <a:ea typeface="ＭＳ Ｐ明朝" panose="02020600040205080304" pitchFamily="18" charset="-128"/>
              </a:rPr>
              <a:t>　</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障害支援区分６</a:t>
            </a:r>
            <a:endParaRPr kumimoji="1" lang="en-US" altLang="ja-JP" sz="2000" dirty="0">
              <a:solidFill>
                <a:srgbClr val="000000"/>
              </a:solidFill>
              <a:latin typeface="ＭＳ Ｐ明朝" panose="02020600040205080304" pitchFamily="18" charset="-128"/>
              <a:ea typeface="ＭＳ Ｐ明朝" panose="02020600040205080304" pitchFamily="18" charset="-128"/>
            </a:endParaRPr>
          </a:p>
          <a:p>
            <a:pPr marL="0" indent="0">
              <a:buNone/>
            </a:pPr>
            <a:r>
              <a:rPr kumimoji="1" lang="ja-JP" altLang="en-US"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重度</a:t>
            </a:r>
            <a:r>
              <a:rPr lang="ja-JP" altLang="ja-JP"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訪問</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介護</a:t>
            </a:r>
            <a:r>
              <a:rPr lang="ja-JP" altLang="en-US"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月</a:t>
            </a:r>
            <a:r>
              <a:rPr lang="en-US"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249</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時間</a:t>
            </a:r>
            <a:r>
              <a:rPr lang="ja-JP" altLang="en-US"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endParaRPr lang="en-US"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0" indent="0">
              <a:buNone/>
            </a:pPr>
            <a:r>
              <a:rPr lang="ja-JP" altLang="en-US"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（うち</a:t>
            </a:r>
            <a:r>
              <a:rPr lang="en-US" altLang="ja-JP"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25</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時間</a:t>
            </a:r>
            <a:r>
              <a:rPr lang="ja-JP" altLang="ja-JP"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は移動介護</a:t>
            </a:r>
            <a:r>
              <a:rPr lang="ja-JP"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a:t>
            </a:r>
            <a:endParaRPr lang="en-US" altLang="ja-JP"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0" indent="0">
              <a:buNone/>
            </a:pPr>
            <a:r>
              <a:rPr kumimoji="1" lang="ja-JP" altLang="en-US"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kumimoji="1" lang="ja-JP" altLang="en-US" sz="2000" kern="100" dirty="0" smtClean="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単身生活</a:t>
            </a:r>
            <a:endParaRPr kumimoji="1" lang="en-US" altLang="ja-JP" sz="2000" dirty="0" smtClean="0">
              <a:solidFill>
                <a:srgbClr val="000000"/>
              </a:solidFill>
              <a:latin typeface="ＭＳ Ｐ明朝" panose="02020600040205080304" pitchFamily="18" charset="-128"/>
              <a:ea typeface="ＭＳ Ｐ明朝" panose="02020600040205080304" pitchFamily="18" charset="-128"/>
            </a:endParaRPr>
          </a:p>
          <a:p>
            <a:pPr marL="0" indent="0">
              <a:buNone/>
            </a:pPr>
            <a:r>
              <a:rPr kumimoji="1" lang="en-US" altLang="ja-JP" sz="2000" dirty="0" smtClean="0"/>
              <a:t>【</a:t>
            </a:r>
            <a:r>
              <a:rPr kumimoji="1" lang="ja-JP" altLang="en-US" sz="2000" dirty="0" smtClean="0"/>
              <a:t>費用負担</a:t>
            </a:r>
            <a:r>
              <a:rPr kumimoji="1" lang="en-US" altLang="ja-JP" sz="2000" dirty="0" smtClean="0"/>
              <a:t>】</a:t>
            </a:r>
          </a:p>
          <a:p>
            <a:pPr marL="0" indent="0">
              <a:buNone/>
            </a:pPr>
            <a:r>
              <a:rPr kumimoji="1" lang="ja-JP" altLang="en-US" sz="2000" dirty="0">
                <a:solidFill>
                  <a:srgbClr val="000000"/>
                </a:solidFill>
                <a:latin typeface="ＭＳ Ｐ明朝" panose="02020600040205080304" pitchFamily="18" charset="-128"/>
                <a:ea typeface="ＭＳ Ｐ明朝" panose="02020600040205080304" pitchFamily="18" charset="-128"/>
              </a:rPr>
              <a:t>　最初</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の</a:t>
            </a:r>
            <a:r>
              <a:rPr kumimoji="1" lang="en-US" altLang="ja-JP" sz="2000" dirty="0" smtClean="0">
                <a:solidFill>
                  <a:srgbClr val="000000"/>
                </a:solidFill>
                <a:latin typeface="ＭＳ Ｐ明朝" panose="02020600040205080304" pitchFamily="18" charset="-128"/>
                <a:ea typeface="ＭＳ Ｐ明朝" panose="02020600040205080304" pitchFamily="18" charset="-128"/>
              </a:rPr>
              <a:t>3</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ヵ月：</a:t>
            </a:r>
            <a:r>
              <a:rPr kumimoji="1" lang="en-US" altLang="ja-JP" sz="2000" dirty="0">
                <a:solidFill>
                  <a:srgbClr val="000000"/>
                </a:solidFill>
                <a:latin typeface="ＭＳ Ｐ明朝" panose="02020600040205080304" pitchFamily="18" charset="-128"/>
                <a:ea typeface="ＭＳ Ｐ明朝" panose="02020600040205080304" pitchFamily="18" charset="-128"/>
              </a:rPr>
              <a:t>35,800</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円</a:t>
            </a:r>
            <a:endParaRPr kumimoji="1" lang="en-US" altLang="ja-JP" sz="2000" dirty="0" smtClean="0">
              <a:solidFill>
                <a:srgbClr val="000000"/>
              </a:solidFill>
              <a:latin typeface="ＭＳ Ｐ明朝" panose="02020600040205080304" pitchFamily="18" charset="-128"/>
              <a:ea typeface="ＭＳ Ｐ明朝" panose="02020600040205080304" pitchFamily="18" charset="-128"/>
            </a:endParaRPr>
          </a:p>
          <a:p>
            <a:pPr marL="0" indent="0">
              <a:buNone/>
            </a:pPr>
            <a:r>
              <a:rPr kumimoji="1" lang="ja-JP" altLang="en-US" sz="2000" dirty="0">
                <a:solidFill>
                  <a:srgbClr val="000000"/>
                </a:solidFill>
                <a:latin typeface="ＭＳ Ｐ明朝" panose="02020600040205080304" pitchFamily="18" charset="-128"/>
                <a:ea typeface="ＭＳ Ｐ明朝" panose="02020600040205080304" pitchFamily="18" charset="-128"/>
              </a:rPr>
              <a:t>　</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それ</a:t>
            </a:r>
            <a:r>
              <a:rPr kumimoji="1" lang="ja-JP" altLang="en-US" sz="2000" dirty="0">
                <a:solidFill>
                  <a:srgbClr val="000000"/>
                </a:solidFill>
                <a:latin typeface="ＭＳ Ｐ明朝" panose="02020600040205080304" pitchFamily="18" charset="-128"/>
                <a:ea typeface="ＭＳ Ｐ明朝" panose="02020600040205080304" pitchFamily="18" charset="-128"/>
              </a:rPr>
              <a:t>以降　　</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a:t>
            </a:r>
            <a:r>
              <a:rPr kumimoji="1" lang="en-US" altLang="ja-JP" sz="2000" dirty="0">
                <a:solidFill>
                  <a:srgbClr val="000000"/>
                </a:solidFill>
                <a:latin typeface="ＭＳ Ｐ明朝" panose="02020600040205080304" pitchFamily="18" charset="-128"/>
                <a:ea typeface="ＭＳ Ｐ明朝" panose="02020600040205080304" pitchFamily="18" charset="-128"/>
              </a:rPr>
              <a:t>15,000</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円</a:t>
            </a:r>
            <a:endParaRPr kumimoji="1" lang="en-US" altLang="ja-JP" sz="2000" dirty="0" smtClean="0">
              <a:solidFill>
                <a:srgbClr val="000000"/>
              </a:solidFill>
              <a:latin typeface="ＭＳ Ｐ明朝" panose="02020600040205080304" pitchFamily="18" charset="-128"/>
              <a:ea typeface="ＭＳ Ｐ明朝" panose="02020600040205080304" pitchFamily="18" charset="-128"/>
            </a:endParaRPr>
          </a:p>
          <a:p>
            <a:pPr marL="0" indent="0">
              <a:buNone/>
            </a:pPr>
            <a:r>
              <a:rPr kumimoji="1" lang="ja-JP" altLang="en-US" sz="2000" dirty="0">
                <a:solidFill>
                  <a:srgbClr val="000000"/>
                </a:solidFill>
                <a:latin typeface="ＭＳ Ｐ明朝" panose="02020600040205080304" pitchFamily="18" charset="-128"/>
                <a:ea typeface="ＭＳ Ｐ明朝" panose="02020600040205080304" pitchFamily="18" charset="-128"/>
              </a:rPr>
              <a:t>　</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 * 障害者基礎年金</a:t>
            </a:r>
            <a:r>
              <a:rPr kumimoji="1" lang="en-US" altLang="ja-JP" sz="2000" dirty="0" smtClean="0">
                <a:solidFill>
                  <a:srgbClr val="000000"/>
                </a:solidFill>
                <a:latin typeface="ＭＳ Ｐ明朝" panose="02020600040205080304" pitchFamily="18" charset="-128"/>
                <a:ea typeface="ＭＳ Ｐ明朝" panose="02020600040205080304" pitchFamily="18" charset="-128"/>
              </a:rPr>
              <a:t>1</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級：</a:t>
            </a:r>
            <a:r>
              <a:rPr kumimoji="1" lang="en-US" altLang="ja-JP" sz="2000" dirty="0" smtClean="0">
                <a:solidFill>
                  <a:srgbClr val="000000"/>
                </a:solidFill>
                <a:latin typeface="ＭＳ Ｐ明朝" panose="02020600040205080304" pitchFamily="18" charset="-128"/>
                <a:ea typeface="ＭＳ Ｐ明朝" panose="02020600040205080304" pitchFamily="18" charset="-128"/>
              </a:rPr>
              <a:t>81</a:t>
            </a:r>
            <a:r>
              <a:rPr kumimoji="1" lang="en-US" altLang="ja-JP" sz="2000" dirty="0">
                <a:solidFill>
                  <a:srgbClr val="000000"/>
                </a:solidFill>
                <a:latin typeface="ＭＳ Ｐ明朝" panose="02020600040205080304" pitchFamily="18" charset="-128"/>
                <a:ea typeface="ＭＳ Ｐ明朝" panose="02020600040205080304" pitchFamily="18" charset="-128"/>
              </a:rPr>
              <a:t>,</a:t>
            </a:r>
            <a:r>
              <a:rPr kumimoji="1" lang="en-US" altLang="ja-JP" sz="2000" dirty="0" smtClean="0">
                <a:solidFill>
                  <a:srgbClr val="000000"/>
                </a:solidFill>
                <a:latin typeface="ＭＳ Ｐ明朝" panose="02020600040205080304" pitchFamily="18" charset="-128"/>
                <a:ea typeface="ＭＳ Ｐ明朝" panose="02020600040205080304" pitchFamily="18" charset="-128"/>
              </a:rPr>
              <a:t>260</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円</a:t>
            </a:r>
            <a:r>
              <a:rPr kumimoji="1" lang="en-US" altLang="ja-JP" sz="1400" dirty="0" smtClean="0">
                <a:solidFill>
                  <a:srgbClr val="000000"/>
                </a:solidFill>
                <a:latin typeface="ＭＳ Ｐ明朝" panose="02020600040205080304" pitchFamily="18" charset="-128"/>
                <a:ea typeface="ＭＳ Ｐ明朝" panose="02020600040205080304" pitchFamily="18" charset="-128"/>
              </a:rPr>
              <a:t>(H28</a:t>
            </a:r>
            <a:r>
              <a:rPr kumimoji="1" lang="ja-JP" altLang="en-US" sz="1400" dirty="0" smtClean="0">
                <a:solidFill>
                  <a:srgbClr val="000000"/>
                </a:solidFill>
                <a:latin typeface="ＭＳ Ｐ明朝" panose="02020600040205080304" pitchFamily="18" charset="-128"/>
                <a:ea typeface="ＭＳ Ｐ明朝" panose="02020600040205080304" pitchFamily="18" charset="-128"/>
              </a:rPr>
              <a:t>年</a:t>
            </a:r>
            <a:r>
              <a:rPr kumimoji="1" lang="en-US" altLang="ja-JP" sz="1400" dirty="0" smtClean="0">
                <a:solidFill>
                  <a:srgbClr val="000000"/>
                </a:solidFill>
                <a:latin typeface="ＭＳ Ｐ明朝" panose="02020600040205080304" pitchFamily="18" charset="-128"/>
                <a:ea typeface="ＭＳ Ｐ明朝" panose="02020600040205080304" pitchFamily="18" charset="-128"/>
              </a:rPr>
              <a:t>4</a:t>
            </a:r>
            <a:r>
              <a:rPr kumimoji="1" lang="ja-JP" altLang="en-US" sz="1400" dirty="0" smtClean="0">
                <a:solidFill>
                  <a:srgbClr val="000000"/>
                </a:solidFill>
                <a:latin typeface="ＭＳ Ｐ明朝" panose="02020600040205080304" pitchFamily="18" charset="-128"/>
                <a:ea typeface="ＭＳ Ｐ明朝" panose="02020600040205080304" pitchFamily="18" charset="-128"/>
              </a:rPr>
              <a:t>月</a:t>
            </a:r>
            <a:r>
              <a:rPr kumimoji="1" lang="en-US" altLang="ja-JP" sz="1400" dirty="0" smtClean="0">
                <a:solidFill>
                  <a:srgbClr val="000000"/>
                </a:solidFill>
                <a:latin typeface="ＭＳ Ｐ明朝" panose="02020600040205080304" pitchFamily="18" charset="-128"/>
                <a:ea typeface="ＭＳ Ｐ明朝" panose="02020600040205080304" pitchFamily="18" charset="-128"/>
              </a:rPr>
              <a:t>)</a:t>
            </a:r>
          </a:p>
          <a:p>
            <a:pPr marL="0" indent="0">
              <a:buNone/>
            </a:pPr>
            <a:r>
              <a:rPr kumimoji="1" lang="ja-JP" altLang="en-US" sz="2000" dirty="0">
                <a:solidFill>
                  <a:srgbClr val="000000"/>
                </a:solidFill>
                <a:latin typeface="ＭＳ Ｐ明朝" panose="02020600040205080304" pitchFamily="18" charset="-128"/>
                <a:ea typeface="ＭＳ Ｐ明朝" panose="02020600040205080304" pitchFamily="18" charset="-128"/>
              </a:rPr>
              <a:t>　</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　 １日の食費を</a:t>
            </a:r>
            <a:r>
              <a:rPr kumimoji="1" lang="en-US" altLang="ja-JP" sz="2000" dirty="0" smtClean="0">
                <a:solidFill>
                  <a:srgbClr val="000000"/>
                </a:solidFill>
                <a:latin typeface="ＭＳ Ｐ明朝" panose="02020600040205080304" pitchFamily="18" charset="-128"/>
                <a:ea typeface="ＭＳ Ｐ明朝" panose="02020600040205080304" pitchFamily="18" charset="-128"/>
              </a:rPr>
              <a:t>1,500</a:t>
            </a:r>
            <a:r>
              <a:rPr kumimoji="1" lang="ja-JP" altLang="en-US" sz="2000" dirty="0" smtClean="0">
                <a:solidFill>
                  <a:srgbClr val="000000"/>
                </a:solidFill>
                <a:latin typeface="ＭＳ Ｐ明朝" panose="02020600040205080304" pitchFamily="18" charset="-128"/>
                <a:ea typeface="ＭＳ Ｐ明朝" panose="02020600040205080304" pitchFamily="18" charset="-128"/>
              </a:rPr>
              <a:t>円として考えたら？</a:t>
            </a:r>
            <a:endParaRPr kumimoji="1" lang="en-US" altLang="ja-JP" sz="2000" dirty="0">
              <a:solidFill>
                <a:srgbClr val="000000"/>
              </a:solidFill>
              <a:latin typeface="ＭＳ Ｐ明朝" panose="02020600040205080304" pitchFamily="18" charset="-128"/>
              <a:ea typeface="ＭＳ Ｐ明朝" panose="02020600040205080304" pitchFamily="18" charset="-128"/>
            </a:endParaRPr>
          </a:p>
          <a:p>
            <a:pPr marL="0" indent="0">
              <a:buNone/>
            </a:pPr>
            <a:r>
              <a:rPr kumimoji="1" lang="en-US" altLang="ja-JP" sz="2000" dirty="0" smtClean="0"/>
              <a:t> </a:t>
            </a:r>
            <a:r>
              <a:rPr kumimoji="1" lang="ja-JP" altLang="en-US" sz="2000" dirty="0"/>
              <a:t>　</a:t>
            </a:r>
          </a:p>
        </p:txBody>
      </p:sp>
      <p:pic>
        <p:nvPicPr>
          <p:cNvPr id="5" name="コンテンツ プレースホルダー 4"/>
          <p:cNvPicPr>
            <a:picLocks noGrp="1" noChangeAspect="1"/>
          </p:cNvPicPr>
          <p:nvPr>
            <p:ph sz="half" idx="2"/>
          </p:nvPr>
        </p:nvPicPr>
        <p:blipFill>
          <a:blip r:embed="rId2" cstate="print"/>
          <a:stretch>
            <a:fillRect/>
          </a:stretch>
        </p:blipFill>
        <p:spPr>
          <a:xfrm>
            <a:off x="5111014" y="2205305"/>
            <a:ext cx="3756557" cy="2557195"/>
          </a:xfrm>
          <a:prstGeom prst="rect">
            <a:avLst/>
          </a:prstGeom>
        </p:spPr>
      </p:pic>
      <p:sp>
        <p:nvSpPr>
          <p:cNvPr id="6" name="コンテンツ プレースホルダー 2"/>
          <p:cNvSpPr txBox="1">
            <a:spLocks/>
          </p:cNvSpPr>
          <p:nvPr/>
        </p:nvSpPr>
        <p:spPr bwMode="auto">
          <a:xfrm>
            <a:off x="6773482" y="4859605"/>
            <a:ext cx="2370518" cy="172848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kumimoji="1" lang="ja-JP" altLang="en-US" b="0" dirty="0" smtClean="0"/>
              <a:t>介護保険不申請</a:t>
            </a:r>
            <a:endParaRPr kumimoji="1" lang="en-US" altLang="ja-JP" b="0" dirty="0" smtClean="0"/>
          </a:p>
          <a:p>
            <a:pPr marL="0" indent="0">
              <a:buFontTx/>
              <a:buNone/>
            </a:pPr>
            <a:r>
              <a:rPr kumimoji="1" lang="ja-JP" altLang="en-US" b="0" dirty="0" smtClean="0"/>
              <a:t>障害福祉サービス支給停止</a:t>
            </a:r>
            <a:endParaRPr kumimoji="1" lang="en-US" altLang="ja-JP" b="0" dirty="0" smtClean="0"/>
          </a:p>
          <a:p>
            <a:pPr marL="0" indent="0">
              <a:buFontTx/>
              <a:buNone/>
            </a:pPr>
            <a:r>
              <a:rPr kumimoji="1" lang="ja-JP" altLang="en-US" b="0" dirty="0" smtClean="0"/>
              <a:t>全額自己負担</a:t>
            </a:r>
            <a:r>
              <a:rPr kumimoji="1" lang="ja-JP" altLang="en-US" sz="2000" b="0" dirty="0" smtClean="0"/>
              <a:t>　</a:t>
            </a:r>
            <a:endParaRPr kumimoji="1" lang="ja-JP" altLang="en-US" sz="2000" b="0" dirty="0"/>
          </a:p>
        </p:txBody>
      </p:sp>
      <p:sp>
        <p:nvSpPr>
          <p:cNvPr id="7" name="右矢印 6"/>
          <p:cNvSpPr/>
          <p:nvPr/>
        </p:nvSpPr>
        <p:spPr bwMode="auto">
          <a:xfrm>
            <a:off x="6120317" y="5498190"/>
            <a:ext cx="471638" cy="365760"/>
          </a:xfrm>
          <a:prstGeom prst="right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xmlns="" val="16157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dirty="0" smtClean="0"/>
              <a:t>4 </a:t>
            </a:r>
            <a:r>
              <a:rPr lang="ja-JP" altLang="en-US" dirty="0" smtClean="0"/>
              <a:t>サービス量</a:t>
            </a:r>
            <a:r>
              <a:rPr lang="ja-JP" altLang="en-US" dirty="0" smtClean="0"/>
              <a:t>の低下</a:t>
            </a:r>
            <a:endParaRPr lang="en-US" altLang="en-US" dirty="0" smtClean="0"/>
          </a:p>
        </p:txBody>
      </p:sp>
      <p:pic>
        <p:nvPicPr>
          <p:cNvPr id="3" name="図 2"/>
          <p:cNvPicPr>
            <a:picLocks noChangeAspect="1"/>
          </p:cNvPicPr>
          <p:nvPr/>
        </p:nvPicPr>
        <p:blipFill rotWithShape="1">
          <a:blip r:embed="rId3" cstate="print"/>
          <a:srcRect b="4334"/>
          <a:stretch/>
        </p:blipFill>
        <p:spPr>
          <a:xfrm>
            <a:off x="861238" y="3179134"/>
            <a:ext cx="5124892" cy="3381155"/>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xmlns="" val="2890841046"/>
              </p:ext>
            </p:extLst>
          </p:nvPr>
        </p:nvGraphicFramePr>
        <p:xfrm>
          <a:off x="6385608" y="3258032"/>
          <a:ext cx="2561274" cy="2590800"/>
        </p:xfrm>
        <a:graphic>
          <a:graphicData uri="http://schemas.openxmlformats.org/drawingml/2006/table">
            <a:tbl>
              <a:tblPr firstRow="1" bandRow="1">
                <a:tableStyleId>{912C8C85-51F0-491E-9774-3900AFEF0FD7}</a:tableStyleId>
              </a:tblPr>
              <a:tblGrid>
                <a:gridCol w="1311366"/>
                <a:gridCol w="1249908"/>
              </a:tblGrid>
              <a:tr h="540307">
                <a:tc>
                  <a:txBody>
                    <a:bodyPr/>
                    <a:lstStyle/>
                    <a:p>
                      <a:pPr algn="ctr"/>
                      <a:r>
                        <a:rPr kumimoji="1" lang="ja-JP" altLang="en-US" sz="1600" dirty="0" smtClean="0"/>
                        <a:t>支援区分</a:t>
                      </a:r>
                      <a:endParaRPr kumimoji="1" lang="ja-JP" altLang="en-US" sz="1600" dirty="0"/>
                    </a:p>
                  </a:txBody>
                  <a:tcPr anchor="ctr">
                    <a:lnR w="6350" cap="flat" cmpd="sng" algn="ctr">
                      <a:solidFill>
                        <a:schemeClr val="tx1"/>
                      </a:solidFill>
                      <a:prstDash val="solid"/>
                      <a:round/>
                      <a:headEnd type="none" w="med" len="med"/>
                      <a:tailEnd type="none" w="med" len="med"/>
                    </a:lnR>
                    <a:solidFill>
                      <a:schemeClr val="tx1">
                        <a:lumMod val="40000"/>
                        <a:lumOff val="60000"/>
                      </a:schemeClr>
                    </a:solidFill>
                  </a:tcPr>
                </a:tc>
                <a:tc>
                  <a:txBody>
                    <a:bodyPr/>
                    <a:lstStyle/>
                    <a:p>
                      <a:r>
                        <a:rPr kumimoji="1" lang="ja-JP" altLang="en-US" sz="1600" dirty="0" smtClean="0"/>
                        <a:t>要介護度</a:t>
                      </a:r>
                      <a:r>
                        <a:rPr kumimoji="1" lang="en-US" altLang="ja-JP" sz="1600" dirty="0" smtClean="0"/>
                        <a:t>2</a:t>
                      </a:r>
                      <a:r>
                        <a:rPr kumimoji="1" lang="ja-JP" altLang="en-US" sz="1600" dirty="0" smtClean="0"/>
                        <a:t>～要支援１</a:t>
                      </a:r>
                      <a:endParaRPr kumimoji="1" lang="ja-JP" altLang="en-US" sz="1600" dirty="0"/>
                    </a:p>
                  </a:txBody>
                  <a:tcPr>
                    <a:lnL w="6350" cap="flat" cmpd="sng" algn="ctr">
                      <a:solidFill>
                        <a:schemeClr val="tx1"/>
                      </a:solidFill>
                      <a:prstDash val="solid"/>
                      <a:round/>
                      <a:headEnd type="none" w="med" len="med"/>
                      <a:tailEnd type="none" w="med" len="med"/>
                    </a:lnL>
                    <a:solidFill>
                      <a:schemeClr val="tx1">
                        <a:lumMod val="40000"/>
                        <a:lumOff val="60000"/>
                      </a:schemeClr>
                    </a:solidFill>
                  </a:tcPr>
                </a:tc>
              </a:tr>
              <a:tr h="312809">
                <a:tc>
                  <a:txBody>
                    <a:bodyPr/>
                    <a:lstStyle/>
                    <a:p>
                      <a:pPr algn="ctr"/>
                      <a:r>
                        <a:rPr kumimoji="1" lang="ja-JP" altLang="en-US" sz="1600" dirty="0" smtClean="0"/>
                        <a:t>区分６</a:t>
                      </a:r>
                      <a:endParaRPr kumimoji="1" lang="en-US" altLang="ja-JP" sz="1600" dirty="0" smtClean="0"/>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5.6</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r h="312809">
                <a:tc>
                  <a:txBody>
                    <a:bodyPr/>
                    <a:lstStyle/>
                    <a:p>
                      <a:pPr algn="ctr"/>
                      <a:r>
                        <a:rPr kumimoji="1" lang="ja-JP" altLang="en-US" sz="1600" dirty="0" smtClean="0"/>
                        <a:t>区分５</a:t>
                      </a:r>
                      <a:endParaRPr kumimoji="1" lang="ja-JP" altLang="en-US" sz="160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a:r>
                        <a:rPr kumimoji="1" lang="en-US" altLang="ja-JP" sz="1600" dirty="0" smtClean="0"/>
                        <a:t>25.9</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r h="312809">
                <a:tc>
                  <a:txBody>
                    <a:bodyPr/>
                    <a:lstStyle/>
                    <a:p>
                      <a:pPr algn="ctr"/>
                      <a:r>
                        <a:rPr kumimoji="1" lang="ja-JP" altLang="en-US" sz="1600" dirty="0" smtClean="0"/>
                        <a:t>区分４</a:t>
                      </a:r>
                      <a:endParaRPr kumimoji="1" lang="ja-JP" altLang="en-US" sz="1600" dirty="0"/>
                    </a:p>
                  </a:txBody>
                  <a:tcPr>
                    <a:lnR w="6350" cap="flat" cmpd="sng" algn="ctr">
                      <a:solidFill>
                        <a:schemeClr val="tx1"/>
                      </a:solidFill>
                      <a:prstDash val="solid"/>
                      <a:round/>
                      <a:headEnd type="none" w="med" len="med"/>
                      <a:tailEnd type="none" w="med" len="med"/>
                    </a:lnR>
                  </a:tcPr>
                </a:tc>
                <a:tc>
                  <a:txBody>
                    <a:bodyPr/>
                    <a:lstStyle/>
                    <a:p>
                      <a:pPr algn="ctr"/>
                      <a:r>
                        <a:rPr kumimoji="1" lang="en-US" altLang="ja-JP" sz="1600" dirty="0" smtClean="0"/>
                        <a:t>59.7</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r h="312809">
                <a:tc>
                  <a:txBody>
                    <a:bodyPr/>
                    <a:lstStyle/>
                    <a:p>
                      <a:pPr algn="ctr"/>
                      <a:r>
                        <a:rPr kumimoji="1" lang="ja-JP" altLang="en-US" sz="1600" dirty="0" smtClean="0"/>
                        <a:t>区分３</a:t>
                      </a:r>
                      <a:endParaRPr kumimoji="1" lang="ja-JP" altLang="en-US" sz="1600" dirty="0"/>
                    </a:p>
                  </a:txBody>
                  <a:tcPr>
                    <a:lnR w="6350" cap="flat" cmpd="sng" algn="ctr">
                      <a:solidFill>
                        <a:schemeClr val="tx1"/>
                      </a:solidFill>
                      <a:prstDash val="solid"/>
                      <a:round/>
                      <a:headEnd type="none" w="med" len="med"/>
                      <a:tailEnd type="none" w="med" len="med"/>
                    </a:lnR>
                  </a:tcPr>
                </a:tc>
                <a:tc>
                  <a:txBody>
                    <a:bodyPr/>
                    <a:lstStyle/>
                    <a:p>
                      <a:pPr algn="ctr"/>
                      <a:r>
                        <a:rPr kumimoji="1" lang="en-US" altLang="ja-JP" sz="1600" dirty="0" smtClean="0"/>
                        <a:t>79.8</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r h="312809">
                <a:tc>
                  <a:txBody>
                    <a:bodyPr/>
                    <a:lstStyle/>
                    <a:p>
                      <a:pPr algn="ctr"/>
                      <a:r>
                        <a:rPr kumimoji="1" lang="ja-JP" altLang="en-US" sz="1600" dirty="0" smtClean="0"/>
                        <a:t>区分２</a:t>
                      </a:r>
                      <a:endParaRPr kumimoji="1" lang="ja-JP" altLang="en-US" sz="1600" dirty="0"/>
                    </a:p>
                  </a:txBody>
                  <a:tcPr>
                    <a:lnR w="6350" cap="flat" cmpd="sng" algn="ctr">
                      <a:solidFill>
                        <a:schemeClr val="tx1"/>
                      </a:solidFill>
                      <a:prstDash val="solid"/>
                      <a:round/>
                      <a:headEnd type="none" w="med" len="med"/>
                      <a:tailEnd type="none" w="med" len="med"/>
                    </a:lnR>
                  </a:tcPr>
                </a:tc>
                <a:tc>
                  <a:txBody>
                    <a:bodyPr/>
                    <a:lstStyle/>
                    <a:p>
                      <a:pPr algn="ctr"/>
                      <a:r>
                        <a:rPr kumimoji="1" lang="en-US" altLang="ja-JP" sz="1600" dirty="0" smtClean="0"/>
                        <a:t>82.1</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r h="312809">
                <a:tc>
                  <a:txBody>
                    <a:bodyPr/>
                    <a:lstStyle/>
                    <a:p>
                      <a:pPr algn="ctr"/>
                      <a:r>
                        <a:rPr kumimoji="1" lang="ja-JP" altLang="en-US" sz="1600" dirty="0" smtClean="0"/>
                        <a:t>区分１</a:t>
                      </a:r>
                      <a:endParaRPr kumimoji="1" lang="ja-JP" altLang="en-US" sz="1600" dirty="0"/>
                    </a:p>
                  </a:txBody>
                  <a:tcPr>
                    <a:lnR w="6350" cap="flat" cmpd="sng" algn="ctr">
                      <a:solidFill>
                        <a:schemeClr val="tx1"/>
                      </a:solidFill>
                      <a:prstDash val="solid"/>
                      <a:round/>
                      <a:headEnd type="none" w="med" len="med"/>
                      <a:tailEnd type="none" w="med" len="med"/>
                    </a:lnR>
                  </a:tcPr>
                </a:tc>
                <a:tc>
                  <a:txBody>
                    <a:bodyPr/>
                    <a:lstStyle/>
                    <a:p>
                      <a:pPr algn="ctr"/>
                      <a:r>
                        <a:rPr kumimoji="1" lang="en-US" altLang="ja-JP" sz="1600" dirty="0" smtClean="0"/>
                        <a:t>67.5</a:t>
                      </a:r>
                      <a:r>
                        <a:rPr kumimoji="1" lang="ja-JP" altLang="en-US" sz="1600" dirty="0" smtClean="0"/>
                        <a:t>％</a:t>
                      </a:r>
                      <a:endParaRPr kumimoji="1" lang="ja-JP" altLang="en-US" sz="1600" dirty="0"/>
                    </a:p>
                  </a:txBody>
                  <a:tcPr>
                    <a:lnL w="6350" cap="flat" cmpd="sng" algn="ctr">
                      <a:solidFill>
                        <a:schemeClr val="tx1"/>
                      </a:solidFill>
                      <a:prstDash val="solid"/>
                      <a:round/>
                      <a:headEnd type="none" w="med" len="med"/>
                      <a:tailEnd type="none" w="med" len="med"/>
                    </a:lnL>
                  </a:tcPr>
                </a:tc>
              </a:tr>
            </a:tbl>
          </a:graphicData>
        </a:graphic>
      </p:graphicFrame>
      <p:sp>
        <p:nvSpPr>
          <p:cNvPr id="6" name="テキスト ボックス 5"/>
          <p:cNvSpPr txBox="1"/>
          <p:nvPr/>
        </p:nvSpPr>
        <p:spPr>
          <a:xfrm>
            <a:off x="5999291" y="5915337"/>
            <a:ext cx="3144709" cy="707886"/>
          </a:xfrm>
          <a:prstGeom prst="rect">
            <a:avLst/>
          </a:prstGeom>
          <a:noFill/>
        </p:spPr>
        <p:txBody>
          <a:bodyPr wrap="square" rtlCol="0">
            <a:spAutoFit/>
          </a:bodyPr>
          <a:lstStyle/>
          <a:p>
            <a:r>
              <a:rPr lang="ja-JP" altLang="en-US" b="0" dirty="0" smtClean="0">
                <a:solidFill>
                  <a:srgbClr val="000000"/>
                </a:solidFill>
              </a:rPr>
              <a:t>厚生労働省「障害者</a:t>
            </a:r>
            <a:r>
              <a:rPr lang="ja-JP" altLang="en-US" b="0" dirty="0">
                <a:solidFill>
                  <a:srgbClr val="000000"/>
                </a:solidFill>
              </a:rPr>
              <a:t>の日常生活及び社会生活を総合的に支援するための</a:t>
            </a:r>
            <a:r>
              <a:rPr lang="ja-JP" altLang="en-US" b="0" dirty="0" smtClean="0">
                <a:solidFill>
                  <a:srgbClr val="000000"/>
                </a:solidFill>
              </a:rPr>
              <a:t>法律に</a:t>
            </a:r>
            <a:r>
              <a:rPr lang="ja-JP" altLang="en-US" b="0" dirty="0">
                <a:solidFill>
                  <a:srgbClr val="000000"/>
                </a:solidFill>
              </a:rPr>
              <a:t>基づく自立支援給付と介護保険制度の適用関係等について</a:t>
            </a:r>
            <a:r>
              <a:rPr lang="ja-JP" altLang="en-US" b="0" dirty="0" smtClean="0">
                <a:solidFill>
                  <a:srgbClr val="000000"/>
                </a:solidFill>
              </a:rPr>
              <a:t>の</a:t>
            </a:r>
            <a:r>
              <a:rPr lang="zh-TW" altLang="en-US" b="0" dirty="0" smtClean="0">
                <a:solidFill>
                  <a:srgbClr val="000000"/>
                </a:solidFill>
              </a:rPr>
              <a:t>運用</a:t>
            </a:r>
            <a:r>
              <a:rPr lang="zh-TW" altLang="en-US" b="0" dirty="0">
                <a:solidFill>
                  <a:srgbClr val="000000"/>
                </a:solidFill>
              </a:rPr>
              <a:t>等実態調査</a:t>
            </a:r>
            <a:r>
              <a:rPr lang="zh-TW" altLang="en-US" b="0" dirty="0" smtClean="0">
                <a:solidFill>
                  <a:srgbClr val="000000"/>
                </a:solidFill>
              </a:rPr>
              <a:t>結果</a:t>
            </a:r>
            <a:r>
              <a:rPr lang="ja-JP" altLang="en-US" b="0" dirty="0" smtClean="0">
                <a:solidFill>
                  <a:srgbClr val="000000"/>
                </a:solidFill>
              </a:rPr>
              <a:t>」、</a:t>
            </a:r>
            <a:r>
              <a:rPr lang="en-US" altLang="ja-JP" b="0" dirty="0" smtClean="0">
                <a:solidFill>
                  <a:srgbClr val="000000"/>
                </a:solidFill>
              </a:rPr>
              <a:t>2015</a:t>
            </a:r>
            <a:r>
              <a:rPr lang="ja-JP" altLang="en-US" b="0" dirty="0" smtClean="0">
                <a:solidFill>
                  <a:srgbClr val="000000"/>
                </a:solidFill>
              </a:rPr>
              <a:t>年</a:t>
            </a:r>
            <a:r>
              <a:rPr lang="en-US" altLang="ja-JP" b="0" dirty="0" smtClean="0">
                <a:solidFill>
                  <a:srgbClr val="000000"/>
                </a:solidFill>
              </a:rPr>
              <a:t>2</a:t>
            </a:r>
            <a:r>
              <a:rPr lang="ja-JP" altLang="en-US" b="0" dirty="0" smtClean="0">
                <a:solidFill>
                  <a:srgbClr val="000000"/>
                </a:solidFill>
              </a:rPr>
              <a:t>月。</a:t>
            </a:r>
            <a:endParaRPr kumimoji="1" lang="ja-JP" altLang="en-US" dirty="0">
              <a:solidFill>
                <a:srgbClr val="000000"/>
              </a:solidFill>
            </a:endParaRPr>
          </a:p>
        </p:txBody>
      </p:sp>
      <p:sp>
        <p:nvSpPr>
          <p:cNvPr id="7" name="正方形/長方形 6"/>
          <p:cNvSpPr/>
          <p:nvPr/>
        </p:nvSpPr>
        <p:spPr bwMode="auto">
          <a:xfrm>
            <a:off x="7713505" y="3864427"/>
            <a:ext cx="1238278" cy="1292946"/>
          </a:xfrm>
          <a:prstGeom prst="rect">
            <a:avLst/>
          </a:prstGeom>
          <a:noFill/>
          <a:ln w="28575">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bg1"/>
              </a:solidFill>
              <a:effectLst/>
              <a:latin typeface="Arial" panose="020B0604020202020204" pitchFamily="34" charset="0"/>
            </a:endParaRPr>
          </a:p>
        </p:txBody>
      </p:sp>
      <p:sp>
        <p:nvSpPr>
          <p:cNvPr id="11" name="コンテンツ プレースホルダー 2"/>
          <p:cNvSpPr txBox="1">
            <a:spLocks/>
          </p:cNvSpPr>
          <p:nvPr/>
        </p:nvSpPr>
        <p:spPr bwMode="auto">
          <a:xfrm>
            <a:off x="1088064" y="2228398"/>
            <a:ext cx="7858818" cy="8780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ja-JP" altLang="en-US" b="0" dirty="0" smtClean="0"/>
              <a:t>認定基準 ◆介護保険➡身体障害・認知症が基準</a:t>
            </a:r>
            <a:endParaRPr lang="en-US" altLang="ja-JP" b="0" dirty="0" smtClean="0"/>
          </a:p>
          <a:p>
            <a:pPr marL="0" indent="0">
              <a:buFontTx/>
              <a:buNone/>
            </a:pPr>
            <a:r>
              <a:rPr lang="ja-JP" altLang="en-US" b="0" dirty="0"/>
              <a:t>　</a:t>
            </a:r>
            <a:r>
              <a:rPr lang="ja-JP" altLang="en-US" b="0" dirty="0" smtClean="0"/>
              <a:t>　　　 ◆障害福祉➡精神障害・知的障害にも配慮</a:t>
            </a:r>
            <a:endParaRPr lang="en-US" altLang="ja-JP"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smtClean="0"/>
              <a:t> </a:t>
            </a:r>
            <a:r>
              <a:rPr kumimoji="1" lang="ja-JP" altLang="en-US" dirty="0" smtClean="0"/>
              <a:t>サービスの質の低下</a:t>
            </a:r>
            <a:endParaRPr kumimoji="1" lang="ja-JP" altLang="en-US" dirty="0"/>
          </a:p>
        </p:txBody>
      </p:sp>
      <p:pic>
        <p:nvPicPr>
          <p:cNvPr id="4" name="図 3"/>
          <p:cNvPicPr>
            <a:picLocks noChangeAspect="1"/>
          </p:cNvPicPr>
          <p:nvPr/>
        </p:nvPicPr>
        <p:blipFill>
          <a:blip r:embed="rId3" cstate="print"/>
          <a:stretch>
            <a:fillRect/>
          </a:stretch>
        </p:blipFill>
        <p:spPr>
          <a:xfrm>
            <a:off x="4229100" y="2304312"/>
            <a:ext cx="4670350" cy="3804388"/>
          </a:xfrm>
          <a:prstGeom prst="rect">
            <a:avLst/>
          </a:prstGeom>
        </p:spPr>
      </p:pic>
      <p:sp>
        <p:nvSpPr>
          <p:cNvPr id="5" name="コンテンツ プレースホルダー 2"/>
          <p:cNvSpPr txBox="1">
            <a:spLocks/>
          </p:cNvSpPr>
          <p:nvPr/>
        </p:nvSpPr>
        <p:spPr bwMode="auto">
          <a:xfrm>
            <a:off x="684027" y="2152198"/>
            <a:ext cx="3345712" cy="31056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Tx/>
              <a:buNone/>
            </a:pPr>
            <a:r>
              <a:rPr lang="en-US" altLang="ja-JP" dirty="0" smtClean="0"/>
              <a:t>【</a:t>
            </a:r>
            <a:r>
              <a:rPr lang="ja-JP" altLang="en-US" dirty="0" smtClean="0"/>
              <a:t>介護保険 訪問介護</a:t>
            </a:r>
            <a:r>
              <a:rPr lang="en-US" altLang="ja-JP" dirty="0" smtClean="0"/>
              <a:t>】</a:t>
            </a:r>
          </a:p>
          <a:p>
            <a:pPr marL="0" indent="0">
              <a:lnSpc>
                <a:spcPts val="2800"/>
              </a:lnSpc>
              <a:spcBef>
                <a:spcPts val="0"/>
              </a:spcBef>
              <a:spcAft>
                <a:spcPts val="600"/>
              </a:spcAft>
              <a:buFontTx/>
              <a:buNone/>
            </a:pPr>
            <a:r>
              <a:rPr lang="ja-JP" altLang="en-US" sz="2000" b="0" dirty="0" smtClean="0">
                <a:solidFill>
                  <a:srgbClr val="000000"/>
                </a:solidFill>
                <a:latin typeface="ＭＳ Ｐ明朝" panose="02020600040205080304" pitchFamily="18" charset="-128"/>
                <a:ea typeface="ＭＳ Ｐ明朝" panose="02020600040205080304" pitchFamily="18" charset="-128"/>
              </a:rPr>
              <a:t>・</a:t>
            </a:r>
            <a:r>
              <a:rPr lang="ja-JP" altLang="ja-JP" sz="2000" b="0" dirty="0">
                <a:solidFill>
                  <a:srgbClr val="000000"/>
                </a:solidFill>
                <a:latin typeface="ＭＳ Ｐ明朝" panose="02020600040205080304" pitchFamily="18" charset="-128"/>
                <a:ea typeface="ＭＳ Ｐ明朝" panose="02020600040205080304" pitchFamily="18" charset="-128"/>
              </a:rPr>
              <a:t>利用者本人以外のための</a:t>
            </a:r>
            <a:endParaRPr lang="en-US" altLang="ja-JP" sz="2000" b="0" dirty="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en-US" sz="2000" b="0" dirty="0">
                <a:solidFill>
                  <a:srgbClr val="000000"/>
                </a:solidFill>
                <a:latin typeface="ＭＳ Ｐ明朝" panose="02020600040205080304" pitchFamily="18" charset="-128"/>
                <a:ea typeface="ＭＳ Ｐ明朝" panose="02020600040205080304" pitchFamily="18" charset="-128"/>
              </a:rPr>
              <a:t>　</a:t>
            </a:r>
            <a:r>
              <a:rPr lang="ja-JP" altLang="ja-JP" sz="2000" b="0" dirty="0" smtClean="0">
                <a:solidFill>
                  <a:srgbClr val="000000"/>
                </a:solidFill>
                <a:latin typeface="ＭＳ Ｐ明朝" panose="02020600040205080304" pitchFamily="18" charset="-128"/>
                <a:ea typeface="ＭＳ Ｐ明朝" panose="02020600040205080304" pitchFamily="18" charset="-128"/>
              </a:rPr>
              <a:t>行為</a:t>
            </a:r>
            <a:endParaRPr lang="en-US" altLang="ja-JP" sz="2000" b="0" dirty="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en-US" sz="2000" b="0" dirty="0">
                <a:solidFill>
                  <a:srgbClr val="000000"/>
                </a:solidFill>
                <a:latin typeface="ＭＳ Ｐ明朝" panose="02020600040205080304" pitchFamily="18" charset="-128"/>
                <a:ea typeface="ＭＳ Ｐ明朝" panose="02020600040205080304" pitchFamily="18" charset="-128"/>
              </a:rPr>
              <a:t>・</a:t>
            </a:r>
            <a:r>
              <a:rPr lang="ja-JP" altLang="ja-JP" sz="2000" b="0" dirty="0" smtClean="0">
                <a:solidFill>
                  <a:srgbClr val="000000"/>
                </a:solidFill>
                <a:latin typeface="ＭＳ Ｐ明朝" panose="02020600040205080304" pitchFamily="18" charset="-128"/>
                <a:ea typeface="ＭＳ Ｐ明朝" panose="02020600040205080304" pitchFamily="18" charset="-128"/>
              </a:rPr>
              <a:t>ホームヘルパー</a:t>
            </a:r>
            <a:r>
              <a:rPr lang="ja-JP" altLang="ja-JP" sz="2000" b="0" dirty="0">
                <a:solidFill>
                  <a:srgbClr val="000000"/>
                </a:solidFill>
                <a:latin typeface="ＭＳ Ｐ明朝" panose="02020600040205080304" pitchFamily="18" charset="-128"/>
                <a:ea typeface="ＭＳ Ｐ明朝" panose="02020600040205080304" pitchFamily="18" charset="-128"/>
              </a:rPr>
              <a:t>が</a:t>
            </a:r>
            <a:r>
              <a:rPr lang="ja-JP" altLang="ja-JP" sz="2000" b="0" dirty="0" smtClean="0">
                <a:solidFill>
                  <a:srgbClr val="000000"/>
                </a:solidFill>
                <a:latin typeface="ＭＳ Ｐ明朝" panose="02020600040205080304" pitchFamily="18" charset="-128"/>
                <a:ea typeface="ＭＳ Ｐ明朝" panose="02020600040205080304" pitchFamily="18" charset="-128"/>
              </a:rPr>
              <a:t>行わな</a:t>
            </a:r>
            <a:r>
              <a:rPr lang="ja-JP" altLang="en-US" sz="2000" b="0" dirty="0" smtClean="0">
                <a:solidFill>
                  <a:srgbClr val="000000"/>
                </a:solidFill>
                <a:latin typeface="ＭＳ Ｐ明朝" panose="02020600040205080304" pitchFamily="18" charset="-128"/>
                <a:ea typeface="ＭＳ Ｐ明朝" panose="02020600040205080304" pitchFamily="18" charset="-128"/>
              </a:rPr>
              <a:t>く</a:t>
            </a:r>
            <a:endParaRPr lang="en-US" altLang="ja-JP" sz="2000" b="0" dirty="0" smtClean="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en-US" sz="2000" b="0" dirty="0">
                <a:solidFill>
                  <a:srgbClr val="000000"/>
                </a:solidFill>
                <a:latin typeface="ＭＳ Ｐ明朝" panose="02020600040205080304" pitchFamily="18" charset="-128"/>
                <a:ea typeface="ＭＳ Ｐ明朝" panose="02020600040205080304" pitchFamily="18" charset="-128"/>
              </a:rPr>
              <a:t>　</a:t>
            </a:r>
            <a:r>
              <a:rPr lang="ja-JP" altLang="ja-JP" sz="2000" b="0" dirty="0" err="1" smtClean="0">
                <a:solidFill>
                  <a:srgbClr val="000000"/>
                </a:solidFill>
                <a:latin typeface="ＭＳ Ｐ明朝" panose="02020600040205080304" pitchFamily="18" charset="-128"/>
                <a:ea typeface="ＭＳ Ｐ明朝" panose="02020600040205080304" pitchFamily="18" charset="-128"/>
              </a:rPr>
              <a:t>ても</a:t>
            </a:r>
            <a:r>
              <a:rPr lang="ja-JP" altLang="ja-JP" sz="2000" b="0" dirty="0">
                <a:solidFill>
                  <a:srgbClr val="000000"/>
                </a:solidFill>
                <a:latin typeface="ＭＳ Ｐ明朝" panose="02020600040205080304" pitchFamily="18" charset="-128"/>
                <a:ea typeface="ＭＳ Ｐ明朝" panose="02020600040205080304" pitchFamily="18" charset="-128"/>
              </a:rPr>
              <a:t>日常生活に</a:t>
            </a:r>
            <a:r>
              <a:rPr lang="ja-JP" altLang="ja-JP" sz="2000" b="0" dirty="0" smtClean="0">
                <a:solidFill>
                  <a:srgbClr val="000000"/>
                </a:solidFill>
                <a:latin typeface="ＭＳ Ｐ明朝" panose="02020600040205080304" pitchFamily="18" charset="-128"/>
                <a:ea typeface="ＭＳ Ｐ明朝" panose="02020600040205080304" pitchFamily="18" charset="-128"/>
              </a:rPr>
              <a:t>支障</a:t>
            </a:r>
            <a:r>
              <a:rPr lang="ja-JP" altLang="ja-JP" sz="2000" b="0" dirty="0">
                <a:solidFill>
                  <a:srgbClr val="000000"/>
                </a:solidFill>
                <a:latin typeface="ＭＳ Ｐ明朝" panose="02020600040205080304" pitchFamily="18" charset="-128"/>
                <a:ea typeface="ＭＳ Ｐ明朝" panose="02020600040205080304" pitchFamily="18" charset="-128"/>
              </a:rPr>
              <a:t>が</a:t>
            </a:r>
            <a:r>
              <a:rPr lang="ja-JP" altLang="ja-JP" sz="2000" b="0" dirty="0" smtClean="0">
                <a:solidFill>
                  <a:srgbClr val="000000"/>
                </a:solidFill>
                <a:latin typeface="ＭＳ Ｐ明朝" panose="02020600040205080304" pitchFamily="18" charset="-128"/>
                <a:ea typeface="ＭＳ Ｐ明朝" panose="02020600040205080304" pitchFamily="18" charset="-128"/>
              </a:rPr>
              <a:t>ない</a:t>
            </a:r>
            <a:endParaRPr lang="en-US" altLang="ja-JP" sz="2000" b="0" dirty="0" smtClean="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en-US" sz="2000" b="0" dirty="0">
                <a:solidFill>
                  <a:srgbClr val="000000"/>
                </a:solidFill>
                <a:latin typeface="ＭＳ Ｐ明朝" panose="02020600040205080304" pitchFamily="18" charset="-128"/>
                <a:ea typeface="ＭＳ Ｐ明朝" panose="02020600040205080304" pitchFamily="18" charset="-128"/>
              </a:rPr>
              <a:t>　</a:t>
            </a:r>
            <a:r>
              <a:rPr lang="ja-JP" altLang="ja-JP" sz="2000" b="0" dirty="0" smtClean="0">
                <a:solidFill>
                  <a:srgbClr val="000000"/>
                </a:solidFill>
                <a:latin typeface="ＭＳ Ｐ明朝" panose="02020600040205080304" pitchFamily="18" charset="-128"/>
                <a:ea typeface="ＭＳ Ｐ明朝" panose="02020600040205080304" pitchFamily="18" charset="-128"/>
              </a:rPr>
              <a:t>と</a:t>
            </a:r>
            <a:r>
              <a:rPr lang="ja-JP" altLang="ja-JP" sz="2000" b="0" dirty="0">
                <a:solidFill>
                  <a:srgbClr val="000000"/>
                </a:solidFill>
                <a:latin typeface="ＭＳ Ｐ明朝" panose="02020600040205080304" pitchFamily="18" charset="-128"/>
                <a:ea typeface="ＭＳ Ｐ明朝" panose="02020600040205080304" pitchFamily="18" charset="-128"/>
              </a:rPr>
              <a:t>判断</a:t>
            </a:r>
            <a:r>
              <a:rPr lang="ja-JP" altLang="ja-JP" sz="2000" b="0" dirty="0" smtClean="0">
                <a:solidFill>
                  <a:srgbClr val="000000"/>
                </a:solidFill>
                <a:latin typeface="ＭＳ Ｐ明朝" panose="02020600040205080304" pitchFamily="18" charset="-128"/>
                <a:ea typeface="ＭＳ Ｐ明朝" panose="02020600040205080304" pitchFamily="18" charset="-128"/>
              </a:rPr>
              <a:t>される行為</a:t>
            </a:r>
            <a:endParaRPr lang="en-US" altLang="ja-JP" sz="2000" b="0" dirty="0" smtClean="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ja-JP" sz="2000" b="0" dirty="0" smtClean="0">
                <a:solidFill>
                  <a:srgbClr val="000000"/>
                </a:solidFill>
                <a:latin typeface="ＭＳ Ｐ明朝" panose="02020600040205080304" pitchFamily="18" charset="-128"/>
                <a:ea typeface="ＭＳ Ｐ明朝" panose="02020600040205080304" pitchFamily="18" charset="-128"/>
              </a:rPr>
              <a:t>・日常的</a:t>
            </a:r>
            <a:r>
              <a:rPr lang="ja-JP" altLang="en-US" sz="2000" b="0" dirty="0">
                <a:solidFill>
                  <a:srgbClr val="000000"/>
                </a:solidFill>
                <a:latin typeface="ＭＳ Ｐ明朝" panose="02020600040205080304" pitchFamily="18" charset="-128"/>
                <a:ea typeface="ＭＳ Ｐ明朝" panose="02020600040205080304" pitchFamily="18" charset="-128"/>
              </a:rPr>
              <a:t>な</a:t>
            </a:r>
            <a:r>
              <a:rPr lang="ja-JP" altLang="ja-JP" sz="2000" b="0" dirty="0" smtClean="0">
                <a:solidFill>
                  <a:srgbClr val="000000"/>
                </a:solidFill>
                <a:latin typeface="ＭＳ Ｐ明朝" panose="02020600040205080304" pitchFamily="18" charset="-128"/>
                <a:ea typeface="ＭＳ Ｐ明朝" panose="02020600040205080304" pitchFamily="18" charset="-128"/>
              </a:rPr>
              <a:t>家事</a:t>
            </a:r>
            <a:r>
              <a:rPr lang="ja-JP" altLang="ja-JP" sz="2000" b="0" dirty="0">
                <a:solidFill>
                  <a:srgbClr val="000000"/>
                </a:solidFill>
                <a:latin typeface="ＭＳ Ｐ明朝" panose="02020600040205080304" pitchFamily="18" charset="-128"/>
                <a:ea typeface="ＭＳ Ｐ明朝" panose="02020600040205080304" pitchFamily="18" charset="-128"/>
              </a:rPr>
              <a:t>の</a:t>
            </a:r>
            <a:r>
              <a:rPr lang="ja-JP" altLang="ja-JP" sz="2000" b="0" dirty="0" smtClean="0">
                <a:solidFill>
                  <a:srgbClr val="000000"/>
                </a:solidFill>
                <a:latin typeface="ＭＳ Ｐ明朝" panose="02020600040205080304" pitchFamily="18" charset="-128"/>
                <a:ea typeface="ＭＳ Ｐ明朝" panose="02020600040205080304" pitchFamily="18" charset="-128"/>
              </a:rPr>
              <a:t>範囲</a:t>
            </a:r>
            <a:r>
              <a:rPr lang="ja-JP" altLang="ja-JP" sz="2000" b="0" dirty="0">
                <a:solidFill>
                  <a:srgbClr val="000000"/>
                </a:solidFill>
                <a:latin typeface="ＭＳ Ｐ明朝" panose="02020600040205080304" pitchFamily="18" charset="-128"/>
                <a:ea typeface="ＭＳ Ｐ明朝" panose="02020600040205080304" pitchFamily="18" charset="-128"/>
              </a:rPr>
              <a:t>を</a:t>
            </a:r>
            <a:r>
              <a:rPr lang="ja-JP" altLang="ja-JP" sz="2000" b="0" dirty="0" smtClean="0">
                <a:solidFill>
                  <a:srgbClr val="000000"/>
                </a:solidFill>
                <a:latin typeface="ＭＳ Ｐ明朝" panose="02020600040205080304" pitchFamily="18" charset="-128"/>
                <a:ea typeface="ＭＳ Ｐ明朝" panose="02020600040205080304" pitchFamily="18" charset="-128"/>
              </a:rPr>
              <a:t>超え</a:t>
            </a:r>
            <a:endParaRPr lang="en-US" altLang="ja-JP" sz="2000" b="0" dirty="0" smtClean="0">
              <a:solidFill>
                <a:srgbClr val="000000"/>
              </a:solidFill>
              <a:latin typeface="ＭＳ Ｐ明朝" panose="02020600040205080304" pitchFamily="18" charset="-128"/>
              <a:ea typeface="ＭＳ Ｐ明朝" panose="02020600040205080304" pitchFamily="18" charset="-128"/>
            </a:endParaRPr>
          </a:p>
          <a:p>
            <a:pPr marL="0" indent="0">
              <a:lnSpc>
                <a:spcPts val="2800"/>
              </a:lnSpc>
              <a:spcBef>
                <a:spcPts val="0"/>
              </a:spcBef>
              <a:buFontTx/>
              <a:buNone/>
            </a:pPr>
            <a:r>
              <a:rPr lang="ja-JP" altLang="en-US" sz="2000" b="0" dirty="0">
                <a:solidFill>
                  <a:srgbClr val="000000"/>
                </a:solidFill>
                <a:latin typeface="ＭＳ Ｐ明朝" panose="02020600040205080304" pitchFamily="18" charset="-128"/>
                <a:ea typeface="ＭＳ Ｐ明朝" panose="02020600040205080304" pitchFamily="18" charset="-128"/>
              </a:rPr>
              <a:t>　</a:t>
            </a:r>
            <a:r>
              <a:rPr lang="ja-JP" altLang="ja-JP" sz="2000" b="0" dirty="0" err="1" smtClean="0">
                <a:solidFill>
                  <a:srgbClr val="000000"/>
                </a:solidFill>
                <a:latin typeface="ＭＳ Ｐ明朝" panose="02020600040205080304" pitchFamily="18" charset="-128"/>
                <a:ea typeface="ＭＳ Ｐ明朝" panose="02020600040205080304" pitchFamily="18" charset="-128"/>
              </a:rPr>
              <a:t>る</a:t>
            </a:r>
            <a:r>
              <a:rPr lang="ja-JP" altLang="ja-JP" sz="2000" b="0" dirty="0" smtClean="0">
                <a:solidFill>
                  <a:srgbClr val="000000"/>
                </a:solidFill>
                <a:latin typeface="ＭＳ Ｐ明朝" panose="02020600040205080304" pitchFamily="18" charset="-128"/>
                <a:ea typeface="ＭＳ Ｐ明朝" panose="02020600040205080304" pitchFamily="18" charset="-128"/>
              </a:rPr>
              <a:t>行為</a:t>
            </a:r>
            <a:r>
              <a:rPr lang="en-US" altLang="ja-JP" dirty="0">
                <a:solidFill>
                  <a:srgbClr val="000000"/>
                </a:solidFill>
              </a:rPr>
              <a:t/>
            </a:r>
            <a:br>
              <a:rPr lang="en-US" altLang="ja-JP" dirty="0">
                <a:solidFill>
                  <a:srgbClr val="000000"/>
                </a:solidFill>
              </a:rPr>
            </a:br>
            <a:endParaRPr lang="en-US" altLang="ja-JP" b="0" dirty="0" smtClean="0">
              <a:solidFill>
                <a:srgbClr val="000000"/>
              </a:solidFill>
            </a:endParaRPr>
          </a:p>
        </p:txBody>
      </p:sp>
      <p:sp>
        <p:nvSpPr>
          <p:cNvPr id="6" name="コンテンツ プレースホルダー 2"/>
          <p:cNvSpPr txBox="1">
            <a:spLocks/>
          </p:cNvSpPr>
          <p:nvPr/>
        </p:nvSpPr>
        <p:spPr bwMode="auto">
          <a:xfrm>
            <a:off x="684027" y="6155039"/>
            <a:ext cx="4456384" cy="48054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Tx/>
              <a:buNone/>
            </a:pPr>
            <a:r>
              <a:rPr lang="ja-JP" altLang="en-US" dirty="0" smtClean="0"/>
              <a:t>障害</a:t>
            </a:r>
            <a:r>
              <a:rPr lang="ja-JP" altLang="en-US" dirty="0"/>
              <a:t>福祉</a:t>
            </a:r>
            <a:r>
              <a:rPr lang="ja-JP" altLang="en-US" dirty="0" smtClean="0"/>
              <a:t>の理念と異なる支援</a:t>
            </a:r>
            <a:r>
              <a:rPr lang="ja-JP" altLang="en-US" dirty="0">
                <a:solidFill>
                  <a:srgbClr val="000000"/>
                </a:solidFill>
              </a:rPr>
              <a:t>　</a:t>
            </a:r>
            <a:r>
              <a:rPr lang="en-US" altLang="ja-JP" dirty="0">
                <a:solidFill>
                  <a:srgbClr val="000000"/>
                </a:solidFill>
              </a:rPr>
              <a:t/>
            </a:r>
            <a:br>
              <a:rPr lang="en-US" altLang="ja-JP" dirty="0">
                <a:solidFill>
                  <a:srgbClr val="000000"/>
                </a:solidFill>
              </a:rPr>
            </a:br>
            <a:endParaRPr lang="en-US" altLang="ja-JP" b="0" dirty="0" smtClean="0">
              <a:solidFill>
                <a:srgbClr val="000000"/>
              </a:solidFill>
            </a:endParaRPr>
          </a:p>
        </p:txBody>
      </p:sp>
      <p:sp>
        <p:nvSpPr>
          <p:cNvPr id="8" name="コンテンツ プレースホルダー 2"/>
          <p:cNvSpPr txBox="1">
            <a:spLocks/>
          </p:cNvSpPr>
          <p:nvPr/>
        </p:nvSpPr>
        <p:spPr bwMode="auto">
          <a:xfrm>
            <a:off x="1691302" y="5671239"/>
            <a:ext cx="1257020" cy="44535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Tx/>
              <a:buNone/>
            </a:pPr>
            <a:r>
              <a:rPr lang="ja-JP" altLang="en-US" dirty="0" smtClean="0"/>
              <a:t>対象外</a:t>
            </a:r>
            <a:r>
              <a:rPr lang="ja-JP" altLang="en-US" dirty="0">
                <a:solidFill>
                  <a:srgbClr val="000000"/>
                </a:solidFill>
              </a:rPr>
              <a:t>　</a:t>
            </a:r>
            <a:r>
              <a:rPr lang="en-US" altLang="ja-JP" dirty="0">
                <a:solidFill>
                  <a:srgbClr val="000000"/>
                </a:solidFill>
              </a:rPr>
              <a:t/>
            </a:r>
            <a:br>
              <a:rPr lang="en-US" altLang="ja-JP" dirty="0">
                <a:solidFill>
                  <a:srgbClr val="000000"/>
                </a:solidFill>
              </a:rPr>
            </a:br>
            <a:endParaRPr lang="en-US" altLang="ja-JP" b="0" dirty="0" smtClean="0">
              <a:solidFill>
                <a:srgbClr val="000000"/>
              </a:solidFill>
            </a:endParaRPr>
          </a:p>
        </p:txBody>
      </p:sp>
      <p:sp>
        <p:nvSpPr>
          <p:cNvPr id="3" name="下矢印 2"/>
          <p:cNvSpPr/>
          <p:nvPr/>
        </p:nvSpPr>
        <p:spPr bwMode="auto">
          <a:xfrm>
            <a:off x="2075935" y="5189840"/>
            <a:ext cx="370703" cy="444844"/>
          </a:xfrm>
          <a:prstGeom prst="downArrow">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xmlns="" val="166078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a:t>
            </a:r>
            <a:r>
              <a:rPr kumimoji="1" lang="ja-JP" altLang="en-US" dirty="0" smtClean="0"/>
              <a:t> </a:t>
            </a:r>
            <a:r>
              <a:rPr kumimoji="1" lang="ja-JP" altLang="en-US" dirty="0" smtClean="0"/>
              <a:t>環境の変化等に起因する問題 </a:t>
            </a:r>
            <a:endParaRPr kumimoji="1" lang="ja-JP" altLang="en-US" dirty="0"/>
          </a:p>
        </p:txBody>
      </p:sp>
      <p:pic>
        <p:nvPicPr>
          <p:cNvPr id="4" name="図 3"/>
          <p:cNvPicPr>
            <a:picLocks noChangeAspect="1"/>
          </p:cNvPicPr>
          <p:nvPr/>
        </p:nvPicPr>
        <p:blipFill>
          <a:blip r:embed="rId3" cstate="print"/>
          <a:stretch>
            <a:fillRect/>
          </a:stretch>
        </p:blipFill>
        <p:spPr>
          <a:xfrm>
            <a:off x="1654741" y="2161388"/>
            <a:ext cx="2008876" cy="659723"/>
          </a:xfrm>
          <a:prstGeom prst="rect">
            <a:avLst/>
          </a:prstGeom>
        </p:spPr>
      </p:pic>
      <p:pic>
        <p:nvPicPr>
          <p:cNvPr id="5" name="図 4"/>
          <p:cNvPicPr>
            <a:picLocks noChangeAspect="1"/>
          </p:cNvPicPr>
          <p:nvPr/>
        </p:nvPicPr>
        <p:blipFill>
          <a:blip r:embed="rId4" cstate="print"/>
          <a:stretch>
            <a:fillRect/>
          </a:stretch>
        </p:blipFill>
        <p:spPr>
          <a:xfrm>
            <a:off x="3663617" y="2137535"/>
            <a:ext cx="4349687" cy="659723"/>
          </a:xfrm>
          <a:prstGeom prst="rect">
            <a:avLst/>
          </a:prstGeom>
        </p:spPr>
      </p:pic>
      <p:sp>
        <p:nvSpPr>
          <p:cNvPr id="6" name="正方形/長方形 5"/>
          <p:cNvSpPr/>
          <p:nvPr/>
        </p:nvSpPr>
        <p:spPr>
          <a:xfrm>
            <a:off x="950501" y="2821111"/>
            <a:ext cx="7867495" cy="3336811"/>
          </a:xfrm>
          <a:prstGeom prst="rect">
            <a:avLst/>
          </a:prstGeom>
        </p:spPr>
        <p:txBody>
          <a:bodyPr wrap="square">
            <a:spAutoFit/>
          </a:bodyPr>
          <a:lstStyle/>
          <a:p>
            <a:pPr>
              <a:lnSpc>
                <a:spcPts val="2300"/>
              </a:lnSpc>
            </a:pPr>
            <a:r>
              <a:rPr lang="ja-JP" altLang="en-US" sz="1600" b="0" dirty="0" smtClean="0">
                <a:solidFill>
                  <a:schemeClr val="tx1">
                    <a:lumMod val="75000"/>
                  </a:schemeClr>
                </a:solidFill>
              </a:rPr>
              <a:t>　　　　　　　　　　　　佐賀市の</a:t>
            </a:r>
            <a:r>
              <a:rPr lang="ja-JP" altLang="en-US" sz="1600" b="0" dirty="0">
                <a:solidFill>
                  <a:schemeClr val="tx1">
                    <a:lumMod val="75000"/>
                  </a:schemeClr>
                </a:solidFill>
              </a:rPr>
              <a:t>知的障害の女性（６９）</a:t>
            </a:r>
            <a:r>
              <a:rPr lang="ja-JP" altLang="en-US" sz="1600" b="0" dirty="0" smtClean="0">
                <a:solidFill>
                  <a:schemeClr val="tx1">
                    <a:lumMod val="75000"/>
                  </a:schemeClr>
                </a:solidFill>
              </a:rPr>
              <a:t>は、</a:t>
            </a:r>
            <a:r>
              <a:rPr lang="ja-JP" altLang="en-US" sz="1600" b="0" dirty="0">
                <a:solidFill>
                  <a:schemeClr val="tx1">
                    <a:lumMod val="75000"/>
                  </a:schemeClr>
                </a:solidFill>
              </a:rPr>
              <a:t>介護保険制度の</a:t>
            </a:r>
            <a:r>
              <a:rPr lang="ja-JP" altLang="en-US" sz="1600" b="0" dirty="0" smtClean="0">
                <a:solidFill>
                  <a:schemeClr val="tx1">
                    <a:lumMod val="75000"/>
                  </a:schemeClr>
                </a:solidFill>
              </a:rPr>
              <a:t>類</a:t>
            </a:r>
            <a:endParaRPr lang="en-US" altLang="ja-JP" sz="1600" b="0" dirty="0" smtClean="0">
              <a:solidFill>
                <a:schemeClr val="tx1">
                  <a:lumMod val="75000"/>
                </a:schemeClr>
              </a:solidFill>
            </a:endParaRPr>
          </a:p>
          <a:p>
            <a:pPr>
              <a:lnSpc>
                <a:spcPts val="2300"/>
              </a:lnSpc>
            </a:pPr>
            <a:r>
              <a:rPr lang="ja-JP" altLang="en-US" sz="1600" b="0" dirty="0">
                <a:solidFill>
                  <a:schemeClr val="tx1">
                    <a:lumMod val="75000"/>
                  </a:schemeClr>
                </a:solidFill>
              </a:rPr>
              <a:t>　</a:t>
            </a:r>
            <a:r>
              <a:rPr lang="ja-JP" altLang="en-US" sz="1600" b="0" dirty="0" smtClean="0">
                <a:solidFill>
                  <a:schemeClr val="tx1">
                    <a:lumMod val="75000"/>
                  </a:schemeClr>
                </a:solidFill>
              </a:rPr>
              <a:t>　　　　　　　　　　似サービス</a:t>
            </a:r>
            <a:r>
              <a:rPr lang="ja-JP" altLang="en-US" sz="1600" b="0" dirty="0">
                <a:solidFill>
                  <a:schemeClr val="tx1">
                    <a:lumMod val="75000"/>
                  </a:schemeClr>
                </a:solidFill>
              </a:rPr>
              <a:t>利用に移行</a:t>
            </a:r>
            <a:r>
              <a:rPr lang="ja-JP" altLang="en-US" sz="1600" b="0" dirty="0" smtClean="0">
                <a:solidFill>
                  <a:schemeClr val="tx1">
                    <a:lumMod val="75000"/>
                  </a:schemeClr>
                </a:solidFill>
              </a:rPr>
              <a:t>。通所</a:t>
            </a:r>
            <a:r>
              <a:rPr lang="ja-JP" altLang="en-US" sz="1600" b="0" dirty="0">
                <a:solidFill>
                  <a:schemeClr val="tx1">
                    <a:lumMod val="75000"/>
                  </a:schemeClr>
                </a:solidFill>
              </a:rPr>
              <a:t>日数は週５日から３日に</a:t>
            </a:r>
            <a:r>
              <a:rPr lang="ja-JP" altLang="en-US" sz="1600" b="0" dirty="0" smtClean="0">
                <a:solidFill>
                  <a:schemeClr val="tx1">
                    <a:lumMod val="75000"/>
                  </a:schemeClr>
                </a:solidFill>
              </a:rPr>
              <a:t>減少</a:t>
            </a:r>
            <a:endParaRPr lang="en-US" altLang="ja-JP" sz="1600" b="0" dirty="0" smtClean="0">
              <a:solidFill>
                <a:schemeClr val="tx1">
                  <a:lumMod val="75000"/>
                </a:schemeClr>
              </a:solidFill>
            </a:endParaRPr>
          </a:p>
          <a:p>
            <a:pPr>
              <a:lnSpc>
                <a:spcPts val="2300"/>
              </a:lnSpc>
            </a:pPr>
            <a:r>
              <a:rPr lang="ja-JP" altLang="en-US" sz="1600" b="0" dirty="0">
                <a:solidFill>
                  <a:schemeClr val="tx1">
                    <a:lumMod val="75000"/>
                  </a:schemeClr>
                </a:solidFill>
              </a:rPr>
              <a:t>　</a:t>
            </a:r>
            <a:r>
              <a:rPr lang="ja-JP" altLang="en-US" sz="1600" b="0" dirty="0" smtClean="0">
                <a:solidFill>
                  <a:schemeClr val="tx1">
                    <a:lumMod val="75000"/>
                  </a:schemeClr>
                </a:solidFill>
              </a:rPr>
              <a:t>　　　　　　　　　　。関係者</a:t>
            </a:r>
            <a:r>
              <a:rPr lang="ja-JP" altLang="en-US" sz="1600" b="0" dirty="0">
                <a:solidFill>
                  <a:schemeClr val="tx1">
                    <a:lumMod val="75000"/>
                  </a:schemeClr>
                </a:solidFill>
              </a:rPr>
              <a:t>はサービスの量だけでなく、質も</a:t>
            </a:r>
            <a:r>
              <a:rPr lang="ja-JP" altLang="en-US" sz="1600" b="0" dirty="0" smtClean="0">
                <a:solidFill>
                  <a:schemeClr val="tx1">
                    <a:lumMod val="75000"/>
                  </a:schemeClr>
                </a:solidFill>
              </a:rPr>
              <a:t>下がりかねない</a:t>
            </a:r>
            <a:endParaRPr lang="en-US" altLang="ja-JP" sz="1600" b="0" dirty="0" smtClean="0">
              <a:solidFill>
                <a:schemeClr val="tx1">
                  <a:lumMod val="75000"/>
                </a:schemeClr>
              </a:solidFill>
            </a:endParaRPr>
          </a:p>
          <a:p>
            <a:pPr>
              <a:lnSpc>
                <a:spcPts val="2300"/>
              </a:lnSpc>
            </a:pPr>
            <a:r>
              <a:rPr lang="ja-JP" altLang="en-US" sz="1600" b="0" dirty="0">
                <a:solidFill>
                  <a:schemeClr val="tx1">
                    <a:lumMod val="75000"/>
                  </a:schemeClr>
                </a:solidFill>
              </a:rPr>
              <a:t>　</a:t>
            </a:r>
            <a:r>
              <a:rPr lang="ja-JP" altLang="en-US" sz="1600" b="0" dirty="0" smtClean="0">
                <a:solidFill>
                  <a:schemeClr val="tx1">
                    <a:lumMod val="75000"/>
                  </a:schemeClr>
                </a:solidFill>
              </a:rPr>
              <a:t>　　　　　　　　　　と</a:t>
            </a:r>
            <a:r>
              <a:rPr lang="ja-JP" altLang="en-US" sz="1600" b="0" dirty="0">
                <a:solidFill>
                  <a:schemeClr val="tx1">
                    <a:lumMod val="75000"/>
                  </a:schemeClr>
                </a:solidFill>
              </a:rPr>
              <a:t>懸念する。女性</a:t>
            </a:r>
            <a:r>
              <a:rPr lang="ja-JP" altLang="en-US" sz="1600" b="0" dirty="0" smtClean="0">
                <a:solidFill>
                  <a:schemeClr val="tx1">
                    <a:lumMod val="75000"/>
                  </a:schemeClr>
                </a:solidFill>
              </a:rPr>
              <a:t>は食事</a:t>
            </a:r>
            <a:r>
              <a:rPr lang="ja-JP" altLang="en-US" sz="1600" b="0" dirty="0">
                <a:solidFill>
                  <a:schemeClr val="tx1">
                    <a:lumMod val="75000"/>
                  </a:schemeClr>
                </a:solidFill>
              </a:rPr>
              <a:t>の配膳やトイレ掃除、機織り</a:t>
            </a:r>
            <a:r>
              <a:rPr lang="ja-JP" altLang="en-US" sz="1600" b="0" dirty="0" smtClean="0">
                <a:solidFill>
                  <a:schemeClr val="tx1">
                    <a:lumMod val="75000"/>
                  </a:schemeClr>
                </a:solidFill>
              </a:rPr>
              <a:t>など</a:t>
            </a:r>
            <a:endParaRPr lang="en-US" altLang="ja-JP" sz="1600" b="0" dirty="0" smtClean="0">
              <a:solidFill>
                <a:schemeClr val="tx1">
                  <a:lumMod val="75000"/>
                </a:schemeClr>
              </a:solidFill>
            </a:endParaRPr>
          </a:p>
          <a:p>
            <a:pPr>
              <a:lnSpc>
                <a:spcPts val="2300"/>
              </a:lnSpc>
            </a:pPr>
            <a:r>
              <a:rPr lang="ja-JP" altLang="en-US" sz="1600" b="0" dirty="0">
                <a:solidFill>
                  <a:schemeClr val="tx1">
                    <a:lumMod val="75000"/>
                  </a:schemeClr>
                </a:solidFill>
              </a:rPr>
              <a:t>　</a:t>
            </a:r>
            <a:r>
              <a:rPr lang="ja-JP" altLang="en-US" sz="1600" b="0" dirty="0" smtClean="0">
                <a:solidFill>
                  <a:schemeClr val="tx1">
                    <a:lumMod val="75000"/>
                  </a:schemeClr>
                </a:solidFill>
              </a:rPr>
              <a:t>　　　　　　　　　　の</a:t>
            </a:r>
            <a:r>
              <a:rPr lang="ja-JP" altLang="en-US" sz="1600" b="0" dirty="0">
                <a:solidFill>
                  <a:schemeClr val="tx1">
                    <a:lumMod val="75000"/>
                  </a:schemeClr>
                </a:solidFill>
              </a:rPr>
              <a:t>軽作業にも取り組んで</a:t>
            </a:r>
            <a:r>
              <a:rPr lang="ja-JP" altLang="en-US" sz="1600" b="0" dirty="0" smtClean="0">
                <a:solidFill>
                  <a:schemeClr val="tx1">
                    <a:lumMod val="75000"/>
                  </a:schemeClr>
                </a:solidFill>
              </a:rPr>
              <a:t>きたが</a:t>
            </a:r>
            <a:r>
              <a:rPr lang="ja-JP" altLang="en-US" sz="1600" b="0" dirty="0">
                <a:solidFill>
                  <a:schemeClr val="tx1">
                    <a:lumMod val="75000"/>
                  </a:schemeClr>
                </a:solidFill>
              </a:rPr>
              <a:t>、現在はカラオケ、入浴</a:t>
            </a:r>
            <a:r>
              <a:rPr lang="ja-JP" altLang="en-US" sz="1600" b="0" dirty="0" smtClean="0">
                <a:solidFill>
                  <a:schemeClr val="tx1">
                    <a:lumMod val="75000"/>
                  </a:schemeClr>
                </a:solidFill>
              </a:rPr>
              <a:t>な</a:t>
            </a:r>
            <a:endParaRPr lang="en-US" altLang="ja-JP" sz="1600" b="0" dirty="0" smtClean="0">
              <a:solidFill>
                <a:schemeClr val="tx1">
                  <a:lumMod val="75000"/>
                </a:schemeClr>
              </a:solidFill>
            </a:endParaRPr>
          </a:p>
          <a:p>
            <a:pPr>
              <a:lnSpc>
                <a:spcPts val="2300"/>
              </a:lnSpc>
            </a:pPr>
            <a:r>
              <a:rPr lang="ja-JP" altLang="en-US" sz="1600" b="0" dirty="0">
                <a:solidFill>
                  <a:schemeClr val="tx1">
                    <a:lumMod val="75000"/>
                  </a:schemeClr>
                </a:solidFill>
              </a:rPr>
              <a:t>　</a:t>
            </a:r>
            <a:r>
              <a:rPr lang="ja-JP" altLang="en-US" sz="1600" b="0" dirty="0" smtClean="0">
                <a:solidFill>
                  <a:schemeClr val="tx1">
                    <a:lumMod val="75000"/>
                  </a:schemeClr>
                </a:solidFill>
              </a:rPr>
              <a:t>　　　　　　　　　　</a:t>
            </a:r>
            <a:r>
              <a:rPr lang="ja-JP" altLang="en-US" sz="1600" b="0" dirty="0" err="1" smtClean="0">
                <a:solidFill>
                  <a:schemeClr val="tx1">
                    <a:lumMod val="75000"/>
                  </a:schemeClr>
                </a:solidFill>
              </a:rPr>
              <a:t>ど</a:t>
            </a:r>
            <a:r>
              <a:rPr lang="ja-JP" altLang="en-US" sz="1600" b="0" dirty="0">
                <a:solidFill>
                  <a:schemeClr val="tx1">
                    <a:lumMod val="75000"/>
                  </a:schemeClr>
                </a:solidFill>
              </a:rPr>
              <a:t>余暇活動がほとんど</a:t>
            </a:r>
            <a:r>
              <a:rPr lang="ja-JP" altLang="en-US" sz="1600" b="0" dirty="0" smtClean="0">
                <a:solidFill>
                  <a:schemeClr val="tx1">
                    <a:lumMod val="75000"/>
                  </a:schemeClr>
                </a:solidFill>
              </a:rPr>
              <a:t>。</a:t>
            </a:r>
            <a:endParaRPr lang="en-US" altLang="ja-JP" sz="1600" b="0" dirty="0" smtClean="0">
              <a:solidFill>
                <a:schemeClr val="tx1">
                  <a:lumMod val="75000"/>
                </a:schemeClr>
              </a:solidFill>
            </a:endParaRPr>
          </a:p>
          <a:p>
            <a:pPr>
              <a:lnSpc>
                <a:spcPts val="2300"/>
              </a:lnSpc>
            </a:pPr>
            <a:r>
              <a:rPr lang="ja-JP" altLang="en-US" sz="1600" b="0" dirty="0" smtClean="0">
                <a:solidFill>
                  <a:schemeClr val="tx1">
                    <a:lumMod val="75000"/>
                  </a:schemeClr>
                </a:solidFill>
              </a:rPr>
              <a:t>佐賀市</a:t>
            </a:r>
            <a:r>
              <a:rPr lang="ja-JP" altLang="en-US" sz="1600" b="0" dirty="0">
                <a:solidFill>
                  <a:schemeClr val="tx1">
                    <a:lumMod val="75000"/>
                  </a:schemeClr>
                </a:solidFill>
              </a:rPr>
              <a:t>の</a:t>
            </a:r>
            <a:r>
              <a:rPr lang="ja-JP" altLang="en-US" sz="1600" b="0" dirty="0" smtClean="0">
                <a:solidFill>
                  <a:schemeClr val="tx1">
                    <a:lumMod val="75000"/>
                  </a:schemeClr>
                </a:solidFill>
              </a:rPr>
              <a:t>高齢者</a:t>
            </a:r>
            <a:r>
              <a:rPr lang="ja-JP" altLang="en-US" sz="1600" b="0" dirty="0">
                <a:solidFill>
                  <a:schemeClr val="tx1">
                    <a:lumMod val="75000"/>
                  </a:schemeClr>
                </a:solidFill>
              </a:rPr>
              <a:t>福祉施設の担当者も、同様のケースを数多く見てきた。発達障害など環境の変化を嫌う</a:t>
            </a:r>
            <a:r>
              <a:rPr lang="ja-JP" altLang="en-US" sz="1600" b="0" dirty="0" smtClean="0">
                <a:solidFill>
                  <a:schemeClr val="tx1">
                    <a:lumMod val="75000"/>
                  </a:schemeClr>
                </a:solidFill>
              </a:rPr>
              <a:t>傾向が</a:t>
            </a:r>
            <a:r>
              <a:rPr lang="ja-JP" altLang="en-US" sz="1600" b="0" dirty="0">
                <a:solidFill>
                  <a:schemeClr val="tx1">
                    <a:lumMod val="75000"/>
                  </a:schemeClr>
                </a:solidFill>
              </a:rPr>
              <a:t>強い人にとって利用施設が替わるストレスは重く、「数カ月かけて移行の準備しても負担感は</a:t>
            </a:r>
            <a:r>
              <a:rPr lang="ja-JP" altLang="en-US" sz="1600" b="0" dirty="0" smtClean="0">
                <a:solidFill>
                  <a:schemeClr val="tx1">
                    <a:lumMod val="75000"/>
                  </a:schemeClr>
                </a:solidFill>
              </a:rPr>
              <a:t>大きい</a:t>
            </a:r>
            <a:r>
              <a:rPr lang="ja-JP" altLang="en-US" sz="1600" b="0" dirty="0">
                <a:solidFill>
                  <a:schemeClr val="tx1">
                    <a:lumMod val="75000"/>
                  </a:schemeClr>
                </a:solidFill>
              </a:rPr>
              <a:t>。言葉や行動で不満を訴えられず、自傷行為に至るケースもある。慣れ親しんだ環境に、</a:t>
            </a:r>
            <a:r>
              <a:rPr lang="ja-JP" altLang="en-US" sz="1600" b="0" dirty="0" smtClean="0">
                <a:solidFill>
                  <a:schemeClr val="tx1">
                    <a:lumMod val="75000"/>
                  </a:schemeClr>
                </a:solidFill>
              </a:rPr>
              <a:t>その</a:t>
            </a:r>
            <a:r>
              <a:rPr lang="ja-JP" altLang="en-US" sz="1600" b="0" dirty="0">
                <a:solidFill>
                  <a:schemeClr val="tx1">
                    <a:lumMod val="75000"/>
                  </a:schemeClr>
                </a:solidFill>
              </a:rPr>
              <a:t>まま居られる選択肢もあった方がいい」と要望する</a:t>
            </a:r>
            <a:r>
              <a:rPr lang="ja-JP" altLang="en-US" sz="1600" b="0" dirty="0" smtClean="0">
                <a:solidFill>
                  <a:schemeClr val="tx1">
                    <a:lumMod val="75000"/>
                  </a:schemeClr>
                </a:solidFill>
              </a:rPr>
              <a:t>。（</a:t>
            </a:r>
            <a:r>
              <a:rPr lang="en-US" altLang="ja-JP" sz="1600" b="0" dirty="0" smtClean="0">
                <a:solidFill>
                  <a:schemeClr val="tx1">
                    <a:lumMod val="75000"/>
                  </a:schemeClr>
                </a:solidFill>
              </a:rPr>
              <a:t>2012</a:t>
            </a:r>
            <a:r>
              <a:rPr lang="ja-JP" altLang="en-US" sz="1600" b="0" dirty="0" smtClean="0">
                <a:solidFill>
                  <a:schemeClr val="tx1">
                    <a:lumMod val="75000"/>
                  </a:schemeClr>
                </a:solidFill>
              </a:rPr>
              <a:t>年</a:t>
            </a:r>
            <a:r>
              <a:rPr lang="en-US" altLang="ja-JP" sz="1600" b="0" dirty="0" smtClean="0">
                <a:solidFill>
                  <a:schemeClr val="tx1">
                    <a:lumMod val="75000"/>
                  </a:schemeClr>
                </a:solidFill>
              </a:rPr>
              <a:t>12</a:t>
            </a:r>
            <a:r>
              <a:rPr lang="ja-JP" altLang="en-US" sz="1600" b="0" dirty="0" smtClean="0">
                <a:solidFill>
                  <a:schemeClr val="tx1">
                    <a:lumMod val="75000"/>
                  </a:schemeClr>
                </a:solidFill>
              </a:rPr>
              <a:t>月</a:t>
            </a:r>
            <a:r>
              <a:rPr lang="en-US" altLang="ja-JP" sz="1600" b="0" dirty="0" smtClean="0">
                <a:solidFill>
                  <a:schemeClr val="tx1">
                    <a:lumMod val="75000"/>
                  </a:schemeClr>
                </a:solidFill>
              </a:rPr>
              <a:t>24</a:t>
            </a:r>
            <a:r>
              <a:rPr lang="ja-JP" altLang="en-US" sz="1600" b="0" dirty="0" smtClean="0">
                <a:solidFill>
                  <a:schemeClr val="tx1">
                    <a:lumMod val="75000"/>
                  </a:schemeClr>
                </a:solidFill>
              </a:rPr>
              <a:t>日）</a:t>
            </a:r>
            <a:endParaRPr lang="ja-JP" altLang="en-US" sz="1600" b="0" dirty="0">
              <a:solidFill>
                <a:schemeClr val="tx1">
                  <a:lumMod val="75000"/>
                </a:schemeClr>
              </a:solidFill>
            </a:endParaRPr>
          </a:p>
        </p:txBody>
      </p:sp>
      <p:pic>
        <p:nvPicPr>
          <p:cNvPr id="7" name="図 6"/>
          <p:cNvPicPr>
            <a:picLocks noChangeAspect="1"/>
          </p:cNvPicPr>
          <p:nvPr/>
        </p:nvPicPr>
        <p:blipFill>
          <a:blip r:embed="rId5" cstate="print"/>
          <a:stretch>
            <a:fillRect/>
          </a:stretch>
        </p:blipFill>
        <p:spPr>
          <a:xfrm>
            <a:off x="1073425" y="2993348"/>
            <a:ext cx="2083241" cy="1540724"/>
          </a:xfrm>
          <a:prstGeom prst="rect">
            <a:avLst/>
          </a:prstGeom>
        </p:spPr>
      </p:pic>
      <p:sp>
        <p:nvSpPr>
          <p:cNvPr id="8" name="テキスト ボックス 7"/>
          <p:cNvSpPr txBox="1"/>
          <p:nvPr/>
        </p:nvSpPr>
        <p:spPr>
          <a:xfrm>
            <a:off x="6854024" y="5787564"/>
            <a:ext cx="1712328" cy="338554"/>
          </a:xfrm>
          <a:prstGeom prst="rect">
            <a:avLst/>
          </a:prstGeom>
          <a:noFill/>
        </p:spPr>
        <p:txBody>
          <a:bodyPr wrap="none" rtlCol="0">
            <a:spAutoFit/>
          </a:bodyPr>
          <a:lstStyle/>
          <a:p>
            <a:r>
              <a:rPr kumimoji="1" lang="ja-JP" altLang="en-US" sz="1600" dirty="0" smtClean="0">
                <a:solidFill>
                  <a:srgbClr val="000000"/>
                </a:solidFill>
                <a:latin typeface="ＭＳ Ｐ明朝" panose="02020600040205080304" pitchFamily="18" charset="-128"/>
                <a:ea typeface="ＭＳ Ｐ明朝" panose="02020600040205080304" pitchFamily="18" charset="-128"/>
              </a:rPr>
              <a:t>*記事を一部抜粋</a:t>
            </a:r>
            <a:endParaRPr kumimoji="1" lang="ja-JP" altLang="en-US" sz="1600" dirty="0">
              <a:solidFill>
                <a:srgbClr val="00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xmlns="" val="38361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a:t>
            </a:r>
            <a:r>
              <a:rPr kumimoji="1" lang="ja-JP" altLang="en-US" dirty="0" smtClean="0"/>
              <a:t> </a:t>
            </a:r>
            <a:r>
              <a:rPr kumimoji="1" lang="ja-JP" altLang="en-US" dirty="0" smtClean="0"/>
              <a:t>厚生労働省の見解</a:t>
            </a:r>
            <a:endParaRPr kumimoji="1" lang="ja-JP" altLang="en-US" dirty="0"/>
          </a:p>
        </p:txBody>
      </p:sp>
      <p:sp>
        <p:nvSpPr>
          <p:cNvPr id="3" name="コンテンツ プレースホルダー 2"/>
          <p:cNvSpPr>
            <a:spLocks noGrp="1"/>
          </p:cNvSpPr>
          <p:nvPr>
            <p:ph idx="1"/>
          </p:nvPr>
        </p:nvSpPr>
        <p:spPr>
          <a:xfrm>
            <a:off x="978195" y="2019301"/>
            <a:ext cx="8165805" cy="1282700"/>
          </a:xfrm>
        </p:spPr>
        <p:txBody>
          <a:bodyPr/>
          <a:lstStyle/>
          <a:p>
            <a:pPr marL="0" indent="0">
              <a:spcBef>
                <a:spcPts val="0"/>
              </a:spcBef>
              <a:buNone/>
            </a:pPr>
            <a:r>
              <a:rPr kumimoji="1" lang="en-US" altLang="ja-JP" dirty="0" smtClean="0"/>
              <a:t>2007</a:t>
            </a:r>
            <a:r>
              <a:rPr kumimoji="1" lang="ja-JP" altLang="en-US" dirty="0" smtClean="0"/>
              <a:t>（</a:t>
            </a:r>
            <a:r>
              <a:rPr kumimoji="1" lang="en-US" altLang="ja-JP" dirty="0" smtClean="0"/>
              <a:t>H19</a:t>
            </a:r>
            <a:r>
              <a:rPr kumimoji="1" lang="ja-JP" altLang="en-US" dirty="0" smtClean="0"/>
              <a:t>）年初出</a:t>
            </a:r>
            <a:endParaRPr kumimoji="1" lang="en-US" altLang="ja-JP" dirty="0" smtClean="0"/>
          </a:p>
          <a:p>
            <a:pPr marL="0" indent="0">
              <a:spcBef>
                <a:spcPts val="0"/>
              </a:spcBef>
              <a:buNone/>
            </a:pPr>
            <a:r>
              <a:rPr kumimoji="1" lang="ja-JP" altLang="en-US" dirty="0" smtClean="0"/>
              <a:t>「障害者総合支援法に基づく自立支援給付と介護保険制度</a:t>
            </a:r>
            <a:endParaRPr kumimoji="1" lang="en-US" altLang="ja-JP" dirty="0" smtClean="0"/>
          </a:p>
          <a:p>
            <a:pPr marL="0" indent="0">
              <a:spcBef>
                <a:spcPts val="0"/>
              </a:spcBef>
              <a:buNone/>
            </a:pPr>
            <a:r>
              <a:rPr kumimoji="1" lang="ja-JP" altLang="en-US" dirty="0"/>
              <a:t>　</a:t>
            </a:r>
            <a:r>
              <a:rPr kumimoji="1" lang="ja-JP" altLang="en-US" dirty="0" smtClean="0"/>
              <a:t>との適用関係等について」</a:t>
            </a:r>
            <a:endParaRPr kumimoji="1" lang="en-US" altLang="ja-JP" dirty="0" smtClean="0"/>
          </a:p>
        </p:txBody>
      </p:sp>
      <p:sp>
        <p:nvSpPr>
          <p:cNvPr id="5" name="コンテンツ プレースホルダー 2"/>
          <p:cNvSpPr txBox="1">
            <a:spLocks/>
          </p:cNvSpPr>
          <p:nvPr/>
        </p:nvSpPr>
        <p:spPr bwMode="auto">
          <a:xfrm>
            <a:off x="978194" y="3175001"/>
            <a:ext cx="8165805" cy="36956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r>
              <a:rPr kumimoji="1" lang="ja-JP" altLang="en-US" sz="2000" b="0" dirty="0" smtClean="0"/>
              <a:t>①障害者の心身</a:t>
            </a:r>
            <a:r>
              <a:rPr kumimoji="1" lang="ja-JP" altLang="en-US" sz="2000" b="0" dirty="0"/>
              <a:t>の状況やサービス利用を必要とする理由は</a:t>
            </a:r>
            <a:r>
              <a:rPr kumimoji="1" lang="ja-JP" altLang="en-US" sz="2000" b="0" dirty="0" smtClean="0"/>
              <a:t>多様</a:t>
            </a:r>
            <a:endParaRPr kumimoji="1" lang="ja-JP" altLang="en-US" sz="2000" b="0" dirty="0"/>
          </a:p>
          <a:p>
            <a:pPr marL="0" indent="0">
              <a:spcBef>
                <a:spcPts val="0"/>
              </a:spcBef>
              <a:buFontTx/>
              <a:buNone/>
            </a:pPr>
            <a:r>
              <a:rPr kumimoji="1" lang="ja-JP" altLang="en-US" sz="2000" b="0" dirty="0"/>
              <a:t>　</a:t>
            </a:r>
            <a:r>
              <a:rPr kumimoji="1" lang="ja-JP" altLang="en-US" sz="2000" b="0" dirty="0" smtClean="0"/>
              <a:t>➡ 障害</a:t>
            </a:r>
            <a:r>
              <a:rPr kumimoji="1" lang="ja-JP" altLang="en-US" sz="2000" b="0" dirty="0"/>
              <a:t>福祉サービスの種類や</a:t>
            </a:r>
            <a:r>
              <a:rPr kumimoji="1" lang="ja-JP" altLang="en-US" sz="2000" b="0" dirty="0" smtClean="0"/>
              <a:t>利用者の</a:t>
            </a:r>
            <a:r>
              <a:rPr kumimoji="1" lang="ja-JP" altLang="en-US" sz="2000" b="0" dirty="0"/>
              <a:t>状況に応じて当該サービス</a:t>
            </a:r>
            <a:r>
              <a:rPr kumimoji="1" lang="ja-JP" altLang="en-US" sz="2000" b="0" dirty="0" smtClean="0"/>
              <a:t>に　</a:t>
            </a:r>
            <a:endParaRPr kumimoji="1" lang="en-US" altLang="ja-JP" sz="2000" b="0" dirty="0" smtClean="0"/>
          </a:p>
          <a:p>
            <a:pPr marL="0" indent="0">
              <a:spcBef>
                <a:spcPts val="0"/>
              </a:spcBef>
              <a:buFontTx/>
              <a:buNone/>
            </a:pPr>
            <a:r>
              <a:rPr kumimoji="1" lang="ja-JP" altLang="en-US" sz="2000" b="0" dirty="0"/>
              <a:t>　</a:t>
            </a:r>
            <a:r>
              <a:rPr kumimoji="1" lang="ja-JP" altLang="en-US" sz="2000" b="0" dirty="0" smtClean="0"/>
              <a:t>　 相当</a:t>
            </a:r>
            <a:r>
              <a:rPr kumimoji="1" lang="ja-JP" altLang="en-US" sz="2000" b="0" dirty="0"/>
              <a:t>する介護保険サービスを特定し、一律に</a:t>
            </a:r>
            <a:r>
              <a:rPr kumimoji="1" lang="ja-JP" altLang="en-US" sz="2000" b="0" dirty="0" smtClean="0"/>
              <a:t>当該</a:t>
            </a:r>
            <a:r>
              <a:rPr kumimoji="1" lang="ja-JP" altLang="en-US" sz="2000" b="0" dirty="0"/>
              <a:t>介護保険</a:t>
            </a:r>
            <a:r>
              <a:rPr kumimoji="1" lang="ja-JP" altLang="en-US" sz="2000" b="0" dirty="0" smtClean="0"/>
              <a:t>サービ</a:t>
            </a:r>
            <a:endParaRPr kumimoji="1" lang="en-US" altLang="ja-JP" sz="2000" b="0" dirty="0" smtClean="0"/>
          </a:p>
          <a:p>
            <a:pPr marL="0" indent="0">
              <a:spcBef>
                <a:spcPts val="0"/>
              </a:spcBef>
              <a:buFontTx/>
              <a:buNone/>
            </a:pPr>
            <a:r>
              <a:rPr kumimoji="1" lang="ja-JP" altLang="en-US" sz="2000" b="0" dirty="0"/>
              <a:t>　</a:t>
            </a:r>
            <a:r>
              <a:rPr kumimoji="1" lang="ja-JP" altLang="en-US" sz="2000" b="0" dirty="0" smtClean="0"/>
              <a:t>　 ス</a:t>
            </a:r>
            <a:r>
              <a:rPr kumimoji="1" lang="ja-JP" altLang="en-US" sz="2000" b="0" dirty="0"/>
              <a:t>を優先的に利用</a:t>
            </a:r>
            <a:r>
              <a:rPr kumimoji="1" lang="ja-JP" altLang="en-US" sz="2000" b="0" dirty="0" smtClean="0"/>
              <a:t>するものとはしない</a:t>
            </a:r>
            <a:endParaRPr kumimoji="1" lang="en-US" altLang="ja-JP" sz="2000" b="0" dirty="0" smtClean="0"/>
          </a:p>
          <a:p>
            <a:pPr marL="0" indent="0">
              <a:lnSpc>
                <a:spcPts val="1200"/>
              </a:lnSpc>
              <a:spcBef>
                <a:spcPts val="0"/>
              </a:spcBef>
              <a:buFontTx/>
              <a:buNone/>
            </a:pPr>
            <a:endParaRPr kumimoji="1" lang="en-US" altLang="ja-JP" sz="2000" b="0" dirty="0" smtClean="0"/>
          </a:p>
          <a:p>
            <a:pPr marL="0" indent="0">
              <a:spcBef>
                <a:spcPts val="0"/>
              </a:spcBef>
              <a:buFontTx/>
              <a:buNone/>
            </a:pPr>
            <a:r>
              <a:rPr kumimoji="1" lang="ja-JP" altLang="en-US" sz="2000" b="0" dirty="0" smtClean="0"/>
              <a:t>②介護保険制度に自立支援給付に相当するサービスであって、自立支</a:t>
            </a:r>
            <a:endParaRPr kumimoji="1" lang="en-US" altLang="ja-JP" sz="2000" b="0" dirty="0" smtClean="0"/>
          </a:p>
          <a:p>
            <a:pPr marL="0" indent="0">
              <a:spcBef>
                <a:spcPts val="0"/>
              </a:spcBef>
              <a:buFontTx/>
              <a:buNone/>
            </a:pPr>
            <a:r>
              <a:rPr kumimoji="1" lang="ja-JP" altLang="en-US" sz="2000" b="0" dirty="0"/>
              <a:t>　</a:t>
            </a:r>
            <a:r>
              <a:rPr kumimoji="1" lang="ja-JP" altLang="en-US" sz="2000" b="0" dirty="0" smtClean="0"/>
              <a:t>援給付の支給量＞介護給付の支給量とケアプランで認められる場合</a:t>
            </a:r>
            <a:endParaRPr kumimoji="1" lang="en-US" altLang="ja-JP" sz="2000" b="0" dirty="0" smtClean="0"/>
          </a:p>
          <a:p>
            <a:pPr marL="0" indent="0">
              <a:spcBef>
                <a:spcPts val="0"/>
              </a:spcBef>
              <a:buFontTx/>
              <a:buNone/>
            </a:pPr>
            <a:r>
              <a:rPr kumimoji="1" lang="ja-JP" altLang="en-US" sz="2000" b="0" dirty="0"/>
              <a:t>　</a:t>
            </a:r>
            <a:r>
              <a:rPr kumimoji="1" lang="ja-JP" altLang="en-US" sz="2000" b="0" dirty="0" smtClean="0"/>
              <a:t>➡不足分を障害福祉サービスから支給（上乗せ）</a:t>
            </a:r>
            <a:endParaRPr kumimoji="1" lang="en-US" altLang="ja-JP" sz="2000" b="0" dirty="0"/>
          </a:p>
          <a:p>
            <a:pPr marL="0" indent="0">
              <a:lnSpc>
                <a:spcPts val="1200"/>
              </a:lnSpc>
              <a:spcBef>
                <a:spcPts val="0"/>
              </a:spcBef>
              <a:buNone/>
            </a:pPr>
            <a:r>
              <a:rPr kumimoji="1" lang="ja-JP" altLang="en-US" sz="2000" b="0" dirty="0"/>
              <a:t>　</a:t>
            </a:r>
            <a:endParaRPr kumimoji="1" lang="en-US" altLang="ja-JP" sz="2000" b="0" dirty="0"/>
          </a:p>
          <a:p>
            <a:pPr marL="0" indent="0">
              <a:spcBef>
                <a:spcPts val="0"/>
              </a:spcBef>
              <a:buNone/>
            </a:pPr>
            <a:r>
              <a:rPr kumimoji="1" lang="ja-JP" altLang="en-US" sz="2000" b="0" dirty="0" smtClean="0"/>
              <a:t>③</a:t>
            </a:r>
            <a:r>
              <a:rPr lang="ja-JP" altLang="en-US" sz="2000" b="0" dirty="0" smtClean="0"/>
              <a:t>障害福祉</a:t>
            </a:r>
            <a:r>
              <a:rPr lang="ja-JP" altLang="en-US" sz="2000" b="0" dirty="0"/>
              <a:t>サービス固有</a:t>
            </a:r>
            <a:r>
              <a:rPr lang="ja-JP" altLang="en-US" sz="2000" b="0" dirty="0" smtClean="0"/>
              <a:t>の</a:t>
            </a:r>
            <a:r>
              <a:rPr lang="ja-JP" altLang="en-US" sz="2000" b="0" dirty="0"/>
              <a:t>サービス</a:t>
            </a:r>
            <a:r>
              <a:rPr lang="ja-JP" altLang="en-US" sz="2000" b="0" dirty="0" smtClean="0"/>
              <a:t>（</a:t>
            </a:r>
            <a:r>
              <a:rPr lang="ja-JP" altLang="en-US" sz="2000" b="0" dirty="0"/>
              <a:t>同行援護、行動援護、自立訓練（</a:t>
            </a:r>
            <a:r>
              <a:rPr lang="ja-JP" altLang="en-US" sz="2000" b="0" dirty="0" smtClean="0"/>
              <a:t>生</a:t>
            </a:r>
            <a:r>
              <a:rPr lang="zh-TW" altLang="en-US" sz="2000" b="0" dirty="0" smtClean="0"/>
              <a:t>活</a:t>
            </a:r>
            <a:r>
              <a:rPr lang="zh-TW" altLang="en-US" sz="2000" b="0" dirty="0"/>
              <a:t>訓練）、就労移行支援、就労継続支援等</a:t>
            </a:r>
            <a:r>
              <a:rPr lang="zh-TW" altLang="en-US" sz="2000" b="0" dirty="0" smtClean="0"/>
              <a:t>）</a:t>
            </a:r>
            <a:endParaRPr lang="en-US" altLang="zh-TW" sz="2000" b="0" dirty="0" smtClean="0"/>
          </a:p>
          <a:p>
            <a:pPr marL="0" indent="0">
              <a:spcBef>
                <a:spcPts val="0"/>
              </a:spcBef>
              <a:buNone/>
            </a:pPr>
            <a:r>
              <a:rPr kumimoji="1" lang="ja-JP" altLang="en-US" sz="2000" b="0" dirty="0"/>
              <a:t>　</a:t>
            </a:r>
            <a:r>
              <a:rPr kumimoji="1" lang="ja-JP" altLang="en-US" sz="2000" b="0" dirty="0" smtClean="0"/>
              <a:t>➡障害福祉サービスを支給（横出し） </a:t>
            </a:r>
            <a:endParaRPr kumimoji="1" lang="ja-JP" altLang="en-US" sz="2000" b="0" dirty="0"/>
          </a:p>
        </p:txBody>
      </p:sp>
    </p:spTree>
    <p:extLst>
      <p:ext uri="{BB962C8B-B14F-4D97-AF65-F5344CB8AC3E}">
        <p14:creationId xmlns:p14="http://schemas.microsoft.com/office/powerpoint/2010/main" xmlns="" val="161275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a:t>
            </a:r>
            <a:r>
              <a:rPr kumimoji="1" lang="ja-JP" altLang="en-US" dirty="0" smtClean="0"/>
              <a:t> </a:t>
            </a:r>
            <a:r>
              <a:rPr kumimoji="1" lang="ja-JP" altLang="en-US" dirty="0" smtClean="0"/>
              <a:t>自治体調査から分かること①</a:t>
            </a:r>
            <a:endParaRPr kumimoji="1" lang="ja-JP" altLang="en-US" dirty="0"/>
          </a:p>
        </p:txBody>
      </p:sp>
      <p:sp>
        <p:nvSpPr>
          <p:cNvPr id="6" name="コンテンツ プレースホルダー 2"/>
          <p:cNvSpPr txBox="1">
            <a:spLocks/>
          </p:cNvSpPr>
          <p:nvPr/>
        </p:nvSpPr>
        <p:spPr>
          <a:xfrm>
            <a:off x="460715" y="3263198"/>
            <a:ext cx="8683286" cy="5087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r>
              <a:rPr lang="ja-JP" altLang="en-US" b="0" dirty="0" smtClean="0">
                <a:solidFill>
                  <a:srgbClr val="000000"/>
                </a:solidFill>
              </a:rPr>
              <a:t>介護保険サービスが</a:t>
            </a:r>
            <a:r>
              <a:rPr lang="ja-JP" altLang="en-US" b="0" dirty="0">
                <a:solidFill>
                  <a:srgbClr val="000000"/>
                </a:solidFill>
              </a:rPr>
              <a:t>一律</a:t>
            </a:r>
            <a:r>
              <a:rPr lang="ja-JP" altLang="en-US" b="0" dirty="0" smtClean="0">
                <a:solidFill>
                  <a:srgbClr val="000000"/>
                </a:solidFill>
              </a:rPr>
              <a:t>に</a:t>
            </a:r>
            <a:r>
              <a:rPr lang="ja-JP" altLang="en-US" b="0" dirty="0">
                <a:solidFill>
                  <a:srgbClr val="000000"/>
                </a:solidFill>
              </a:rPr>
              <a:t>優先</a:t>
            </a:r>
            <a:r>
              <a:rPr lang="ja-JP" altLang="en-US" b="0" dirty="0" smtClean="0">
                <a:solidFill>
                  <a:srgbClr val="000000"/>
                </a:solidFill>
              </a:rPr>
              <a:t>されないことを周知している自治体は、</a:t>
            </a:r>
            <a:r>
              <a:rPr lang="en-US" altLang="ja-JP" b="0" dirty="0" smtClean="0">
                <a:solidFill>
                  <a:srgbClr val="000000"/>
                </a:solidFill>
              </a:rPr>
              <a:t>118</a:t>
            </a:r>
            <a:r>
              <a:rPr lang="ja-JP" altLang="en-US" b="0" dirty="0" smtClean="0">
                <a:solidFill>
                  <a:srgbClr val="000000"/>
                </a:solidFill>
              </a:rPr>
              <a:t>（</a:t>
            </a:r>
            <a:r>
              <a:rPr lang="en-US" altLang="ja-JP" b="0" dirty="0" smtClean="0">
                <a:solidFill>
                  <a:srgbClr val="000000"/>
                </a:solidFill>
              </a:rPr>
              <a:t>23</a:t>
            </a:r>
            <a:r>
              <a:rPr lang="ja-JP" altLang="en-US" b="0" dirty="0" smtClean="0">
                <a:solidFill>
                  <a:srgbClr val="000000"/>
                </a:solidFill>
              </a:rPr>
              <a:t>％）。</a:t>
            </a:r>
            <a:endParaRPr lang="ja-JP" altLang="en-US" b="0" dirty="0">
              <a:solidFill>
                <a:srgbClr val="000000"/>
              </a:solidFill>
            </a:endParaRPr>
          </a:p>
        </p:txBody>
      </p:sp>
      <p:sp>
        <p:nvSpPr>
          <p:cNvPr id="7" name="コンテンツ プレースホルダー 2"/>
          <p:cNvSpPr txBox="1">
            <a:spLocks/>
          </p:cNvSpPr>
          <p:nvPr/>
        </p:nvSpPr>
        <p:spPr>
          <a:xfrm>
            <a:off x="460714" y="3659923"/>
            <a:ext cx="8683285" cy="7811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a:lnSpc>
                <a:spcPts val="2500"/>
              </a:lnSpc>
              <a:spcBef>
                <a:spcPts val="0"/>
              </a:spcBef>
            </a:pPr>
            <a:r>
              <a:rPr lang="ja-JP" altLang="en-US" b="0" dirty="0" smtClean="0">
                <a:solidFill>
                  <a:srgbClr val="000000"/>
                </a:solidFill>
              </a:rPr>
              <a:t>介護保険を優先し、上乗せを認めている自治体の内、</a:t>
            </a:r>
            <a:r>
              <a:rPr lang="en-US" altLang="ja-JP" b="0" dirty="0" smtClean="0">
                <a:solidFill>
                  <a:srgbClr val="000000"/>
                </a:solidFill>
              </a:rPr>
              <a:t>123</a:t>
            </a:r>
            <a:r>
              <a:rPr lang="ja-JP" altLang="en-US" b="0" dirty="0" smtClean="0">
                <a:solidFill>
                  <a:srgbClr val="000000"/>
                </a:solidFill>
              </a:rPr>
              <a:t>（</a:t>
            </a:r>
            <a:r>
              <a:rPr lang="en-US" altLang="ja-JP" b="0" dirty="0" smtClean="0">
                <a:solidFill>
                  <a:srgbClr val="000000"/>
                </a:solidFill>
              </a:rPr>
              <a:t>28</a:t>
            </a:r>
            <a:r>
              <a:rPr lang="ja-JP" altLang="en-US" b="0" dirty="0" smtClean="0">
                <a:solidFill>
                  <a:srgbClr val="000000"/>
                </a:solidFill>
              </a:rPr>
              <a:t>％）の自治体が厳しい独自ルールを定めている。</a:t>
            </a:r>
            <a:r>
              <a:rPr lang="ja-JP" altLang="en-US" b="0" dirty="0" smtClean="0">
                <a:solidFill>
                  <a:srgbClr val="FF0000"/>
                </a:solidFill>
              </a:rPr>
              <a:t>人口規模が大きい</a:t>
            </a:r>
            <a:r>
              <a:rPr lang="ja-JP" altLang="en-US" b="0" dirty="0">
                <a:solidFill>
                  <a:srgbClr val="FF0000"/>
                </a:solidFill>
              </a:rPr>
              <a:t>自治体</a:t>
            </a:r>
            <a:r>
              <a:rPr lang="ja-JP" altLang="en-US" b="0" dirty="0" smtClean="0">
                <a:solidFill>
                  <a:srgbClr val="FF0000"/>
                </a:solidFill>
              </a:rPr>
              <a:t>ほどこの</a:t>
            </a:r>
            <a:r>
              <a:rPr lang="ja-JP" altLang="en-US" b="0" dirty="0">
                <a:solidFill>
                  <a:srgbClr val="FF0000"/>
                </a:solidFill>
              </a:rPr>
              <a:t>ルール</a:t>
            </a:r>
            <a:r>
              <a:rPr lang="ja-JP" altLang="en-US" b="0" dirty="0" smtClean="0">
                <a:solidFill>
                  <a:srgbClr val="FF0000"/>
                </a:solidFill>
              </a:rPr>
              <a:t>を定めている傾向があると考えられる。</a:t>
            </a:r>
            <a:endParaRPr lang="ja-JP" altLang="en-US" b="0" dirty="0">
              <a:solidFill>
                <a:srgbClr val="FF0000"/>
              </a:solidFill>
            </a:endParaRPr>
          </a:p>
        </p:txBody>
      </p:sp>
      <p:sp>
        <p:nvSpPr>
          <p:cNvPr id="8" name="コンテンツ プレースホルダー 2"/>
          <p:cNvSpPr txBox="1">
            <a:spLocks/>
          </p:cNvSpPr>
          <p:nvPr/>
        </p:nvSpPr>
        <p:spPr>
          <a:xfrm>
            <a:off x="460714" y="4625535"/>
            <a:ext cx="8683285" cy="13746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a:lnSpc>
                <a:spcPts val="2500"/>
              </a:lnSpc>
              <a:spcBef>
                <a:spcPts val="0"/>
              </a:spcBef>
            </a:pPr>
            <a:r>
              <a:rPr lang="ja-JP" altLang="en-US" b="0" dirty="0" smtClean="0">
                <a:solidFill>
                  <a:srgbClr val="000000"/>
                </a:solidFill>
              </a:rPr>
              <a:t>内容的／機能的に障害福祉に独自のサービスである重度訪問介護・生活介護も約</a:t>
            </a:r>
            <a:r>
              <a:rPr lang="en-US" altLang="ja-JP" b="0" dirty="0" smtClean="0">
                <a:solidFill>
                  <a:srgbClr val="000000"/>
                </a:solidFill>
              </a:rPr>
              <a:t>80</a:t>
            </a:r>
            <a:r>
              <a:rPr lang="ja-JP" altLang="en-US" b="0" dirty="0" smtClean="0">
                <a:solidFill>
                  <a:srgbClr val="000000"/>
                </a:solidFill>
              </a:rPr>
              <a:t>％の自治体が保険を優先させている（重度訪問介護：</a:t>
            </a:r>
            <a:r>
              <a:rPr lang="en-US" altLang="ja-JP" b="0" dirty="0" smtClean="0">
                <a:solidFill>
                  <a:srgbClr val="000000"/>
                </a:solidFill>
              </a:rPr>
              <a:t>391(77</a:t>
            </a:r>
            <a:r>
              <a:rPr lang="ja-JP" altLang="en-US" b="0" dirty="0" smtClean="0">
                <a:solidFill>
                  <a:srgbClr val="000000"/>
                </a:solidFill>
              </a:rPr>
              <a:t>％</a:t>
            </a:r>
            <a:r>
              <a:rPr lang="en-US" altLang="ja-JP" b="0" dirty="0" smtClean="0">
                <a:solidFill>
                  <a:srgbClr val="000000"/>
                </a:solidFill>
              </a:rPr>
              <a:t>)</a:t>
            </a:r>
            <a:r>
              <a:rPr lang="ja-JP" altLang="en-US" b="0" dirty="0" err="1" smtClean="0">
                <a:solidFill>
                  <a:srgbClr val="000000"/>
                </a:solidFill>
              </a:rPr>
              <a:t>、</a:t>
            </a:r>
            <a:r>
              <a:rPr lang="ja-JP" altLang="en-US" b="0" dirty="0" smtClean="0">
                <a:solidFill>
                  <a:srgbClr val="000000"/>
                </a:solidFill>
              </a:rPr>
              <a:t>生活介護：</a:t>
            </a:r>
            <a:r>
              <a:rPr lang="en-US" altLang="ja-JP" b="0" dirty="0" smtClean="0">
                <a:solidFill>
                  <a:srgbClr val="000000"/>
                </a:solidFill>
              </a:rPr>
              <a:t>405(80</a:t>
            </a:r>
            <a:r>
              <a:rPr lang="ja-JP" altLang="en-US" b="0" dirty="0" smtClean="0">
                <a:solidFill>
                  <a:srgbClr val="000000"/>
                </a:solidFill>
              </a:rPr>
              <a:t>％）。</a:t>
            </a:r>
            <a:r>
              <a:rPr lang="ja-JP" altLang="en-US" b="0" dirty="0" smtClean="0"/>
              <a:t> </a:t>
            </a:r>
            <a:r>
              <a:rPr lang="ja-JP" altLang="en-US" b="0" dirty="0" smtClean="0">
                <a:solidFill>
                  <a:srgbClr val="FF0000"/>
                </a:solidFill>
              </a:rPr>
              <a:t>サービス内容は検討されず、名称等が類似していれば介護保険優先規定が設けられている。</a:t>
            </a:r>
            <a:endParaRPr lang="ja-JP" altLang="en-US" b="0" dirty="0">
              <a:solidFill>
                <a:srgbClr val="FF0000"/>
              </a:solidFill>
            </a:endParaRPr>
          </a:p>
        </p:txBody>
      </p:sp>
      <p:sp>
        <p:nvSpPr>
          <p:cNvPr id="10" name="コンテンツ プレースホルダー 2"/>
          <p:cNvSpPr txBox="1">
            <a:spLocks/>
          </p:cNvSpPr>
          <p:nvPr/>
        </p:nvSpPr>
        <p:spPr>
          <a:xfrm>
            <a:off x="460714" y="5924025"/>
            <a:ext cx="8683285" cy="833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a:lnSpc>
                <a:spcPts val="2500"/>
              </a:lnSpc>
              <a:spcBef>
                <a:spcPts val="0"/>
              </a:spcBef>
            </a:pPr>
            <a:r>
              <a:rPr lang="ja-JP" altLang="en-US" b="0" dirty="0" smtClean="0">
                <a:solidFill>
                  <a:srgbClr val="000000"/>
                </a:solidFill>
              </a:rPr>
              <a:t>申請主義にも拘らず、介護保険に申請しないと</a:t>
            </a:r>
            <a:r>
              <a:rPr lang="en-US" altLang="ja-JP" b="0" dirty="0" smtClean="0">
                <a:solidFill>
                  <a:srgbClr val="000000"/>
                </a:solidFill>
              </a:rPr>
              <a:t>107</a:t>
            </a:r>
            <a:r>
              <a:rPr lang="ja-JP" altLang="en-US" b="0" dirty="0" smtClean="0">
                <a:solidFill>
                  <a:srgbClr val="000000"/>
                </a:solidFill>
              </a:rPr>
              <a:t>（</a:t>
            </a:r>
            <a:r>
              <a:rPr lang="en-US" altLang="ja-JP" b="0" dirty="0" smtClean="0">
                <a:solidFill>
                  <a:srgbClr val="000000"/>
                </a:solidFill>
              </a:rPr>
              <a:t>21</a:t>
            </a:r>
            <a:r>
              <a:rPr lang="ja-JP" altLang="en-US" b="0" dirty="0" smtClean="0">
                <a:solidFill>
                  <a:srgbClr val="000000"/>
                </a:solidFill>
              </a:rPr>
              <a:t>％）の自治体が、障害福祉サービスの支給を実質即停止、介護保険への移行を強制している。</a:t>
            </a:r>
            <a:endParaRPr lang="en-US" altLang="ja-JP" b="0" dirty="0" smtClean="0">
              <a:solidFill>
                <a:srgbClr val="000000"/>
              </a:solidFill>
            </a:endParaRPr>
          </a:p>
        </p:txBody>
      </p:sp>
      <p:sp>
        <p:nvSpPr>
          <p:cNvPr id="11" name="コンテンツ プレースホルダー 2"/>
          <p:cNvSpPr txBox="1">
            <a:spLocks/>
          </p:cNvSpPr>
          <p:nvPr/>
        </p:nvSpPr>
        <p:spPr>
          <a:xfrm>
            <a:off x="460713" y="2594032"/>
            <a:ext cx="8683286" cy="5087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a:lstStyle>
          <a:p>
            <a:pPr>
              <a:lnSpc>
                <a:spcPts val="2500"/>
              </a:lnSpc>
              <a:spcBef>
                <a:spcPts val="0"/>
              </a:spcBef>
            </a:pPr>
            <a:r>
              <a:rPr lang="ja-JP" altLang="en-US" b="0" dirty="0">
                <a:solidFill>
                  <a:srgbClr val="000000"/>
                </a:solidFill>
              </a:rPr>
              <a:t>申請主義にも拘らず、</a:t>
            </a:r>
            <a:r>
              <a:rPr lang="en-US" altLang="ja-JP" b="0" dirty="0">
                <a:solidFill>
                  <a:srgbClr val="000000"/>
                </a:solidFill>
              </a:rPr>
              <a:t>212</a:t>
            </a:r>
            <a:r>
              <a:rPr lang="ja-JP" altLang="en-US" b="0" dirty="0">
                <a:solidFill>
                  <a:srgbClr val="000000"/>
                </a:solidFill>
              </a:rPr>
              <a:t>（</a:t>
            </a:r>
            <a:r>
              <a:rPr lang="en-US" altLang="ja-JP" b="0" dirty="0">
                <a:solidFill>
                  <a:srgbClr val="000000"/>
                </a:solidFill>
              </a:rPr>
              <a:t>42</a:t>
            </a:r>
            <a:r>
              <a:rPr lang="ja-JP" altLang="en-US" b="0" dirty="0">
                <a:solidFill>
                  <a:srgbClr val="000000"/>
                </a:solidFill>
              </a:rPr>
              <a:t>％）の自治体が、自治体の責任で介護保険への移行前</a:t>
            </a:r>
            <a:r>
              <a:rPr lang="ja-JP" altLang="en-US" b="0" dirty="0" smtClean="0">
                <a:solidFill>
                  <a:srgbClr val="000000"/>
                </a:solidFill>
              </a:rPr>
              <a:t>に上乗せ</a:t>
            </a:r>
            <a:r>
              <a:rPr lang="ja-JP" altLang="en-US" b="0" dirty="0">
                <a:solidFill>
                  <a:srgbClr val="000000"/>
                </a:solidFill>
              </a:rPr>
              <a:t>・横出し等の情報提供をしていない</a:t>
            </a:r>
            <a:r>
              <a:rPr lang="ja-JP" altLang="en-US" b="0" dirty="0" smtClean="0">
                <a:solidFill>
                  <a:srgbClr val="000000"/>
                </a:solidFill>
              </a:rPr>
              <a:t>。</a:t>
            </a:r>
            <a:endParaRPr lang="ja-JP" altLang="en-US" b="0" dirty="0">
              <a:solidFill>
                <a:srgbClr val="000000"/>
              </a:solidFill>
            </a:endParaRPr>
          </a:p>
        </p:txBody>
      </p:sp>
      <p:sp>
        <p:nvSpPr>
          <p:cNvPr id="12" name="コンテンツ プレースホルダー 11"/>
          <p:cNvSpPr>
            <a:spLocks noGrp="1"/>
          </p:cNvSpPr>
          <p:nvPr>
            <p:ph idx="1"/>
          </p:nvPr>
        </p:nvSpPr>
        <p:spPr>
          <a:xfrm>
            <a:off x="914399" y="2134081"/>
            <a:ext cx="8229599" cy="508079"/>
          </a:xfrm>
        </p:spPr>
        <p:txBody>
          <a:bodyPr/>
          <a:lstStyle/>
          <a:p>
            <a:pPr marL="0" indent="0">
              <a:buNone/>
            </a:pPr>
            <a:r>
              <a:rPr lang="ja-JP" altLang="ja-JP" sz="1800" dirty="0">
                <a:solidFill>
                  <a:srgbClr val="FFC000"/>
                </a:solidFill>
              </a:rPr>
              <a:t>◆</a:t>
            </a:r>
            <a:r>
              <a:rPr lang="ja-JP" altLang="en-US" sz="1800" dirty="0">
                <a:solidFill>
                  <a:srgbClr val="FF9900"/>
                </a:solidFill>
              </a:rPr>
              <a:t> </a:t>
            </a:r>
            <a:r>
              <a:rPr lang="ja-JP" altLang="ja-JP" sz="1800" dirty="0">
                <a:solidFill>
                  <a:srgbClr val="000000"/>
                </a:solidFill>
              </a:rPr>
              <a:t>調査期間：</a:t>
            </a:r>
            <a:r>
              <a:rPr lang="en-US" altLang="ja-JP" sz="1800" dirty="0">
                <a:solidFill>
                  <a:srgbClr val="000000"/>
                </a:solidFill>
              </a:rPr>
              <a:t>2014</a:t>
            </a:r>
            <a:r>
              <a:rPr lang="ja-JP" altLang="ja-JP" sz="1800" dirty="0">
                <a:solidFill>
                  <a:srgbClr val="000000"/>
                </a:solidFill>
              </a:rPr>
              <a:t>年</a:t>
            </a:r>
            <a:r>
              <a:rPr lang="en-US" altLang="ja-JP" sz="1800" dirty="0">
                <a:solidFill>
                  <a:srgbClr val="000000"/>
                </a:solidFill>
              </a:rPr>
              <a:t>10</a:t>
            </a:r>
            <a:r>
              <a:rPr lang="ja-JP" altLang="ja-JP" sz="1800" dirty="0">
                <a:solidFill>
                  <a:srgbClr val="000000"/>
                </a:solidFill>
              </a:rPr>
              <a:t>月</a:t>
            </a:r>
            <a:r>
              <a:rPr lang="en-US" altLang="ja-JP" sz="1800" dirty="0">
                <a:solidFill>
                  <a:srgbClr val="000000"/>
                </a:solidFill>
              </a:rPr>
              <a:t>25</a:t>
            </a:r>
            <a:r>
              <a:rPr lang="ja-JP" altLang="ja-JP" sz="1800" dirty="0">
                <a:solidFill>
                  <a:srgbClr val="000000"/>
                </a:solidFill>
              </a:rPr>
              <a:t>日～</a:t>
            </a:r>
            <a:r>
              <a:rPr lang="en-US" altLang="ja-JP" sz="1800" dirty="0">
                <a:solidFill>
                  <a:srgbClr val="000000"/>
                </a:solidFill>
              </a:rPr>
              <a:t>2015</a:t>
            </a:r>
            <a:r>
              <a:rPr lang="ja-JP" altLang="ja-JP" sz="1800" dirty="0">
                <a:solidFill>
                  <a:srgbClr val="000000"/>
                </a:solidFill>
              </a:rPr>
              <a:t>年</a:t>
            </a:r>
            <a:r>
              <a:rPr lang="en-US" altLang="ja-JP" sz="1800" dirty="0">
                <a:solidFill>
                  <a:srgbClr val="000000"/>
                </a:solidFill>
              </a:rPr>
              <a:t>1</a:t>
            </a:r>
            <a:r>
              <a:rPr lang="ja-JP" altLang="ja-JP" sz="1800" dirty="0" smtClean="0">
                <a:solidFill>
                  <a:srgbClr val="000000"/>
                </a:solidFill>
              </a:rPr>
              <a:t>月</a:t>
            </a:r>
            <a:r>
              <a:rPr lang="ja-JP" altLang="en-US" sz="1800" dirty="0" smtClean="0">
                <a:solidFill>
                  <a:srgbClr val="000000"/>
                </a:solidFill>
              </a:rPr>
              <a:t>　</a:t>
            </a:r>
            <a:r>
              <a:rPr lang="ja-JP" altLang="en-US" sz="1800" dirty="0" smtClean="0">
                <a:solidFill>
                  <a:srgbClr val="FFC000"/>
                </a:solidFill>
              </a:rPr>
              <a:t>◆</a:t>
            </a:r>
            <a:r>
              <a:rPr lang="ja-JP" altLang="en-US" sz="1800" dirty="0" smtClean="0">
                <a:solidFill>
                  <a:srgbClr val="000000"/>
                </a:solidFill>
              </a:rPr>
              <a:t>集計：市・特別区の回答 </a:t>
            </a:r>
            <a:r>
              <a:rPr lang="en-US" altLang="ja-JP" sz="1800" dirty="0" smtClean="0">
                <a:solidFill>
                  <a:srgbClr val="000000"/>
                </a:solidFill>
              </a:rPr>
              <a:t>506</a:t>
            </a:r>
            <a:endParaRPr lang="ja-JP" altLang="ja-JP" sz="1800" dirty="0">
              <a:solidFill>
                <a:srgbClr val="000000"/>
              </a:solidFill>
            </a:endParaRPr>
          </a:p>
        </p:txBody>
      </p:sp>
    </p:spTree>
    <p:extLst>
      <p:ext uri="{BB962C8B-B14F-4D97-AF65-F5344CB8AC3E}">
        <p14:creationId xmlns:p14="http://schemas.microsoft.com/office/powerpoint/2010/main" xmlns="" val="111334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875</Words>
  <Application>Microsoft Office PowerPoint</Application>
  <PresentationFormat>画面に合わせる (4:3)</PresentationFormat>
  <Paragraphs>167</Paragraphs>
  <Slides>14</Slides>
  <Notes>7</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Default Design</vt:lpstr>
      <vt:lpstr>◆◆徹底検証！パネルディスカッション◆◆ 社会保障改革の動向と障害者施策への影響</vt:lpstr>
      <vt:lpstr>１介護保険優先原則とは？</vt:lpstr>
      <vt:lpstr>２優先原則の問題とは？</vt:lpstr>
      <vt:lpstr>3 自己負担の発生 </vt:lpstr>
      <vt:lpstr>4 サービス量の低下</vt:lpstr>
      <vt:lpstr>5 サービスの質の低下</vt:lpstr>
      <vt:lpstr>6 環境の変化等に起因する問題 </vt:lpstr>
      <vt:lpstr>7 厚生労働省の見解</vt:lpstr>
      <vt:lpstr>8 自治体調査から分かること①</vt:lpstr>
      <vt:lpstr>9 自治体調査から分かること②</vt:lpstr>
      <vt:lpstr>10 社会保障改革の動向</vt:lpstr>
      <vt:lpstr>11 制度「改革」に対する懸念①</vt:lpstr>
      <vt:lpstr>12 制度「改革」に対する懸念②</vt:lpstr>
      <vt:lpstr>13 今、求められていること</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2 Template</dc:title>
  <dc:creator>Presentation Magazine</dc:creator>
  <cp:lastModifiedBy>suzuki</cp:lastModifiedBy>
  <cp:revision>108</cp:revision>
  <dcterms:created xsi:type="dcterms:W3CDTF">2005-02-28T14:06:28Z</dcterms:created>
  <dcterms:modified xsi:type="dcterms:W3CDTF">2017-03-13T01:42:31Z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