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handoutMasterIdLst>
    <p:handoutMasterId r:id="rId58"/>
  </p:handoutMasterIdLst>
  <p:sldIdLst>
    <p:sldId id="257" r:id="rId2"/>
    <p:sldId id="714" r:id="rId3"/>
    <p:sldId id="716" r:id="rId4"/>
    <p:sldId id="744" r:id="rId5"/>
    <p:sldId id="745" r:id="rId6"/>
    <p:sldId id="746" r:id="rId7"/>
    <p:sldId id="747" r:id="rId8"/>
    <p:sldId id="480" r:id="rId9"/>
    <p:sldId id="749" r:id="rId10"/>
    <p:sldId id="799" r:id="rId11"/>
    <p:sldId id="651" r:id="rId12"/>
    <p:sldId id="752" r:id="rId13"/>
    <p:sldId id="756" r:id="rId14"/>
    <p:sldId id="804" r:id="rId15"/>
    <p:sldId id="806" r:id="rId16"/>
    <p:sldId id="807" r:id="rId17"/>
    <p:sldId id="809" r:id="rId18"/>
    <p:sldId id="810" r:id="rId19"/>
    <p:sldId id="811" r:id="rId20"/>
    <p:sldId id="851" r:id="rId21"/>
    <p:sldId id="812" r:id="rId22"/>
    <p:sldId id="813" r:id="rId23"/>
    <p:sldId id="814" r:id="rId24"/>
    <p:sldId id="815" r:id="rId25"/>
    <p:sldId id="816" r:id="rId26"/>
    <p:sldId id="817" r:id="rId27"/>
    <p:sldId id="847" r:id="rId28"/>
    <p:sldId id="818" r:id="rId29"/>
    <p:sldId id="848" r:id="rId30"/>
    <p:sldId id="849" r:id="rId31"/>
    <p:sldId id="850" r:id="rId32"/>
    <p:sldId id="819" r:id="rId33"/>
    <p:sldId id="820" r:id="rId34"/>
    <p:sldId id="821" r:id="rId35"/>
    <p:sldId id="822" r:id="rId36"/>
    <p:sldId id="823" r:id="rId37"/>
    <p:sldId id="824" r:id="rId38"/>
    <p:sldId id="825" r:id="rId39"/>
    <p:sldId id="826" r:id="rId40"/>
    <p:sldId id="827" r:id="rId41"/>
    <p:sldId id="828" r:id="rId42"/>
    <p:sldId id="830" r:id="rId43"/>
    <p:sldId id="832" r:id="rId44"/>
    <p:sldId id="833" r:id="rId45"/>
    <p:sldId id="834" r:id="rId46"/>
    <p:sldId id="835" r:id="rId47"/>
    <p:sldId id="838" r:id="rId48"/>
    <p:sldId id="837" r:id="rId49"/>
    <p:sldId id="839" r:id="rId50"/>
    <p:sldId id="840" r:id="rId51"/>
    <p:sldId id="842" r:id="rId52"/>
    <p:sldId id="843" r:id="rId53"/>
    <p:sldId id="844" r:id="rId54"/>
    <p:sldId id="845" r:id="rId55"/>
    <p:sldId id="846" r:id="rId5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C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86" autoAdjust="0"/>
    <p:restoredTop sz="96400" autoAdjust="0"/>
  </p:normalViewPr>
  <p:slideViewPr>
    <p:cSldViewPr>
      <p:cViewPr varScale="1">
        <p:scale>
          <a:sx n="84" d="100"/>
          <a:sy n="84" d="100"/>
        </p:scale>
        <p:origin x="138" y="78"/>
      </p:cViewPr>
      <p:guideLst>
        <p:guide orient="horz" pos="2160"/>
        <p:guide pos="2880"/>
      </p:guideLst>
    </p:cSldViewPr>
  </p:slideViewPr>
  <p:outlineViewPr>
    <p:cViewPr>
      <p:scale>
        <a:sx n="33" d="100"/>
        <a:sy n="33" d="100"/>
      </p:scale>
      <p:origin x="0" y="-69474"/>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2800" b="1" dirty="0" smtClean="0">
                <a:solidFill>
                  <a:srgbClr val="FF0000"/>
                </a:solidFill>
              </a:rPr>
              <a:t>保険給付から外れる利用者の割合％</a:t>
            </a:r>
            <a:endParaRPr lang="ja-JP" altLang="en-US" sz="2800" b="1" dirty="0">
              <a:solidFill>
                <a:srgbClr val="FF0000"/>
              </a:solidFill>
            </a:endParaRPr>
          </a:p>
        </c:rich>
      </c:tx>
      <c:layout>
        <c:manualLayout>
          <c:xMode val="edge"/>
          <c:yMode val="edge"/>
          <c:x val="0.12722946858380699"/>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8725639401597585"/>
          <c:y val="0.14048039175779736"/>
          <c:w val="0.78729306728183968"/>
          <c:h val="0.73638542904272652"/>
        </c:manualLayout>
      </c:layout>
      <c:barChart>
        <c:barDir val="bar"/>
        <c:grouping val="stacked"/>
        <c:varyColors val="0"/>
        <c:ser>
          <c:idx val="0"/>
          <c:order val="0"/>
          <c:tx>
            <c:strRef>
              <c:f>Sheet1!$B$2</c:f>
              <c:strCache>
                <c:ptCount val="1"/>
                <c:pt idx="0">
                  <c:v>要支援</c:v>
                </c:pt>
              </c:strCache>
            </c:strRef>
          </c:tx>
          <c:spPr>
            <a:solidFill>
              <a:schemeClr val="accent1"/>
            </a:solidFill>
            <a:ln>
              <a:noFill/>
            </a:ln>
            <a:effectLst/>
          </c:spPr>
          <c:invertIfNegative val="0"/>
          <c:cat>
            <c:strRef>
              <c:f>Sheet1!$A$3:$A$12</c:f>
              <c:strCache>
                <c:ptCount val="10"/>
                <c:pt idx="0">
                  <c:v>居宅介護支援</c:v>
                </c:pt>
                <c:pt idx="1">
                  <c:v>訪問介護</c:v>
                </c:pt>
                <c:pt idx="2">
                  <c:v>通所介護</c:v>
                </c:pt>
                <c:pt idx="3">
                  <c:v>福祉用具</c:v>
                </c:pt>
                <c:pt idx="4">
                  <c:v>訪問看護</c:v>
                </c:pt>
                <c:pt idx="5">
                  <c:v>訪問リハビリ</c:v>
                </c:pt>
                <c:pt idx="6">
                  <c:v>短期入所</c:v>
                </c:pt>
                <c:pt idx="7">
                  <c:v>認知GH</c:v>
                </c:pt>
                <c:pt idx="8">
                  <c:v>特定施設</c:v>
                </c:pt>
                <c:pt idx="9">
                  <c:v>老健施設</c:v>
                </c:pt>
              </c:strCache>
            </c:strRef>
          </c:cat>
          <c:val>
            <c:numRef>
              <c:f>Sheet1!$B$3:$B$12</c:f>
              <c:numCache>
                <c:formatCode>###\ ###\ ##0.0</c:formatCode>
                <c:ptCount val="10"/>
                <c:pt idx="0" formatCode="General">
                  <c:v>0</c:v>
                </c:pt>
                <c:pt idx="1">
                  <c:v>443.7</c:v>
                </c:pt>
                <c:pt idx="2">
                  <c:v>518.6</c:v>
                </c:pt>
                <c:pt idx="3">
                  <c:v>370.4</c:v>
                </c:pt>
                <c:pt idx="4">
                  <c:v>49.8</c:v>
                </c:pt>
                <c:pt idx="5">
                  <c:v>12.5</c:v>
                </c:pt>
                <c:pt idx="6">
                  <c:v>10.4</c:v>
                </c:pt>
                <c:pt idx="7">
                  <c:v>0.9</c:v>
                </c:pt>
                <c:pt idx="8">
                  <c:v>26.2</c:v>
                </c:pt>
                <c:pt idx="9">
                  <c:v>0</c:v>
                </c:pt>
              </c:numCache>
            </c:numRef>
          </c:val>
        </c:ser>
        <c:ser>
          <c:idx val="1"/>
          <c:order val="1"/>
          <c:tx>
            <c:strRef>
              <c:f>Sheet1!$C$2</c:f>
              <c:strCache>
                <c:ptCount val="1"/>
                <c:pt idx="0">
                  <c:v>要介護１</c:v>
                </c:pt>
              </c:strCache>
            </c:strRef>
          </c:tx>
          <c:spPr>
            <a:solidFill>
              <a:schemeClr val="accent2"/>
            </a:solidFill>
            <a:ln>
              <a:noFill/>
            </a:ln>
            <a:effectLst/>
          </c:spPr>
          <c:invertIfNegative val="0"/>
          <c:cat>
            <c:strRef>
              <c:f>Sheet1!$A$3:$A$12</c:f>
              <c:strCache>
                <c:ptCount val="10"/>
                <c:pt idx="0">
                  <c:v>居宅介護支援</c:v>
                </c:pt>
                <c:pt idx="1">
                  <c:v>訪問介護</c:v>
                </c:pt>
                <c:pt idx="2">
                  <c:v>通所介護</c:v>
                </c:pt>
                <c:pt idx="3">
                  <c:v>福祉用具</c:v>
                </c:pt>
                <c:pt idx="4">
                  <c:v>訪問看護</c:v>
                </c:pt>
                <c:pt idx="5">
                  <c:v>訪問リハビリ</c:v>
                </c:pt>
                <c:pt idx="6">
                  <c:v>短期入所</c:v>
                </c:pt>
                <c:pt idx="7">
                  <c:v>認知GH</c:v>
                </c:pt>
                <c:pt idx="8">
                  <c:v>特定施設</c:v>
                </c:pt>
                <c:pt idx="9">
                  <c:v>老健施設</c:v>
                </c:pt>
              </c:strCache>
            </c:strRef>
          </c:cat>
          <c:val>
            <c:numRef>
              <c:f>Sheet1!$C$3:$C$12</c:f>
              <c:numCache>
                <c:formatCode>#\ ##0.0</c:formatCode>
                <c:ptCount val="10"/>
                <c:pt idx="0">
                  <c:v>836.2</c:v>
                </c:pt>
                <c:pt idx="1">
                  <c:v>312</c:v>
                </c:pt>
                <c:pt idx="2">
                  <c:v>508</c:v>
                </c:pt>
                <c:pt idx="3">
                  <c:v>304.60000000000002</c:v>
                </c:pt>
                <c:pt idx="4">
                  <c:v>73</c:v>
                </c:pt>
                <c:pt idx="5">
                  <c:v>14</c:v>
                </c:pt>
                <c:pt idx="6">
                  <c:v>50.6</c:v>
                </c:pt>
                <c:pt idx="7">
                  <c:v>34.6</c:v>
                </c:pt>
                <c:pt idx="8">
                  <c:v>46.4</c:v>
                </c:pt>
                <c:pt idx="9">
                  <c:v>38.200000000000003</c:v>
                </c:pt>
              </c:numCache>
            </c:numRef>
          </c:val>
        </c:ser>
        <c:ser>
          <c:idx val="2"/>
          <c:order val="2"/>
          <c:tx>
            <c:strRef>
              <c:f>Sheet1!$D$2</c:f>
              <c:strCache>
                <c:ptCount val="1"/>
                <c:pt idx="0">
                  <c:v>要介護２</c:v>
                </c:pt>
              </c:strCache>
            </c:strRef>
          </c:tx>
          <c:spPr>
            <a:solidFill>
              <a:schemeClr val="accent2"/>
            </a:solidFill>
            <a:ln>
              <a:noFill/>
            </a:ln>
            <a:effectLst/>
          </c:spPr>
          <c:invertIfNegative val="0"/>
          <c:cat>
            <c:strRef>
              <c:f>Sheet1!$A$3:$A$12</c:f>
              <c:strCache>
                <c:ptCount val="10"/>
                <c:pt idx="0">
                  <c:v>居宅介護支援</c:v>
                </c:pt>
                <c:pt idx="1">
                  <c:v>訪問介護</c:v>
                </c:pt>
                <c:pt idx="2">
                  <c:v>通所介護</c:v>
                </c:pt>
                <c:pt idx="3">
                  <c:v>福祉用具</c:v>
                </c:pt>
                <c:pt idx="4">
                  <c:v>訪問看護</c:v>
                </c:pt>
                <c:pt idx="5">
                  <c:v>訪問リハビリ</c:v>
                </c:pt>
                <c:pt idx="6">
                  <c:v>短期入所</c:v>
                </c:pt>
                <c:pt idx="7">
                  <c:v>認知GH</c:v>
                </c:pt>
                <c:pt idx="8">
                  <c:v>特定施設</c:v>
                </c:pt>
                <c:pt idx="9">
                  <c:v>老健施設</c:v>
                </c:pt>
              </c:strCache>
            </c:strRef>
          </c:cat>
          <c:val>
            <c:numRef>
              <c:f>Sheet1!$D$3:$D$12</c:f>
              <c:numCache>
                <c:formatCode>#\ ##0.0</c:formatCode>
                <c:ptCount val="10"/>
                <c:pt idx="0">
                  <c:v>759.1</c:v>
                </c:pt>
                <c:pt idx="1">
                  <c:v>290.89999999999998</c:v>
                </c:pt>
                <c:pt idx="2">
                  <c:v>427.9</c:v>
                </c:pt>
                <c:pt idx="3">
                  <c:v>475.6</c:v>
                </c:pt>
                <c:pt idx="4">
                  <c:v>89.4</c:v>
                </c:pt>
                <c:pt idx="5">
                  <c:v>21</c:v>
                </c:pt>
                <c:pt idx="6">
                  <c:v>78.3</c:v>
                </c:pt>
                <c:pt idx="7">
                  <c:v>47.7</c:v>
                </c:pt>
                <c:pt idx="8">
                  <c:v>39.4</c:v>
                </c:pt>
                <c:pt idx="9">
                  <c:v>65.099999999999994</c:v>
                </c:pt>
              </c:numCache>
            </c:numRef>
          </c:val>
        </c:ser>
        <c:ser>
          <c:idx val="3"/>
          <c:order val="3"/>
          <c:tx>
            <c:strRef>
              <c:f>Sheet1!$E$2</c:f>
              <c:strCache>
                <c:ptCount val="1"/>
                <c:pt idx="0">
                  <c:v>要介護３</c:v>
                </c:pt>
              </c:strCache>
            </c:strRef>
          </c:tx>
          <c:spPr>
            <a:solidFill>
              <a:schemeClr val="accent6">
                <a:lumMod val="75000"/>
              </a:schemeClr>
            </a:solidFill>
            <a:ln>
              <a:noFill/>
            </a:ln>
            <a:effectLst/>
          </c:spPr>
          <c:invertIfNegative val="0"/>
          <c:cat>
            <c:strRef>
              <c:f>Sheet1!$A$3:$A$12</c:f>
              <c:strCache>
                <c:ptCount val="10"/>
                <c:pt idx="0">
                  <c:v>居宅介護支援</c:v>
                </c:pt>
                <c:pt idx="1">
                  <c:v>訪問介護</c:v>
                </c:pt>
                <c:pt idx="2">
                  <c:v>通所介護</c:v>
                </c:pt>
                <c:pt idx="3">
                  <c:v>福祉用具</c:v>
                </c:pt>
                <c:pt idx="4">
                  <c:v>訪問看護</c:v>
                </c:pt>
                <c:pt idx="5">
                  <c:v>訪問リハビリ</c:v>
                </c:pt>
                <c:pt idx="6">
                  <c:v>短期入所</c:v>
                </c:pt>
                <c:pt idx="7">
                  <c:v>認知GH</c:v>
                </c:pt>
                <c:pt idx="8">
                  <c:v>特定施設</c:v>
                </c:pt>
                <c:pt idx="9">
                  <c:v>老健施設</c:v>
                </c:pt>
              </c:strCache>
            </c:strRef>
          </c:cat>
          <c:val>
            <c:numRef>
              <c:f>Sheet1!$E$3:$E$12</c:f>
              <c:numCache>
                <c:formatCode>#\ ##0.0</c:formatCode>
                <c:ptCount val="10"/>
                <c:pt idx="0">
                  <c:v>434.5</c:v>
                </c:pt>
                <c:pt idx="1">
                  <c:v>161.9</c:v>
                </c:pt>
                <c:pt idx="2">
                  <c:v>243.1</c:v>
                </c:pt>
                <c:pt idx="3">
                  <c:v>317.39999999999998</c:v>
                </c:pt>
                <c:pt idx="4">
                  <c:v>63.3</c:v>
                </c:pt>
                <c:pt idx="5">
                  <c:v>15.7</c:v>
                </c:pt>
                <c:pt idx="6">
                  <c:v>88.6</c:v>
                </c:pt>
                <c:pt idx="7">
                  <c:v>51</c:v>
                </c:pt>
                <c:pt idx="8">
                  <c:v>34.5</c:v>
                </c:pt>
                <c:pt idx="9">
                  <c:v>86.6</c:v>
                </c:pt>
              </c:numCache>
            </c:numRef>
          </c:val>
        </c:ser>
        <c:ser>
          <c:idx val="4"/>
          <c:order val="4"/>
          <c:tx>
            <c:strRef>
              <c:f>Sheet1!$F$2</c:f>
              <c:strCache>
                <c:ptCount val="1"/>
                <c:pt idx="0">
                  <c:v>要介護４</c:v>
                </c:pt>
              </c:strCache>
            </c:strRef>
          </c:tx>
          <c:spPr>
            <a:solidFill>
              <a:schemeClr val="accent6">
                <a:lumMod val="75000"/>
              </a:schemeClr>
            </a:solidFill>
            <a:ln>
              <a:noFill/>
            </a:ln>
            <a:effectLst/>
          </c:spPr>
          <c:invertIfNegative val="0"/>
          <c:cat>
            <c:strRef>
              <c:f>Sheet1!$A$3:$A$12</c:f>
              <c:strCache>
                <c:ptCount val="10"/>
                <c:pt idx="0">
                  <c:v>居宅介護支援</c:v>
                </c:pt>
                <c:pt idx="1">
                  <c:v>訪問介護</c:v>
                </c:pt>
                <c:pt idx="2">
                  <c:v>通所介護</c:v>
                </c:pt>
                <c:pt idx="3">
                  <c:v>福祉用具</c:v>
                </c:pt>
                <c:pt idx="4">
                  <c:v>訪問看護</c:v>
                </c:pt>
                <c:pt idx="5">
                  <c:v>訪問リハビリ</c:v>
                </c:pt>
                <c:pt idx="6">
                  <c:v>短期入所</c:v>
                </c:pt>
                <c:pt idx="7">
                  <c:v>認知GH</c:v>
                </c:pt>
                <c:pt idx="8">
                  <c:v>特定施設</c:v>
                </c:pt>
                <c:pt idx="9">
                  <c:v>老健施設</c:v>
                </c:pt>
              </c:strCache>
            </c:strRef>
          </c:cat>
          <c:val>
            <c:numRef>
              <c:f>Sheet1!$F$3:$F$12</c:f>
              <c:numCache>
                <c:formatCode>#\ ##0.0</c:formatCode>
                <c:ptCount val="10"/>
                <c:pt idx="0">
                  <c:v>287.7</c:v>
                </c:pt>
                <c:pt idx="1">
                  <c:v>122.7</c:v>
                </c:pt>
                <c:pt idx="2">
                  <c:v>143.9</c:v>
                </c:pt>
                <c:pt idx="3">
                  <c:v>245.6</c:v>
                </c:pt>
                <c:pt idx="4">
                  <c:v>63.9</c:v>
                </c:pt>
                <c:pt idx="5">
                  <c:v>14.4</c:v>
                </c:pt>
                <c:pt idx="6">
                  <c:v>65.900000000000006</c:v>
                </c:pt>
                <c:pt idx="7">
                  <c:v>33.700000000000003</c:v>
                </c:pt>
                <c:pt idx="8">
                  <c:v>35.9</c:v>
                </c:pt>
                <c:pt idx="9">
                  <c:v>97.6</c:v>
                </c:pt>
              </c:numCache>
            </c:numRef>
          </c:val>
        </c:ser>
        <c:ser>
          <c:idx val="5"/>
          <c:order val="5"/>
          <c:tx>
            <c:strRef>
              <c:f>Sheet1!$G$2</c:f>
              <c:strCache>
                <c:ptCount val="1"/>
                <c:pt idx="0">
                  <c:v>要介護５</c:v>
                </c:pt>
              </c:strCache>
            </c:strRef>
          </c:tx>
          <c:spPr>
            <a:solidFill>
              <a:schemeClr val="accent6">
                <a:lumMod val="75000"/>
              </a:schemeClr>
            </a:solidFill>
            <a:ln>
              <a:noFill/>
            </a:ln>
            <a:effectLst/>
          </c:spPr>
          <c:invertIfNegative val="0"/>
          <c:cat>
            <c:strRef>
              <c:f>Sheet1!$A$3:$A$12</c:f>
              <c:strCache>
                <c:ptCount val="10"/>
                <c:pt idx="0">
                  <c:v>居宅介護支援</c:v>
                </c:pt>
                <c:pt idx="1">
                  <c:v>訪問介護</c:v>
                </c:pt>
                <c:pt idx="2">
                  <c:v>通所介護</c:v>
                </c:pt>
                <c:pt idx="3">
                  <c:v>福祉用具</c:v>
                </c:pt>
                <c:pt idx="4">
                  <c:v>訪問看護</c:v>
                </c:pt>
                <c:pt idx="5">
                  <c:v>訪問リハビリ</c:v>
                </c:pt>
                <c:pt idx="6">
                  <c:v>短期入所</c:v>
                </c:pt>
                <c:pt idx="7">
                  <c:v>認知GH</c:v>
                </c:pt>
                <c:pt idx="8">
                  <c:v>特定施設</c:v>
                </c:pt>
                <c:pt idx="9">
                  <c:v>老健施設</c:v>
                </c:pt>
              </c:strCache>
            </c:strRef>
          </c:cat>
          <c:val>
            <c:numRef>
              <c:f>Sheet1!$G$3:$G$12</c:f>
              <c:numCache>
                <c:formatCode>#\ ##0.0</c:formatCode>
                <c:ptCount val="10"/>
                <c:pt idx="0">
                  <c:v>186</c:v>
                </c:pt>
                <c:pt idx="1">
                  <c:v>98.8</c:v>
                </c:pt>
                <c:pt idx="2">
                  <c:v>77.8</c:v>
                </c:pt>
                <c:pt idx="3">
                  <c:v>170.7</c:v>
                </c:pt>
                <c:pt idx="4">
                  <c:v>69</c:v>
                </c:pt>
                <c:pt idx="5">
                  <c:v>13.3</c:v>
                </c:pt>
                <c:pt idx="6">
                  <c:v>41.2</c:v>
                </c:pt>
                <c:pt idx="7">
                  <c:v>22.8</c:v>
                </c:pt>
                <c:pt idx="8">
                  <c:v>26.7</c:v>
                </c:pt>
                <c:pt idx="9">
                  <c:v>70</c:v>
                </c:pt>
              </c:numCache>
            </c:numRef>
          </c:val>
        </c:ser>
        <c:dLbls>
          <c:showLegendKey val="0"/>
          <c:showVal val="0"/>
          <c:showCatName val="0"/>
          <c:showSerName val="0"/>
          <c:showPercent val="0"/>
          <c:showBubbleSize val="0"/>
        </c:dLbls>
        <c:gapWidth val="150"/>
        <c:overlap val="100"/>
        <c:axId val="276306544"/>
        <c:axId val="276306936"/>
      </c:barChart>
      <c:catAx>
        <c:axId val="2763065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ja-JP"/>
          </a:p>
        </c:txPr>
        <c:crossAx val="276306936"/>
        <c:crosses val="autoZero"/>
        <c:auto val="1"/>
        <c:lblAlgn val="ctr"/>
        <c:lblOffset val="100"/>
        <c:noMultiLvlLbl val="0"/>
      </c:catAx>
      <c:valAx>
        <c:axId val="2763069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763065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ja-JP" altLang="en-US" sz="2400" b="1"/>
              <a:t>介護事業収益率（％）</a:t>
            </a: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Sheet1!$B$18</c:f>
              <c:strCache>
                <c:ptCount val="1"/>
                <c:pt idx="0">
                  <c:v>２６年決算</c:v>
                </c:pt>
              </c:strCache>
            </c:strRef>
          </c:tx>
          <c:spPr>
            <a:solidFill>
              <a:schemeClr val="accent1"/>
            </a:solidFill>
            <a:ln>
              <a:noFill/>
            </a:ln>
            <a:effectLst/>
          </c:spPr>
          <c:invertIfNegative val="0"/>
          <c:dLbls>
            <c:dLbl>
              <c:idx val="8"/>
              <c:layout>
                <c:manualLayout>
                  <c:x val="-1.1204126929877862E-2"/>
                  <c:y val="0.26047012315840679"/>
                </c:manualLayout>
              </c:layout>
              <c:tx>
                <c:rich>
                  <a:bodyPr/>
                  <a:lstStyle/>
                  <a:p>
                    <a:fld id="{9D0126D8-16FF-4518-BFF4-21A770E331B9}" type="VALUE">
                      <a:rPr lang="en-US" altLang="ja-JP">
                        <a:solidFill>
                          <a:srgbClr val="FF0000"/>
                        </a:solidFill>
                      </a:rPr>
                      <a:pPr/>
                      <a:t>[値]</a:t>
                    </a:fld>
                    <a:endParaRPr lang="ja-JP" altLang="en-US"/>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11"/>
              <c:layout>
                <c:manualLayout>
                  <c:x val="-1.0083714236890003E-2"/>
                  <c:y val="0.16760686185845308"/>
                </c:manualLayout>
              </c:layout>
              <c:tx>
                <c:rich>
                  <a:bodyPr/>
                  <a:lstStyle/>
                  <a:p>
                    <a:fld id="{E7461441-09ED-4981-A08F-BFB97D2409EB}" type="VALUE">
                      <a:rPr lang="en-US" altLang="ja-JP">
                        <a:solidFill>
                          <a:srgbClr val="FF0000"/>
                        </a:solidFill>
                      </a:rPr>
                      <a:pPr/>
                      <a:t>[値]</a:t>
                    </a:fld>
                    <a:endParaRPr lang="ja-JP" altLang="en-US"/>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Sheet1!$A$19:$A$32</c:f>
              <c:strCache>
                <c:ptCount val="14"/>
                <c:pt idx="0">
                  <c:v>老人福祉施設</c:v>
                </c:pt>
                <c:pt idx="1">
                  <c:v>老人保健施設</c:v>
                </c:pt>
                <c:pt idx="2">
                  <c:v>療養型医療</c:v>
                </c:pt>
                <c:pt idx="3">
                  <c:v>認知GH</c:v>
                </c:pt>
                <c:pt idx="4">
                  <c:v>訪問介護</c:v>
                </c:pt>
                <c:pt idx="5">
                  <c:v>夜間訪問介護</c:v>
                </c:pt>
                <c:pt idx="6">
                  <c:v>訪問看護</c:v>
                </c:pt>
                <c:pt idx="7">
                  <c:v>通所介護</c:v>
                </c:pt>
                <c:pt idx="8">
                  <c:v>居宅介護支援</c:v>
                </c:pt>
                <c:pt idx="9">
                  <c:v>小規模多機能</c:v>
                </c:pt>
                <c:pt idx="10">
                  <c:v>特定施設</c:v>
                </c:pt>
                <c:pt idx="11">
                  <c:v>定期巡回介護看護</c:v>
                </c:pt>
                <c:pt idx="12">
                  <c:v>看護小規模多機能</c:v>
                </c:pt>
                <c:pt idx="13">
                  <c:v>福祉用具</c:v>
                </c:pt>
              </c:strCache>
            </c:strRef>
          </c:cat>
          <c:val>
            <c:numRef>
              <c:f>Sheet1!$B$19:$B$32</c:f>
              <c:numCache>
                <c:formatCode>General</c:formatCode>
                <c:ptCount val="14"/>
                <c:pt idx="0">
                  <c:v>3</c:v>
                </c:pt>
                <c:pt idx="1">
                  <c:v>3.9</c:v>
                </c:pt>
                <c:pt idx="2">
                  <c:v>6.1</c:v>
                </c:pt>
                <c:pt idx="3">
                  <c:v>6.2</c:v>
                </c:pt>
                <c:pt idx="4">
                  <c:v>7.4</c:v>
                </c:pt>
                <c:pt idx="5">
                  <c:v>7.1</c:v>
                </c:pt>
                <c:pt idx="6">
                  <c:v>3.5</c:v>
                </c:pt>
                <c:pt idx="7">
                  <c:v>7.7</c:v>
                </c:pt>
                <c:pt idx="8">
                  <c:v>-3.5</c:v>
                </c:pt>
                <c:pt idx="9">
                  <c:v>5.2</c:v>
                </c:pt>
                <c:pt idx="10">
                  <c:v>5.9</c:v>
                </c:pt>
                <c:pt idx="11">
                  <c:v>-1.7</c:v>
                </c:pt>
                <c:pt idx="12">
                  <c:v>1.4</c:v>
                </c:pt>
                <c:pt idx="13">
                  <c:v>0.4</c:v>
                </c:pt>
              </c:numCache>
            </c:numRef>
          </c:val>
        </c:ser>
        <c:ser>
          <c:idx val="1"/>
          <c:order val="1"/>
          <c:tx>
            <c:strRef>
              <c:f>Sheet1!$C$18</c:f>
              <c:strCache>
                <c:ptCount val="1"/>
                <c:pt idx="0">
                  <c:v>２７年決算</c:v>
                </c:pt>
              </c:strCache>
            </c:strRef>
          </c:tx>
          <c:spPr>
            <a:solidFill>
              <a:schemeClr val="accent2"/>
            </a:solidFill>
            <a:ln>
              <a:noFill/>
            </a:ln>
            <a:effectLst/>
          </c:spPr>
          <c:invertIfNegative val="0"/>
          <c:dLbls>
            <c:dLbl>
              <c:idx val="8"/>
              <c:layout>
                <c:manualLayout>
                  <c:x val="1.4565365008841116E-2"/>
                  <c:y val="0.18346156500722557"/>
                </c:manualLayout>
              </c:layout>
              <c:tx>
                <c:rich>
                  <a:bodyPr/>
                  <a:lstStyle/>
                  <a:p>
                    <a:fld id="{0DFACEE1-5F8B-4491-BF23-A6D2F20F16D1}" type="VALUE">
                      <a:rPr lang="en-US" altLang="ja-JP">
                        <a:solidFill>
                          <a:srgbClr val="FF0000"/>
                        </a:solidFill>
                      </a:rPr>
                      <a:pPr/>
                      <a:t>[値]</a:t>
                    </a:fld>
                    <a:endParaRPr lang="ja-JP" altLang="en-US"/>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Sheet1!$A$19:$A$32</c:f>
              <c:strCache>
                <c:ptCount val="14"/>
                <c:pt idx="0">
                  <c:v>老人福祉施設</c:v>
                </c:pt>
                <c:pt idx="1">
                  <c:v>老人保健施設</c:v>
                </c:pt>
                <c:pt idx="2">
                  <c:v>療養型医療</c:v>
                </c:pt>
                <c:pt idx="3">
                  <c:v>認知GH</c:v>
                </c:pt>
                <c:pt idx="4">
                  <c:v>訪問介護</c:v>
                </c:pt>
                <c:pt idx="5">
                  <c:v>夜間訪問介護</c:v>
                </c:pt>
                <c:pt idx="6">
                  <c:v>訪問看護</c:v>
                </c:pt>
                <c:pt idx="7">
                  <c:v>通所介護</c:v>
                </c:pt>
                <c:pt idx="8">
                  <c:v>居宅介護支援</c:v>
                </c:pt>
                <c:pt idx="9">
                  <c:v>小規模多機能</c:v>
                </c:pt>
                <c:pt idx="10">
                  <c:v>特定施設</c:v>
                </c:pt>
                <c:pt idx="11">
                  <c:v>定期巡回介護看護</c:v>
                </c:pt>
                <c:pt idx="12">
                  <c:v>看護小規模多機能</c:v>
                </c:pt>
                <c:pt idx="13">
                  <c:v>福祉用具</c:v>
                </c:pt>
              </c:strCache>
            </c:strRef>
          </c:cat>
          <c:val>
            <c:numRef>
              <c:f>Sheet1!$C$19:$C$32</c:f>
              <c:numCache>
                <c:formatCode>General</c:formatCode>
                <c:ptCount val="14"/>
                <c:pt idx="0">
                  <c:v>2.5</c:v>
                </c:pt>
                <c:pt idx="1">
                  <c:v>3.2</c:v>
                </c:pt>
                <c:pt idx="2">
                  <c:v>3.7</c:v>
                </c:pt>
                <c:pt idx="3">
                  <c:v>3.8</c:v>
                </c:pt>
                <c:pt idx="4">
                  <c:v>5.5</c:v>
                </c:pt>
                <c:pt idx="5">
                  <c:v>3.6</c:v>
                </c:pt>
                <c:pt idx="6">
                  <c:v>3</c:v>
                </c:pt>
                <c:pt idx="7">
                  <c:v>6.3</c:v>
                </c:pt>
                <c:pt idx="8">
                  <c:v>-1.8</c:v>
                </c:pt>
                <c:pt idx="9">
                  <c:v>5.4</c:v>
                </c:pt>
                <c:pt idx="10">
                  <c:v>4.0999999999999996</c:v>
                </c:pt>
                <c:pt idx="11">
                  <c:v>6.8</c:v>
                </c:pt>
                <c:pt idx="12">
                  <c:v>6.3</c:v>
                </c:pt>
                <c:pt idx="13">
                  <c:v>3.7</c:v>
                </c:pt>
              </c:numCache>
            </c:numRef>
          </c:val>
        </c:ser>
        <c:dLbls>
          <c:dLblPos val="outEnd"/>
          <c:showLegendKey val="0"/>
          <c:showVal val="1"/>
          <c:showCatName val="0"/>
          <c:showSerName val="0"/>
          <c:showPercent val="0"/>
          <c:showBubbleSize val="0"/>
        </c:dLbls>
        <c:gapWidth val="219"/>
        <c:overlap val="-27"/>
        <c:axId val="217906952"/>
        <c:axId val="217904600"/>
      </c:barChart>
      <c:catAx>
        <c:axId val="217906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ja-JP"/>
          </a:p>
        </c:txPr>
        <c:crossAx val="217904600"/>
        <c:crosses val="autoZero"/>
        <c:auto val="1"/>
        <c:lblAlgn val="ctr"/>
        <c:lblOffset val="100"/>
        <c:noMultiLvlLbl val="0"/>
      </c:catAx>
      <c:valAx>
        <c:axId val="217904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179069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cap="all" baseline="0">
                <a:solidFill>
                  <a:schemeClr val="tx1">
                    <a:lumMod val="65000"/>
                    <a:lumOff val="35000"/>
                  </a:schemeClr>
                </a:solidFill>
                <a:latin typeface="+mn-lt"/>
                <a:ea typeface="+mn-ea"/>
                <a:cs typeface="+mn-cs"/>
              </a:defRPr>
            </a:pPr>
            <a:r>
              <a:rPr lang="ja-JP" altLang="en-US" sz="2400"/>
              <a:t>介護保険利用者</a:t>
            </a:r>
            <a:r>
              <a:rPr lang="en-US" altLang="ja-JP" sz="2400"/>
              <a:t>N=5099.7</a:t>
            </a:r>
            <a:r>
              <a:rPr lang="ja-JP" altLang="en-US" sz="2400"/>
              <a:t>千人</a:t>
            </a:r>
            <a:endParaRPr lang="ja-JP" sz="2400"/>
          </a:p>
        </c:rich>
      </c:tx>
      <c:layout/>
      <c:overlay val="0"/>
      <c:spPr>
        <a:noFill/>
        <a:ln>
          <a:noFill/>
        </a:ln>
        <a:effectLst/>
      </c:spPr>
      <c:txPr>
        <a:bodyPr rot="0" spcFirstLastPara="1" vertOverflow="ellipsis" vert="horz" wrap="square" anchor="ctr" anchorCtr="1"/>
        <a:lstStyle/>
        <a:p>
          <a:pPr>
            <a:defRPr sz="2400" b="1" i="0" u="none" strike="noStrike" kern="1200" cap="all" baseline="0">
              <a:solidFill>
                <a:schemeClr val="tx1">
                  <a:lumMod val="65000"/>
                  <a:lumOff val="35000"/>
                </a:schemeClr>
              </a:solidFill>
              <a:latin typeface="+mn-lt"/>
              <a:ea typeface="+mn-ea"/>
              <a:cs typeface="+mn-cs"/>
            </a:defRPr>
          </a:pPr>
          <a:endParaRPr lang="ja-JP"/>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583333333333334E-2"/>
          <c:y val="0.22421821625479985"/>
          <c:w val="0.81388888888888888"/>
          <c:h val="0.70199089660480141"/>
        </c:manualLayout>
      </c:layout>
      <c:pie3DChart>
        <c:varyColors val="1"/>
        <c:ser>
          <c:idx val="0"/>
          <c:order val="0"/>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rgbClr val="FFFF6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6">
                  <a:lumMod val="20000"/>
                  <a:lumOff val="8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2">
                  <a:lumMod val="40000"/>
                  <a:lumOff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6"/>
            <c:bubble3D val="0"/>
            <c:spPr>
              <a:solidFill>
                <a:schemeClr val="accent1">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7"/>
            <c:bubble3D val="0"/>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endParaRPr lang="ja-JP"/>
                </a:p>
              </c:txPr>
              <c:dLblPos val="outEnd"/>
              <c:showLegendKey val="0"/>
              <c:showVal val="0"/>
              <c:showCatName val="1"/>
              <c:showSerName val="0"/>
              <c:showPercent val="1"/>
              <c:showBubbleSize val="0"/>
            </c:dLbl>
            <c:dLbl>
              <c:idx val="1"/>
              <c:layout>
                <c:manualLayout>
                  <c:x val="0.28194444444444444"/>
                  <c:y val="6.8376058688364119E-2"/>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5340266841644787"/>
                      <c:h val="0.17583443302702484"/>
                    </c:manualLayout>
                  </c15:layout>
                </c:ext>
              </c:extLst>
            </c:dLbl>
            <c:dLbl>
              <c:idx val="2"/>
              <c:layout>
                <c:manualLayout>
                  <c:x val="-0.21666666666666667"/>
                  <c:y val="-5.0382359033531471E-2"/>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0.22222222222222221"/>
                  <c:y val="-0.19073321634122636"/>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228471128608924"/>
                      <c:h val="0.17583443302702484"/>
                    </c:manualLayout>
                  </c15:layout>
                </c:ext>
              </c:extLst>
            </c:dLbl>
            <c:dLbl>
              <c:idx val="4"/>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endParaRPr lang="ja-JP"/>
                </a:p>
              </c:txPr>
              <c:dLblPos val="outEnd"/>
              <c:showLegendKey val="0"/>
              <c:showVal val="0"/>
              <c:showCatName val="1"/>
              <c:showSerName val="0"/>
              <c:showPercent val="1"/>
              <c:showBubbleSize val="0"/>
            </c:dLbl>
            <c:dLbl>
              <c:idx val="5"/>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endParaRPr lang="ja-JP"/>
                </a:p>
              </c:txPr>
              <c:dLblPos val="outEnd"/>
              <c:showLegendKey val="0"/>
              <c:showVal val="0"/>
              <c:showCatName val="1"/>
              <c:showSerName val="0"/>
              <c:showPercent val="1"/>
              <c:showBubbleSize val="0"/>
            </c:dLbl>
            <c:dLbl>
              <c:idx val="6"/>
              <c:layout>
                <c:manualLayout>
                  <c:x val="-0.17777777777777781"/>
                  <c:y val="0"/>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7"/>
              <c:layout>
                <c:manualLayout>
                  <c:x val="-9.4444444444444442E-2"/>
                  <c:y val="-1.0796219792899601E-2"/>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Sheet1!$I$33:$I$40</c:f>
              <c:strCache>
                <c:ptCount val="8"/>
                <c:pt idx="0">
                  <c:v>看護小規模</c:v>
                </c:pt>
                <c:pt idx="1">
                  <c:v>小規模多機能</c:v>
                </c:pt>
                <c:pt idx="2">
                  <c:v>居宅介護支援</c:v>
                </c:pt>
                <c:pt idx="3">
                  <c:v>予防介護支援</c:v>
                </c:pt>
                <c:pt idx="4">
                  <c:v>総合事業</c:v>
                </c:pt>
                <c:pt idx="5">
                  <c:v>３施設</c:v>
                </c:pt>
                <c:pt idx="6">
                  <c:v>認知症GH</c:v>
                </c:pt>
                <c:pt idx="7">
                  <c:v>特定施設</c:v>
                </c:pt>
              </c:strCache>
            </c:strRef>
          </c:cat>
          <c:val>
            <c:numRef>
              <c:f>Sheet1!$J$33:$J$40</c:f>
              <c:numCache>
                <c:formatCode>General</c:formatCode>
                <c:ptCount val="8"/>
                <c:pt idx="0">
                  <c:v>4.9000000000000004</c:v>
                </c:pt>
                <c:pt idx="1">
                  <c:v>94.4</c:v>
                </c:pt>
                <c:pt idx="2">
                  <c:v>2495.8000000000002</c:v>
                </c:pt>
                <c:pt idx="3">
                  <c:v>1079.5</c:v>
                </c:pt>
                <c:pt idx="4">
                  <c:v>48.8</c:v>
                </c:pt>
                <c:pt idx="5">
                  <c:v>976.3</c:v>
                </c:pt>
                <c:pt idx="6">
                  <c:v>190.2</c:v>
                </c:pt>
                <c:pt idx="7">
                  <c:v>209.8</c:v>
                </c:pt>
              </c:numCache>
            </c:numRef>
          </c:val>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Pt>
            <c:idx val="3"/>
            <c:bubble3D val="0"/>
            <c:spPr>
              <a:solidFill>
                <a:schemeClr val="accent4"/>
              </a:solidFill>
              <a:ln>
                <a:noFill/>
              </a:ln>
              <a:effectLst>
                <a:outerShdw blurRad="63500" sx="102000" sy="102000" algn="ctr" rotWithShape="0">
                  <a:prstClr val="black">
                    <a:alpha val="20000"/>
                  </a:prstClr>
                </a:outerShdw>
              </a:effectLst>
            </c:spPr>
          </c:dPt>
          <c:dPt>
            <c:idx val="4"/>
            <c:bubble3D val="0"/>
            <c:spPr>
              <a:solidFill>
                <a:schemeClr val="accent5"/>
              </a:solidFill>
              <a:ln>
                <a:noFill/>
              </a:ln>
              <a:effectLst>
                <a:outerShdw blurRad="63500" sx="102000" sy="102000" algn="ctr" rotWithShape="0">
                  <a:prstClr val="black">
                    <a:alpha val="20000"/>
                  </a:prstClr>
                </a:outerShdw>
              </a:effectLst>
            </c:spPr>
          </c:dPt>
          <c:dPt>
            <c:idx val="5"/>
            <c:bubble3D val="0"/>
            <c:spPr>
              <a:solidFill>
                <a:schemeClr val="accent6"/>
              </a:solidFill>
              <a:ln>
                <a:noFill/>
              </a:ln>
              <a:effectLst>
                <a:outerShdw blurRad="63500" sx="102000" sy="102000" algn="ctr" rotWithShape="0">
                  <a:prstClr val="black">
                    <a:alpha val="20000"/>
                  </a:prstClr>
                </a:outerShdw>
              </a:effectLst>
            </c:spPr>
          </c:dPt>
          <c:dPt>
            <c:idx val="6"/>
            <c:bubble3D val="0"/>
            <c:spPr>
              <a:solidFill>
                <a:schemeClr val="accent1">
                  <a:lumMod val="60000"/>
                </a:schemeClr>
              </a:solidFill>
              <a:ln>
                <a:noFill/>
              </a:ln>
              <a:effectLst>
                <a:outerShdw blurRad="63500" sx="102000" sy="102000" algn="ctr" rotWithShape="0">
                  <a:prstClr val="black">
                    <a:alpha val="20000"/>
                  </a:prstClr>
                </a:outerShdw>
              </a:effectLst>
            </c:spPr>
          </c:dPt>
          <c:dPt>
            <c:idx val="7"/>
            <c:bubble3D val="0"/>
            <c:spPr>
              <a:solidFill>
                <a:schemeClr val="accent2">
                  <a:lumMod val="60000"/>
                </a:schemeClr>
              </a:solidFill>
              <a:ln>
                <a:noFill/>
              </a:ln>
              <a:effectLst>
                <a:outerShdw blurRad="63500" sx="102000" sy="102000" algn="ctr" rotWithShape="0">
                  <a:prstClr val="black">
                    <a:alpha val="20000"/>
                  </a:prstClr>
                </a:outerShdw>
              </a:effectLst>
            </c:spPr>
          </c:dPt>
          <c:dLbls>
            <c:dLbl>
              <c:idx val="0"/>
              <c:layout>
                <c:manualLayout>
                  <c:x val="-1.5431491202489143E-3"/>
                  <c:y val="0"/>
                </c:manualLayout>
              </c:layout>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ysClr val="windowText" lastClr="000000"/>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3545530766987458"/>
                      <c:h val="0.28556087660645152"/>
                    </c:manualLayout>
                  </c15:layout>
                </c:ext>
              </c:extLst>
            </c:dLbl>
            <c:dLbl>
              <c:idx val="1"/>
              <c:layout>
                <c:manualLayout>
                  <c:x val="0.11067305822883251"/>
                  <c:y val="2.3781186103266701E-3"/>
                </c:manualLayout>
              </c:layout>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ysClr val="windowText" lastClr="000000"/>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0335654223777581"/>
                      <c:h val="0.28556087660645152"/>
                    </c:manualLayout>
                  </c15:layout>
                </c:ext>
              </c:extLst>
            </c:dLbl>
            <c:dLbl>
              <c:idx val="2"/>
              <c:layout>
                <c:manualLayout>
                  <c:x val="0.11643457762224166"/>
                  <c:y val="0.21980864659640589"/>
                </c:manualLayout>
              </c:layout>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ysClr val="windowText" lastClr="000000"/>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2619604841061536"/>
                      <c:h val="0.28556087660645152"/>
                    </c:manualLayout>
                  </c15:layout>
                </c:ext>
              </c:extLst>
            </c:dLbl>
            <c:dLbl>
              <c:idx val="3"/>
              <c:layout>
                <c:manualLayout>
                  <c:x val="3.5185185185185187E-2"/>
                  <c:y val="0.32153357474995309"/>
                </c:manualLayout>
              </c:layout>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ysClr val="windowText" lastClr="000000"/>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4"/>
              <c:layout>
                <c:manualLayout>
                  <c:x val="-8.6419753086419873E-2"/>
                  <c:y val="-7.7887319739917684E-3"/>
                </c:manualLayout>
              </c:layout>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ysClr val="windowText" lastClr="000000"/>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5"/>
              <c:layout>
                <c:manualLayout>
                  <c:x val="8.1790123456790126E-2"/>
                  <c:y val="-2.596243991330599E-2"/>
                </c:manualLayout>
              </c:layout>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ysClr val="windowText" lastClr="000000"/>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6"/>
              <c:layout>
                <c:manualLayout>
                  <c:x val="0"/>
                  <c:y val="0.37462983080257467"/>
                </c:manualLayout>
              </c:layout>
              <c:spPr>
                <a:noFill/>
                <a:ln>
                  <a:noFill/>
                </a:ln>
                <a:effectLst/>
              </c:spPr>
              <c:txPr>
                <a:bodyPr rot="0" spcFirstLastPara="1" vertOverflow="ellipsis" vert="horz" wrap="square" lIns="38100" tIns="19050" rIns="38100" bIns="19050" anchor="ctr" anchorCtr="1">
                  <a:noAutofit/>
                </a:bodyPr>
                <a:lstStyle/>
                <a:p>
                  <a:pPr>
                    <a:defRPr sz="2800" b="1" i="0" u="none" strike="noStrike" kern="1200" spc="0" baseline="0">
                      <a:solidFill>
                        <a:sysClr val="windowText" lastClr="000000"/>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5149444687469622"/>
                      <c:h val="0.23444205898911663"/>
                    </c:manualLayout>
                  </c15:layout>
                </c:ext>
              </c:extLst>
            </c:dLbl>
            <c:dLbl>
              <c:idx val="7"/>
              <c:layout>
                <c:manualLayout>
                  <c:x val="-0.18194444444444446"/>
                  <c:y val="2.0334518883279823E-3"/>
                </c:manualLayout>
              </c:layout>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ysClr val="windowText" lastClr="000000"/>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8750765529308836"/>
                      <c:h val="0.28556087660645152"/>
                    </c:manualLayout>
                  </c15:layout>
                </c:ext>
              </c:extLst>
            </c:dLbl>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ysClr val="windowText" lastClr="000000"/>
                    </a:solidFill>
                    <a:latin typeface="+mn-lt"/>
                    <a:ea typeface="+mn-ea"/>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Sheet1!$B$14:$B$21</c:f>
              <c:strCache>
                <c:ptCount val="8"/>
                <c:pt idx="0">
                  <c:v>　40～64歳</c:v>
                </c:pt>
                <c:pt idx="1">
                  <c:v>　65～69歳</c:v>
                </c:pt>
                <c:pt idx="2">
                  <c:v>　70～74歳</c:v>
                </c:pt>
                <c:pt idx="3">
                  <c:v>　75～79歳</c:v>
                </c:pt>
                <c:pt idx="4">
                  <c:v>　80～84歳</c:v>
                </c:pt>
                <c:pt idx="5">
                  <c:v>　85～89歳</c:v>
                </c:pt>
                <c:pt idx="6">
                  <c:v>　90～94歳</c:v>
                </c:pt>
                <c:pt idx="7">
                  <c:v>　95歳以上</c:v>
                </c:pt>
              </c:strCache>
            </c:strRef>
          </c:cat>
          <c:val>
            <c:numRef>
              <c:f>Sheet1!$C$14:$C$21</c:f>
              <c:numCache>
                <c:formatCode>General</c:formatCode>
                <c:ptCount val="8"/>
                <c:pt idx="0">
                  <c:v>133.80000000000001</c:v>
                </c:pt>
                <c:pt idx="1">
                  <c:v>221.7</c:v>
                </c:pt>
                <c:pt idx="2">
                  <c:v>367.8</c:v>
                </c:pt>
                <c:pt idx="3">
                  <c:v>666.3</c:v>
                </c:pt>
                <c:pt idx="4">
                  <c:v>1181.3</c:v>
                </c:pt>
                <c:pt idx="5">
                  <c:v>1368.1</c:v>
                </c:pt>
                <c:pt idx="6">
                  <c:v>897.8</c:v>
                </c:pt>
                <c:pt idx="7">
                  <c:v>356.5</c:v>
                </c:pt>
              </c:numCache>
            </c:numRef>
          </c:val>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ja-JP" altLang="en-US" sz="2400" b="1"/>
              <a:t>一人あたり受給額（千円）</a:t>
            </a: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要介護度別全サービス!$H$17:$H$30</c:f>
              <c:strCache>
                <c:ptCount val="14"/>
                <c:pt idx="0">
                  <c:v>平成１４年</c:v>
                </c:pt>
                <c:pt idx="1">
                  <c:v>平成１５年</c:v>
                </c:pt>
                <c:pt idx="2">
                  <c:v>平成１６年</c:v>
                </c:pt>
                <c:pt idx="3">
                  <c:v>平成１７年</c:v>
                </c:pt>
                <c:pt idx="4">
                  <c:v>平成１８年</c:v>
                </c:pt>
                <c:pt idx="5">
                  <c:v>平成１９年</c:v>
                </c:pt>
                <c:pt idx="6">
                  <c:v>平成２０年</c:v>
                </c:pt>
                <c:pt idx="7">
                  <c:v>平成２１年</c:v>
                </c:pt>
                <c:pt idx="8">
                  <c:v>平成２２年</c:v>
                </c:pt>
                <c:pt idx="9">
                  <c:v>平成２３年</c:v>
                </c:pt>
                <c:pt idx="10">
                  <c:v>平成２４年</c:v>
                </c:pt>
                <c:pt idx="11">
                  <c:v>平成２５年</c:v>
                </c:pt>
                <c:pt idx="12">
                  <c:v>平成２６年</c:v>
                </c:pt>
                <c:pt idx="13">
                  <c:v>平成２７年</c:v>
                </c:pt>
              </c:strCache>
            </c:strRef>
          </c:cat>
          <c:val>
            <c:numRef>
              <c:f>要介護度別全サービス!$I$17:$I$30</c:f>
              <c:numCache>
                <c:formatCode>0.0_ </c:formatCode>
                <c:ptCount val="14"/>
                <c:pt idx="0">
                  <c:v>167.9</c:v>
                </c:pt>
                <c:pt idx="1">
                  <c:v>165.3</c:v>
                </c:pt>
                <c:pt idx="2">
                  <c:v>161.80000000000001</c:v>
                </c:pt>
                <c:pt idx="3">
                  <c:v>160.4</c:v>
                </c:pt>
                <c:pt idx="4">
                  <c:v>145.30000000000001</c:v>
                </c:pt>
                <c:pt idx="5">
                  <c:v>148.9</c:v>
                </c:pt>
                <c:pt idx="6">
                  <c:v>150</c:v>
                </c:pt>
                <c:pt idx="7">
                  <c:v>151.19999999999999</c:v>
                </c:pt>
                <c:pt idx="8">
                  <c:v>157.30000000000001</c:v>
                </c:pt>
                <c:pt idx="9">
                  <c:v>155.80000000000001</c:v>
                </c:pt>
                <c:pt idx="10">
                  <c:v>157</c:v>
                </c:pt>
                <c:pt idx="11">
                  <c:v>157.6</c:v>
                </c:pt>
                <c:pt idx="12">
                  <c:v>157.19999999999999</c:v>
                </c:pt>
                <c:pt idx="13">
                  <c:v>157</c:v>
                </c:pt>
              </c:numCache>
            </c:numRef>
          </c:val>
          <c:smooth val="0"/>
        </c:ser>
        <c:dLbls>
          <c:dLblPos val="t"/>
          <c:showLegendKey val="0"/>
          <c:showVal val="1"/>
          <c:showCatName val="0"/>
          <c:showSerName val="0"/>
          <c:showPercent val="0"/>
          <c:showBubbleSize val="0"/>
        </c:dLbls>
        <c:marker val="1"/>
        <c:smooth val="0"/>
        <c:axId val="277795616"/>
        <c:axId val="277645016"/>
      </c:lineChart>
      <c:catAx>
        <c:axId val="277795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277645016"/>
        <c:crosses val="autoZero"/>
        <c:auto val="1"/>
        <c:lblAlgn val="ctr"/>
        <c:lblOffset val="100"/>
        <c:noMultiLvlLbl val="0"/>
      </c:catAx>
      <c:valAx>
        <c:axId val="277645016"/>
        <c:scaling>
          <c:orientation val="minMax"/>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777956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baseline="0">
                <a:solidFill>
                  <a:schemeClr val="tx1"/>
                </a:solidFill>
                <a:latin typeface="+mn-lt"/>
                <a:ea typeface="+mn-ea"/>
                <a:cs typeface="+mn-cs"/>
              </a:defRPr>
            </a:pPr>
            <a:r>
              <a:rPr lang="ja-JP" altLang="en-US" sz="2400">
                <a:solidFill>
                  <a:schemeClr val="tx1"/>
                </a:solidFill>
              </a:rPr>
              <a:t>居宅限度単位の平均利用</a:t>
            </a:r>
            <a:endParaRPr lang="ja-JP" sz="2400">
              <a:solidFill>
                <a:schemeClr val="tx1"/>
              </a:solidFill>
            </a:endParaRPr>
          </a:p>
        </c:rich>
      </c:tx>
      <c:layout/>
      <c:overlay val="0"/>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mn-lt"/>
              <a:ea typeface="+mn-ea"/>
              <a:cs typeface="+mn-cs"/>
            </a:defRPr>
          </a:pPr>
          <a:endParaRPr lang="ja-JP"/>
        </a:p>
      </c:txPr>
    </c:title>
    <c:autoTitleDeleted val="0"/>
    <c:plotArea>
      <c:layout/>
      <c:barChart>
        <c:barDir val="bar"/>
        <c:grouping val="clustered"/>
        <c:varyColors val="0"/>
        <c:ser>
          <c:idx val="0"/>
          <c:order val="0"/>
          <c:tx>
            <c:strRef>
              <c:f>Sheet1!$B$71</c:f>
              <c:strCache>
                <c:ptCount val="1"/>
                <c:pt idx="0">
                  <c:v>限度単位</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ysClr val="windowText" lastClr="000000"/>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Sheet1!$A$72:$A$78</c:f>
              <c:strCache>
                <c:ptCount val="7"/>
                <c:pt idx="0">
                  <c:v>要支援１</c:v>
                </c:pt>
                <c:pt idx="1">
                  <c:v>要支援２</c:v>
                </c:pt>
                <c:pt idx="2">
                  <c:v>要介護１</c:v>
                </c:pt>
                <c:pt idx="3">
                  <c:v>要介護２</c:v>
                </c:pt>
                <c:pt idx="4">
                  <c:v>要介護３</c:v>
                </c:pt>
                <c:pt idx="5">
                  <c:v>要介護４</c:v>
                </c:pt>
                <c:pt idx="6">
                  <c:v>要介護５</c:v>
                </c:pt>
              </c:strCache>
            </c:strRef>
          </c:cat>
          <c:val>
            <c:numRef>
              <c:f>Sheet1!$B$72:$B$78</c:f>
              <c:numCache>
                <c:formatCode>General</c:formatCode>
                <c:ptCount val="7"/>
                <c:pt idx="0">
                  <c:v>5003</c:v>
                </c:pt>
                <c:pt idx="1">
                  <c:v>10473</c:v>
                </c:pt>
                <c:pt idx="2">
                  <c:v>16692</c:v>
                </c:pt>
                <c:pt idx="3">
                  <c:v>19616</c:v>
                </c:pt>
                <c:pt idx="4">
                  <c:v>26931</c:v>
                </c:pt>
                <c:pt idx="5">
                  <c:v>30806</c:v>
                </c:pt>
                <c:pt idx="6">
                  <c:v>36065</c:v>
                </c:pt>
              </c:numCache>
            </c:numRef>
          </c:val>
        </c:ser>
        <c:ser>
          <c:idx val="1"/>
          <c:order val="1"/>
          <c:tx>
            <c:strRef>
              <c:f>Sheet1!$C$71</c:f>
              <c:strCache>
                <c:ptCount val="1"/>
                <c:pt idx="0">
                  <c:v>平均給付単位</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rgbClr val="FF0000"/>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Sheet1!$A$72:$A$78</c:f>
              <c:strCache>
                <c:ptCount val="7"/>
                <c:pt idx="0">
                  <c:v>要支援１</c:v>
                </c:pt>
                <c:pt idx="1">
                  <c:v>要支援２</c:v>
                </c:pt>
                <c:pt idx="2">
                  <c:v>要介護１</c:v>
                </c:pt>
                <c:pt idx="3">
                  <c:v>要介護２</c:v>
                </c:pt>
                <c:pt idx="4">
                  <c:v>要介護３</c:v>
                </c:pt>
                <c:pt idx="5">
                  <c:v>要介護４</c:v>
                </c:pt>
                <c:pt idx="6">
                  <c:v>要介護５</c:v>
                </c:pt>
              </c:strCache>
            </c:strRef>
          </c:cat>
          <c:val>
            <c:numRef>
              <c:f>Sheet1!$C$72:$C$78</c:f>
              <c:numCache>
                <c:formatCode>General</c:formatCode>
                <c:ptCount val="7"/>
                <c:pt idx="0">
                  <c:v>1969.1</c:v>
                </c:pt>
                <c:pt idx="1">
                  <c:v>3593.4</c:v>
                </c:pt>
                <c:pt idx="2">
                  <c:v>7398.2</c:v>
                </c:pt>
                <c:pt idx="3">
                  <c:v>10311.1</c:v>
                </c:pt>
                <c:pt idx="4">
                  <c:v>15445.3</c:v>
                </c:pt>
                <c:pt idx="5">
                  <c:v>18805.7</c:v>
                </c:pt>
                <c:pt idx="6">
                  <c:v>23301.599999999999</c:v>
                </c:pt>
              </c:numCache>
            </c:numRef>
          </c:val>
        </c:ser>
        <c:dLbls>
          <c:dLblPos val="outEnd"/>
          <c:showLegendKey val="0"/>
          <c:showVal val="1"/>
          <c:showCatName val="0"/>
          <c:showSerName val="0"/>
          <c:showPercent val="0"/>
          <c:showBubbleSize val="0"/>
        </c:dLbls>
        <c:gapWidth val="100"/>
        <c:axId val="277645800"/>
        <c:axId val="277646192"/>
      </c:barChart>
      <c:catAx>
        <c:axId val="277645800"/>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ja-JP"/>
          </a:p>
        </c:txPr>
        <c:crossAx val="277646192"/>
        <c:crosses val="autoZero"/>
        <c:auto val="1"/>
        <c:lblAlgn val="ctr"/>
        <c:lblOffset val="100"/>
        <c:noMultiLvlLbl val="0"/>
      </c:catAx>
      <c:valAx>
        <c:axId val="277646192"/>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ja-JP"/>
          </a:p>
        </c:txPr>
        <c:crossAx val="2776458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drawing1.xml><?xml version="1.0" encoding="utf-8"?>
<c:userShapes xmlns:c="http://schemas.openxmlformats.org/drawingml/2006/chart">
  <cdr:relSizeAnchor xmlns:cdr="http://schemas.openxmlformats.org/drawingml/2006/chartDrawing">
    <cdr:from>
      <cdr:x>0.26017</cdr:x>
      <cdr:y>0</cdr:y>
    </cdr:from>
    <cdr:to>
      <cdr:x>0.75436</cdr:x>
      <cdr:y>0.07078</cdr:y>
    </cdr:to>
    <cdr:sp macro="" textlink="">
      <cdr:nvSpPr>
        <cdr:cNvPr id="2" name="テキスト ボックス 1"/>
        <cdr:cNvSpPr txBox="1"/>
      </cdr:nvSpPr>
      <cdr:spPr>
        <a:xfrm xmlns:a="http://schemas.openxmlformats.org/drawingml/2006/main">
          <a:off x="2518117" y="0"/>
          <a:ext cx="4783015" cy="43609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0.29651</cdr:x>
      <cdr:y>0.10731</cdr:y>
    </cdr:from>
    <cdr:to>
      <cdr:x>0.43169</cdr:x>
      <cdr:y>0.54338</cdr:y>
    </cdr:to>
    <cdr:sp macro="" textlink="">
      <cdr:nvSpPr>
        <cdr:cNvPr id="3" name="テキスト ボックス 2"/>
        <cdr:cNvSpPr txBox="1"/>
      </cdr:nvSpPr>
      <cdr:spPr>
        <a:xfrm xmlns:a="http://schemas.openxmlformats.org/drawingml/2006/main">
          <a:off x="2869809" y="661181"/>
          <a:ext cx="1308296" cy="268692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0.30233</cdr:x>
      <cdr:y>0.11187</cdr:y>
    </cdr:from>
    <cdr:to>
      <cdr:x>0.5</cdr:x>
      <cdr:y>0.60274</cdr:y>
    </cdr:to>
    <cdr:sp macro="" textlink="">
      <cdr:nvSpPr>
        <cdr:cNvPr id="4" name="テキスト ボックス 3"/>
        <cdr:cNvSpPr txBox="1"/>
      </cdr:nvSpPr>
      <cdr:spPr>
        <a:xfrm xmlns:a="http://schemas.openxmlformats.org/drawingml/2006/main">
          <a:off x="2926080" y="689316"/>
          <a:ext cx="1913206" cy="302455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000" b="1" dirty="0" smtClean="0">
              <a:solidFill>
                <a:srgbClr val="FF0000"/>
              </a:solidFill>
            </a:rPr>
            <a:t>２９％</a:t>
          </a:r>
          <a:endParaRPr lang="en-US" altLang="ja-JP" sz="2000" b="1" dirty="0">
            <a:solidFill>
              <a:srgbClr val="FF0000"/>
            </a:solidFill>
          </a:endParaRPr>
        </a:p>
        <a:p xmlns:a="http://schemas.openxmlformats.org/drawingml/2006/main">
          <a:endParaRPr lang="en-US" altLang="ja-JP" sz="2000" b="1" dirty="0" smtClean="0">
            <a:solidFill>
              <a:srgbClr val="FF0000"/>
            </a:solidFill>
          </a:endParaRPr>
        </a:p>
        <a:p xmlns:a="http://schemas.openxmlformats.org/drawingml/2006/main">
          <a:r>
            <a:rPr lang="ja-JP" altLang="en-US" sz="2000" b="1" dirty="0" smtClean="0">
              <a:solidFill>
                <a:srgbClr val="FF0000"/>
              </a:solidFill>
            </a:rPr>
            <a:t>５４％</a:t>
          </a:r>
          <a:endParaRPr lang="en-US" altLang="ja-JP" sz="2000" b="1" dirty="0">
            <a:solidFill>
              <a:srgbClr val="FF0000"/>
            </a:solidFill>
          </a:endParaRPr>
        </a:p>
        <a:p xmlns:a="http://schemas.openxmlformats.org/drawingml/2006/main">
          <a:r>
            <a:rPr lang="ja-JP" altLang="en-US" sz="2000" b="1" dirty="0" smtClean="0">
              <a:solidFill>
                <a:srgbClr val="FF0000"/>
              </a:solidFill>
            </a:rPr>
            <a:t>４４％</a:t>
          </a:r>
          <a:endParaRPr lang="en-US" altLang="ja-JP" sz="2000" b="1" dirty="0">
            <a:solidFill>
              <a:srgbClr val="FF0000"/>
            </a:solidFill>
          </a:endParaRPr>
        </a:p>
        <a:p xmlns:a="http://schemas.openxmlformats.org/drawingml/2006/main">
          <a:r>
            <a:rPr lang="ja-JP" altLang="en-US" sz="2000" b="1" dirty="0" smtClean="0">
              <a:solidFill>
                <a:srgbClr val="FF0000"/>
              </a:solidFill>
            </a:rPr>
            <a:t>４２％</a:t>
          </a:r>
          <a:endParaRPr lang="en-US" altLang="ja-JP" sz="2000" b="1" dirty="0">
            <a:solidFill>
              <a:srgbClr val="FF0000"/>
            </a:solidFill>
          </a:endParaRPr>
        </a:p>
        <a:p xmlns:a="http://schemas.openxmlformats.org/drawingml/2006/main">
          <a:endParaRPr lang="en-US" altLang="ja-JP" sz="2000" b="1" dirty="0" smtClean="0">
            <a:solidFill>
              <a:srgbClr val="FF0000"/>
            </a:solidFill>
          </a:endParaRPr>
        </a:p>
        <a:p xmlns:a="http://schemas.openxmlformats.org/drawingml/2006/main">
          <a:r>
            <a:rPr lang="ja-JP" altLang="en-US" sz="2000" b="1" dirty="0" smtClean="0">
              <a:solidFill>
                <a:srgbClr val="FF0000"/>
              </a:solidFill>
            </a:rPr>
            <a:t>５２％</a:t>
          </a:r>
          <a:endParaRPr lang="en-US" altLang="ja-JP" sz="2000" b="1" dirty="0" smtClean="0">
            <a:solidFill>
              <a:srgbClr val="FF0000"/>
            </a:solidFill>
          </a:endParaRPr>
        </a:p>
        <a:p xmlns:a="http://schemas.openxmlformats.org/drawingml/2006/main">
          <a:r>
            <a:rPr lang="ja-JP" altLang="en-US" sz="2000" b="1" dirty="0" smtClean="0">
              <a:solidFill>
                <a:srgbClr val="FF0000"/>
              </a:solidFill>
            </a:rPr>
            <a:t>５２</a:t>
          </a:r>
          <a:r>
            <a:rPr lang="ja-JP" altLang="en-US" sz="1800" b="1" dirty="0" smtClean="0">
              <a:solidFill>
                <a:srgbClr val="FF0000"/>
              </a:solidFill>
            </a:rPr>
            <a:t>％</a:t>
          </a:r>
          <a:endParaRPr lang="en-US" altLang="ja-JP" sz="1800" b="1" dirty="0" smtClean="0">
            <a:solidFill>
              <a:srgbClr val="FF0000"/>
            </a:solidFill>
          </a:endParaRPr>
        </a:p>
        <a:p xmlns:a="http://schemas.openxmlformats.org/drawingml/2006/main">
          <a:endParaRPr lang="ja-JP" altLang="en-US" sz="1800" b="1" dirty="0"/>
        </a:p>
      </cdr:txBody>
    </cdr:sp>
  </cdr:relSizeAnchor>
  <cdr:relSizeAnchor xmlns:cdr="http://schemas.openxmlformats.org/drawingml/2006/chartDrawing">
    <cdr:from>
      <cdr:x>0.78634</cdr:x>
      <cdr:y>0.54338</cdr:y>
    </cdr:from>
    <cdr:to>
      <cdr:x>0.94477</cdr:x>
      <cdr:y>0.879</cdr:y>
    </cdr:to>
    <cdr:sp macro="" textlink="">
      <cdr:nvSpPr>
        <cdr:cNvPr id="5" name="テキスト ボックス 4"/>
        <cdr:cNvSpPr txBox="1"/>
      </cdr:nvSpPr>
      <cdr:spPr>
        <a:xfrm xmlns:a="http://schemas.openxmlformats.org/drawingml/2006/main">
          <a:off x="7610622" y="3348110"/>
          <a:ext cx="1533378" cy="206795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0.70473</cdr:x>
      <cdr:y>0.52075</cdr:y>
    </cdr:from>
    <cdr:to>
      <cdr:x>0.89368</cdr:x>
      <cdr:y>0.8362</cdr:y>
    </cdr:to>
    <cdr:sp macro="" textlink="">
      <cdr:nvSpPr>
        <cdr:cNvPr id="6" name="テキスト ボックス 5"/>
        <cdr:cNvSpPr txBox="1"/>
      </cdr:nvSpPr>
      <cdr:spPr>
        <a:xfrm xmlns:a="http://schemas.openxmlformats.org/drawingml/2006/main">
          <a:off x="6372200" y="2852936"/>
          <a:ext cx="1708487" cy="172819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400" b="1" dirty="0" smtClean="0">
              <a:solidFill>
                <a:srgbClr val="FF0000"/>
              </a:solidFill>
            </a:rPr>
            <a:t>６１％</a:t>
          </a:r>
          <a:endParaRPr lang="en-US" altLang="ja-JP" sz="2400" b="1" dirty="0" smtClean="0">
            <a:solidFill>
              <a:srgbClr val="FF0000"/>
            </a:solidFill>
          </a:endParaRPr>
        </a:p>
        <a:p xmlns:a="http://schemas.openxmlformats.org/drawingml/2006/main">
          <a:endParaRPr lang="en-US" altLang="ja-JP" sz="2400" b="1" dirty="0" smtClean="0">
            <a:solidFill>
              <a:srgbClr val="FF0000"/>
            </a:solidFill>
          </a:endParaRPr>
        </a:p>
        <a:p xmlns:a="http://schemas.openxmlformats.org/drawingml/2006/main">
          <a:r>
            <a:rPr lang="ja-JP" altLang="en-US" sz="2400" b="1" dirty="0" smtClean="0">
              <a:solidFill>
                <a:srgbClr val="FF0000"/>
              </a:solidFill>
            </a:rPr>
            <a:t>７５％</a:t>
          </a:r>
          <a:endParaRPr lang="en-US" altLang="ja-JP" sz="2400" b="1" dirty="0">
            <a:solidFill>
              <a:srgbClr val="FF0000"/>
            </a:solidFill>
          </a:endParaRPr>
        </a:p>
        <a:p xmlns:a="http://schemas.openxmlformats.org/drawingml/2006/main">
          <a:r>
            <a:rPr lang="ja-JP" altLang="en-US" sz="2400" b="1" dirty="0" smtClean="0">
              <a:solidFill>
                <a:srgbClr val="FF0000"/>
              </a:solidFill>
            </a:rPr>
            <a:t>７３％</a:t>
          </a:r>
          <a:endParaRPr lang="en-US" altLang="ja-JP" sz="2400" b="1" dirty="0" smtClean="0">
            <a:solidFill>
              <a:srgbClr val="FF0000"/>
            </a:solidFill>
          </a:endParaRPr>
        </a:p>
        <a:p xmlns:a="http://schemas.openxmlformats.org/drawingml/2006/main">
          <a:endParaRPr lang="en-US" altLang="ja-JP" sz="2400" b="1" dirty="0"/>
        </a:p>
        <a:p xmlns:a="http://schemas.openxmlformats.org/drawingml/2006/main">
          <a:endParaRPr lang="ja-JP" altLang="en-US" sz="2400" b="1" dirty="0"/>
        </a:p>
      </cdr:txBody>
    </cdr:sp>
  </cdr:relSizeAnchor>
  <cdr:relSizeAnchor xmlns:cdr="http://schemas.openxmlformats.org/drawingml/2006/chartDrawing">
    <cdr:from>
      <cdr:x>0.86047</cdr:x>
      <cdr:y>0.76484</cdr:y>
    </cdr:from>
    <cdr:to>
      <cdr:x>1</cdr:x>
      <cdr:y>0.88128</cdr:y>
    </cdr:to>
    <cdr:sp macro="" textlink="">
      <cdr:nvSpPr>
        <cdr:cNvPr id="7" name="テキスト ボックス 6"/>
        <cdr:cNvSpPr txBox="1"/>
      </cdr:nvSpPr>
      <cdr:spPr>
        <a:xfrm xmlns:a="http://schemas.openxmlformats.org/drawingml/2006/main">
          <a:off x="8328074" y="4712676"/>
          <a:ext cx="1350498" cy="71745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800" b="1" dirty="0" smtClean="0">
              <a:solidFill>
                <a:srgbClr val="FF0000"/>
              </a:solidFill>
            </a:rPr>
            <a:t>６３％</a:t>
          </a:r>
          <a:endParaRPr lang="ja-JP" altLang="en-US" sz="2800" b="1" dirty="0">
            <a:solidFill>
              <a:srgbClr val="FF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1" cy="493315"/>
          </a:xfrm>
          <a:prstGeom prst="rect">
            <a:avLst/>
          </a:prstGeom>
        </p:spPr>
        <p:txBody>
          <a:bodyPr vert="horz" lIns="94853" tIns="47427" rIns="94853" bIns="47427"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3815374" y="1"/>
            <a:ext cx="2918831" cy="493315"/>
          </a:xfrm>
          <a:prstGeom prst="rect">
            <a:avLst/>
          </a:prstGeom>
        </p:spPr>
        <p:txBody>
          <a:bodyPr vert="horz" lIns="94853" tIns="47427" rIns="94853" bIns="47427" rtlCol="0"/>
          <a:lstStyle>
            <a:lvl1pPr algn="r">
              <a:defRPr sz="1300"/>
            </a:lvl1pPr>
          </a:lstStyle>
          <a:p>
            <a:endParaRPr kumimoji="1" lang="ja-JP" altLang="en-US"/>
          </a:p>
        </p:txBody>
      </p:sp>
      <p:sp>
        <p:nvSpPr>
          <p:cNvPr id="4" name="フッター プレースホルダ 3"/>
          <p:cNvSpPr>
            <a:spLocks noGrp="1"/>
          </p:cNvSpPr>
          <p:nvPr>
            <p:ph type="ftr" sz="quarter" idx="2"/>
          </p:nvPr>
        </p:nvSpPr>
        <p:spPr>
          <a:xfrm>
            <a:off x="0" y="9371286"/>
            <a:ext cx="2918831" cy="493315"/>
          </a:xfrm>
          <a:prstGeom prst="rect">
            <a:avLst/>
          </a:prstGeom>
        </p:spPr>
        <p:txBody>
          <a:bodyPr vert="horz" lIns="94853" tIns="47427" rIns="94853" bIns="47427"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3815374" y="9371286"/>
            <a:ext cx="2918831" cy="493315"/>
          </a:xfrm>
          <a:prstGeom prst="rect">
            <a:avLst/>
          </a:prstGeom>
        </p:spPr>
        <p:txBody>
          <a:bodyPr vert="horz" lIns="94853" tIns="47427" rIns="94853" bIns="47427" rtlCol="0" anchor="b"/>
          <a:lstStyle>
            <a:lvl1pPr algn="r">
              <a:defRPr sz="1300"/>
            </a:lvl1pPr>
          </a:lstStyle>
          <a:p>
            <a:fld id="{6F0C6D4C-24E0-4D3D-AB72-3B0B3F23D4B1}" type="slidenum">
              <a:rPr kumimoji="1" lang="ja-JP" altLang="en-US" smtClean="0"/>
              <a:pPr/>
              <a:t>‹#›</a:t>
            </a:fld>
            <a:endParaRPr kumimoji="1" lang="ja-JP" altLang="en-US"/>
          </a:p>
        </p:txBody>
      </p:sp>
    </p:spTree>
    <p:extLst>
      <p:ext uri="{BB962C8B-B14F-4D97-AF65-F5344CB8AC3E}">
        <p14:creationId xmlns:p14="http://schemas.microsoft.com/office/powerpoint/2010/main" val="3159721603"/>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1" cy="493315"/>
          </a:xfrm>
          <a:prstGeom prst="rect">
            <a:avLst/>
          </a:prstGeom>
        </p:spPr>
        <p:txBody>
          <a:bodyPr vert="horz" lIns="94853" tIns="47427" rIns="94853" bIns="47427" rtlCol="0"/>
          <a:lstStyle>
            <a:lvl1pPr algn="l">
              <a:defRPr sz="1300"/>
            </a:lvl1pPr>
          </a:lstStyle>
          <a:p>
            <a:endParaRPr kumimoji="1" lang="ja-JP" altLang="en-US"/>
          </a:p>
        </p:txBody>
      </p:sp>
      <p:sp>
        <p:nvSpPr>
          <p:cNvPr id="3" name="日付プレースホルダ 2"/>
          <p:cNvSpPr>
            <a:spLocks noGrp="1"/>
          </p:cNvSpPr>
          <p:nvPr>
            <p:ph type="dt" idx="1"/>
          </p:nvPr>
        </p:nvSpPr>
        <p:spPr>
          <a:xfrm>
            <a:off x="3815374" y="1"/>
            <a:ext cx="2918831" cy="493315"/>
          </a:xfrm>
          <a:prstGeom prst="rect">
            <a:avLst/>
          </a:prstGeom>
        </p:spPr>
        <p:txBody>
          <a:bodyPr vert="horz" lIns="94853" tIns="47427" rIns="94853" bIns="47427" rtlCol="0"/>
          <a:lstStyle>
            <a:lvl1pPr algn="r">
              <a:defRPr sz="1300"/>
            </a:lvl1pPr>
          </a:lstStyle>
          <a:p>
            <a:endParaRPr kumimoji="1" lang="ja-JP" altLang="en-US"/>
          </a:p>
        </p:txBody>
      </p:sp>
      <p:sp>
        <p:nvSpPr>
          <p:cNvPr id="4" name="スライド イメージ プレースホルダ 3"/>
          <p:cNvSpPr>
            <a:spLocks noGrp="1" noRot="1" noChangeAspect="1"/>
          </p:cNvSpPr>
          <p:nvPr>
            <p:ph type="sldImg" idx="2"/>
          </p:nvPr>
        </p:nvSpPr>
        <p:spPr>
          <a:xfrm>
            <a:off x="901700" y="739775"/>
            <a:ext cx="4933950" cy="3700463"/>
          </a:xfrm>
          <a:prstGeom prst="rect">
            <a:avLst/>
          </a:prstGeom>
          <a:noFill/>
          <a:ln w="12700">
            <a:solidFill>
              <a:prstClr val="black"/>
            </a:solidFill>
          </a:ln>
        </p:spPr>
        <p:txBody>
          <a:bodyPr vert="horz" lIns="94853" tIns="47427" rIns="94853" bIns="47427"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4853" tIns="47427" rIns="94853" bIns="47427"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6"/>
            <a:ext cx="2918831" cy="493315"/>
          </a:xfrm>
          <a:prstGeom prst="rect">
            <a:avLst/>
          </a:prstGeom>
        </p:spPr>
        <p:txBody>
          <a:bodyPr vert="horz" lIns="94853" tIns="47427" rIns="94853" bIns="47427"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815374" y="9371286"/>
            <a:ext cx="2918831" cy="493315"/>
          </a:xfrm>
          <a:prstGeom prst="rect">
            <a:avLst/>
          </a:prstGeom>
        </p:spPr>
        <p:txBody>
          <a:bodyPr vert="horz" lIns="94853" tIns="47427" rIns="94853" bIns="47427" rtlCol="0" anchor="b"/>
          <a:lstStyle>
            <a:lvl1pPr algn="r">
              <a:defRPr sz="1300"/>
            </a:lvl1pPr>
          </a:lstStyle>
          <a:p>
            <a:fld id="{1C90232D-812A-471F-912C-44AE48BEB955}" type="slidenum">
              <a:rPr kumimoji="1" lang="ja-JP" altLang="en-US" smtClean="0"/>
              <a:pPr/>
              <a:t>‹#›</a:t>
            </a:fld>
            <a:endParaRPr kumimoji="1" lang="ja-JP" altLang="en-US"/>
          </a:p>
        </p:txBody>
      </p:sp>
    </p:spTree>
    <p:extLst>
      <p:ext uri="{BB962C8B-B14F-4D97-AF65-F5344CB8AC3E}">
        <p14:creationId xmlns:p14="http://schemas.microsoft.com/office/powerpoint/2010/main" val="3492842282"/>
      </p:ext>
    </p:extLst>
  </p:cSld>
  <p:clrMap bg1="lt1" tx1="dk1" bg2="lt2" tx2="dk2" accent1="accent1" accent2="accent2" accent3="accent3" accent4="accent4" accent5="accent5" accent6="accent6" hlink="hlink" folHlink="folHlink"/>
  <p:hf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90232D-812A-471F-912C-44AE48BEB955}" type="slidenum">
              <a:rPr kumimoji="1" lang="ja-JP" altLang="en-US" smtClean="0"/>
              <a:pPr/>
              <a:t>1</a:t>
            </a:fld>
            <a:endParaRPr kumimoji="1" lang="ja-JP" altLang="en-US"/>
          </a:p>
        </p:txBody>
      </p:sp>
      <p:sp>
        <p:nvSpPr>
          <p:cNvPr id="5" name="日付プレースホルダ 4"/>
          <p:cNvSpPr>
            <a:spLocks noGrp="1"/>
          </p:cNvSpPr>
          <p:nvPr>
            <p:ph type="dt" idx="11"/>
          </p:nvPr>
        </p:nvSpPr>
        <p:spPr/>
        <p:txBody>
          <a:bodyPr/>
          <a:lstStyle/>
          <a:p>
            <a:endParaRPr kumimoji="1" lang="ja-JP" altLang="en-US"/>
          </a:p>
        </p:txBody>
      </p:sp>
      <p:sp>
        <p:nvSpPr>
          <p:cNvPr id="6" name="ヘッダー プレースホルダ 5"/>
          <p:cNvSpPr>
            <a:spLocks noGrp="1"/>
          </p:cNvSpPr>
          <p:nvPr>
            <p:ph type="hdr" sz="quarter" idx="12"/>
          </p:nvPr>
        </p:nvSpPr>
        <p:spPr/>
        <p:txBody>
          <a:bodyPr/>
          <a:lstStyle/>
          <a:p>
            <a:endParaRPr kumimoji="1" lang="ja-JP" altLang="en-US"/>
          </a:p>
        </p:txBody>
      </p:sp>
    </p:spTree>
    <p:extLst>
      <p:ext uri="{BB962C8B-B14F-4D97-AF65-F5344CB8AC3E}">
        <p14:creationId xmlns:p14="http://schemas.microsoft.com/office/powerpoint/2010/main" val="2038574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90232D-812A-471F-912C-44AE48BEB955}" type="slidenum">
              <a:rPr kumimoji="1" lang="ja-JP" altLang="en-US" smtClean="0"/>
              <a:pPr/>
              <a:t>4</a:t>
            </a:fld>
            <a:endParaRPr kumimoji="1" lang="ja-JP" altLang="en-US"/>
          </a:p>
        </p:txBody>
      </p:sp>
    </p:spTree>
    <p:extLst>
      <p:ext uri="{BB962C8B-B14F-4D97-AF65-F5344CB8AC3E}">
        <p14:creationId xmlns:p14="http://schemas.microsoft.com/office/powerpoint/2010/main" val="411228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90232D-812A-471F-912C-44AE48BEB955}" type="slidenum">
              <a:rPr kumimoji="1" lang="ja-JP" altLang="en-US" smtClean="0"/>
              <a:pPr/>
              <a:t>9</a:t>
            </a:fld>
            <a:endParaRPr kumimoji="1" lang="ja-JP" altLang="en-US"/>
          </a:p>
        </p:txBody>
      </p:sp>
    </p:spTree>
    <p:extLst>
      <p:ext uri="{BB962C8B-B14F-4D97-AF65-F5344CB8AC3E}">
        <p14:creationId xmlns:p14="http://schemas.microsoft.com/office/powerpoint/2010/main" val="2260716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AC49050D-0F53-4BF4-8E66-7332CC718044}" type="slidenum">
              <a:rPr lang="ja-JP" altLang="en-US" smtClean="0"/>
              <a:pPr>
                <a:defRPr/>
              </a:pPr>
              <a:t>10</a:t>
            </a:fld>
            <a:endParaRPr lang="ja-JP" altLang="en-US"/>
          </a:p>
        </p:txBody>
      </p:sp>
    </p:spTree>
    <p:extLst>
      <p:ext uri="{BB962C8B-B14F-4D97-AF65-F5344CB8AC3E}">
        <p14:creationId xmlns:p14="http://schemas.microsoft.com/office/powerpoint/2010/main" val="1842381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30854B92-FFF7-4E42-8E50-3CFEEB52535E}" type="datetimeFigureOut">
              <a:rPr kumimoji="1" lang="ja-JP" altLang="en-US" smtClean="0"/>
              <a:pPr/>
              <a:t>2017/2/16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2217B50-7402-47E8-BFFE-4F5D0FFB5802}"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0854B92-FFF7-4E42-8E50-3CFEEB52535E}" type="datetimeFigureOut">
              <a:rPr kumimoji="1" lang="ja-JP" altLang="en-US" smtClean="0"/>
              <a:pPr/>
              <a:t>2017/2/16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2217B50-7402-47E8-BFFE-4F5D0FFB5802}"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0854B92-FFF7-4E42-8E50-3CFEEB52535E}" type="datetimeFigureOut">
              <a:rPr kumimoji="1" lang="ja-JP" altLang="en-US" smtClean="0"/>
              <a:pPr/>
              <a:t>2017/2/16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2217B50-7402-47E8-BFFE-4F5D0FFB5802}"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0854B92-FFF7-4E42-8E50-3CFEEB52535E}" type="datetimeFigureOut">
              <a:rPr kumimoji="1" lang="ja-JP" altLang="en-US" smtClean="0"/>
              <a:pPr/>
              <a:t>2017/2/16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2217B50-7402-47E8-BFFE-4F5D0FFB5802}"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0854B92-FFF7-4E42-8E50-3CFEEB52535E}" type="datetimeFigureOut">
              <a:rPr kumimoji="1" lang="ja-JP" altLang="en-US" smtClean="0"/>
              <a:pPr/>
              <a:t>2017/2/16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2217B50-7402-47E8-BFFE-4F5D0FFB5802}"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30854B92-FFF7-4E42-8E50-3CFEEB52535E}" type="datetimeFigureOut">
              <a:rPr kumimoji="1" lang="ja-JP" altLang="en-US" smtClean="0"/>
              <a:pPr/>
              <a:t>2017/2/16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2217B50-7402-47E8-BFFE-4F5D0FFB5802}"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30854B92-FFF7-4E42-8E50-3CFEEB52535E}" type="datetimeFigureOut">
              <a:rPr kumimoji="1" lang="ja-JP" altLang="en-US" smtClean="0"/>
              <a:pPr/>
              <a:t>2017/2/16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2217B50-7402-47E8-BFFE-4F5D0FFB5802}"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0854B92-FFF7-4E42-8E50-3CFEEB52535E}" type="datetimeFigureOut">
              <a:rPr kumimoji="1" lang="ja-JP" altLang="en-US" smtClean="0"/>
              <a:pPr/>
              <a:t>2017/2/16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2217B50-7402-47E8-BFFE-4F5D0FFB5802}"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0854B92-FFF7-4E42-8E50-3CFEEB52535E}" type="datetimeFigureOut">
              <a:rPr kumimoji="1" lang="ja-JP" altLang="en-US" smtClean="0"/>
              <a:pPr/>
              <a:t>2017/2/16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2217B50-7402-47E8-BFFE-4F5D0FFB5802}"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854B92-FFF7-4E42-8E50-3CFEEB52535E}" type="datetimeFigureOut">
              <a:rPr kumimoji="1" lang="ja-JP" altLang="en-US" smtClean="0"/>
              <a:pPr/>
              <a:t>2017/2/16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2217B50-7402-47E8-BFFE-4F5D0FFB5802}"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854B92-FFF7-4E42-8E50-3CFEEB52535E}" type="datetimeFigureOut">
              <a:rPr kumimoji="1" lang="ja-JP" altLang="en-US" smtClean="0"/>
              <a:pPr/>
              <a:t>2017/2/16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2217B50-7402-47E8-BFFE-4F5D0FFB5802}"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54B92-FFF7-4E42-8E50-3CFEEB52535E}" type="datetimeFigureOut">
              <a:rPr kumimoji="1" lang="ja-JP" altLang="en-US" smtClean="0"/>
              <a:pPr/>
              <a:t>2017/2/16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217B50-7402-47E8-BFFE-4F5D0FFB5802}"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hyperlink" Target="https://chiiki-kaigo.casio.jp/" TargetMode="Externa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0" y="1052736"/>
            <a:ext cx="8892480" cy="2376264"/>
          </a:xfrm>
          <a:solidFill>
            <a:schemeClr val="bg1"/>
          </a:solidFill>
        </p:spPr>
        <p:txBody>
          <a:bodyPr>
            <a:normAutofit fontScale="90000"/>
          </a:bodyPr>
          <a:lstStyle/>
          <a:p>
            <a:pPr eaLnBrk="1" hangingPunct="1"/>
            <a:r>
              <a:rPr lang="en-US" altLang="ja-JP" dirty="0"/>
              <a:t/>
            </a:r>
            <a:br>
              <a:rPr lang="en-US" altLang="ja-JP" dirty="0"/>
            </a:br>
            <a:r>
              <a:rPr lang="ja-JP" altLang="en-US" sz="5300" dirty="0"/>
              <a:t>介護</a:t>
            </a:r>
            <a:r>
              <a:rPr lang="ja-JP" altLang="en-US" sz="5300" dirty="0" smtClean="0"/>
              <a:t>保険１６年</a:t>
            </a:r>
            <a:r>
              <a:rPr lang="ja-JP" altLang="en-US" sz="5300" dirty="0" err="1" smtClean="0"/>
              <a:t>ー</a:t>
            </a:r>
            <a:r>
              <a:rPr lang="ja-JP" altLang="en-US" sz="5300" dirty="0" smtClean="0"/>
              <a:t>改めて制度導入の目的と改革の経過を斬る</a:t>
            </a:r>
            <a:r>
              <a:rPr lang="en-US" altLang="ja-JP" sz="5300" dirty="0" smtClean="0"/>
              <a:t/>
            </a:r>
            <a:br>
              <a:rPr lang="en-US" altLang="ja-JP" sz="5300" dirty="0" smtClean="0"/>
            </a:br>
            <a:r>
              <a:rPr lang="ja-JP" altLang="en-US" sz="3100" dirty="0" smtClean="0"/>
              <a:t>～危惧される地域包括ケアシステムの方向性と「地域」のあり方を考える～</a:t>
            </a:r>
            <a:r>
              <a:rPr lang="en-US" altLang="ja-JP" sz="3100" dirty="0"/>
              <a:t/>
            </a:r>
            <a:br>
              <a:rPr lang="en-US" altLang="ja-JP" sz="3100" dirty="0"/>
            </a:br>
            <a:endParaRPr lang="ja-JP" altLang="en-US" sz="3100" dirty="0"/>
          </a:p>
        </p:txBody>
      </p:sp>
      <p:sp>
        <p:nvSpPr>
          <p:cNvPr id="21507" name="Rectangle 3" descr="Rectangle: Click to edit Master text styles&#10;Second level&#10;Third level&#10;Fourth level&#10;Fifth level"/>
          <p:cNvSpPr>
            <a:spLocks noGrp="1" noChangeArrowheads="1"/>
          </p:cNvSpPr>
          <p:nvPr>
            <p:ph type="subTitle" idx="1"/>
          </p:nvPr>
        </p:nvSpPr>
        <p:spPr>
          <a:xfrm>
            <a:off x="1257300" y="3861048"/>
            <a:ext cx="6400800" cy="1752600"/>
          </a:xfrm>
        </p:spPr>
        <p:txBody>
          <a:bodyPr>
            <a:normAutofit fontScale="85000" lnSpcReduction="20000"/>
          </a:bodyPr>
          <a:lstStyle/>
          <a:p>
            <a:pPr eaLnBrk="1" hangingPunct="1"/>
            <a:r>
              <a:rPr lang="ja-JP" altLang="en-US" dirty="0"/>
              <a:t>日本ケアマネジメント学会副理事長　</a:t>
            </a:r>
          </a:p>
          <a:p>
            <a:pPr eaLnBrk="1" hangingPunct="1"/>
            <a:r>
              <a:rPr lang="en-US" altLang="ja-JP" dirty="0"/>
              <a:t>NPO</a:t>
            </a:r>
            <a:r>
              <a:rPr lang="ja-JP" altLang="en-US" dirty="0"/>
              <a:t>渋谷介護サポートセンター</a:t>
            </a:r>
            <a:endParaRPr lang="en-US" altLang="ja-JP" dirty="0"/>
          </a:p>
          <a:p>
            <a:pPr eaLnBrk="1" hangingPunct="1"/>
            <a:r>
              <a:rPr lang="ja-JP" altLang="en-US" dirty="0"/>
              <a:t>東京医科歯科大学大学院非常勤講師</a:t>
            </a:r>
          </a:p>
          <a:p>
            <a:pPr eaLnBrk="1" hangingPunct="1"/>
            <a:r>
              <a:rPr lang="ja-JP" altLang="en-US" dirty="0"/>
              <a:t>服部万里子</a:t>
            </a:r>
          </a:p>
          <a:p>
            <a:pPr eaLnBrk="1" hangingPunct="1"/>
            <a:endParaRPr lang="ja-JP" altLang="en-US" dirty="0"/>
          </a:p>
          <a:p>
            <a:pPr eaLnBrk="1" hangingPunct="1"/>
            <a:endParaRPr lang="ja-JP" altLang="en-US" dirty="0"/>
          </a:p>
        </p:txBody>
      </p:sp>
      <p:sp>
        <p:nvSpPr>
          <p:cNvPr id="4" name="テキスト ボックス 3"/>
          <p:cNvSpPr txBox="1"/>
          <p:nvPr/>
        </p:nvSpPr>
        <p:spPr>
          <a:xfrm>
            <a:off x="1403648" y="404664"/>
            <a:ext cx="6696744" cy="369332"/>
          </a:xfrm>
          <a:prstGeom prst="rect">
            <a:avLst/>
          </a:prstGeom>
          <a:noFill/>
        </p:spPr>
        <p:txBody>
          <a:bodyPr wrap="square" rtlCol="0">
            <a:spAutoFit/>
          </a:bodyPr>
          <a:lstStyle/>
          <a:p>
            <a:pPr algn="ctr"/>
            <a:r>
              <a:rPr kumimoji="1" lang="ja-JP" altLang="en-US" dirty="0">
                <a:solidFill>
                  <a:srgbClr val="FF0000"/>
                </a:solidFill>
                <a:latin typeface="HG丸ｺﾞｼｯｸM-PRO" pitchFamily="50" charset="-128"/>
                <a:ea typeface="HG丸ｺﾞｼｯｸM-PRO" pitchFamily="50" charset="-128"/>
              </a:rPr>
              <a:t>平成</a:t>
            </a:r>
            <a:r>
              <a:rPr kumimoji="1" lang="ja-JP" altLang="en-US" dirty="0" smtClean="0">
                <a:solidFill>
                  <a:srgbClr val="FF0000"/>
                </a:solidFill>
                <a:latin typeface="HG丸ｺﾞｼｯｸM-PRO" pitchFamily="50" charset="-128"/>
                <a:ea typeface="HG丸ｺﾞｼｯｸM-PRO" pitchFamily="50" charset="-128"/>
              </a:rPr>
              <a:t>２９年２月２０日 </a:t>
            </a:r>
            <a:r>
              <a:rPr kumimoji="1" lang="en-US" altLang="ja-JP" dirty="0" smtClean="0">
                <a:solidFill>
                  <a:srgbClr val="FF0000"/>
                </a:solidFill>
                <a:latin typeface="HG丸ｺﾞｼｯｸM-PRO" pitchFamily="50" charset="-128"/>
                <a:ea typeface="HG丸ｺﾞｼｯｸM-PRO" pitchFamily="50" charset="-128"/>
              </a:rPr>
              <a:t>NPO</a:t>
            </a:r>
            <a:r>
              <a:rPr kumimoji="1" lang="ja-JP" altLang="en-US" dirty="0" smtClean="0">
                <a:solidFill>
                  <a:srgbClr val="FF0000"/>
                </a:solidFill>
                <a:latin typeface="HG丸ｺﾞｼｯｸM-PRO" pitchFamily="50" charset="-128"/>
                <a:ea typeface="HG丸ｺﾞｼｯｸM-PRO" pitchFamily="50" charset="-128"/>
              </a:rPr>
              <a:t>日本障害者協議会第２回</a:t>
            </a:r>
            <a:endParaRPr kumimoji="1" lang="ja-JP" altLang="en-US" dirty="0">
              <a:solidFill>
                <a:srgbClr val="FF0000"/>
              </a:solidFill>
              <a:latin typeface="HG丸ｺﾞｼｯｸM-PRO" pitchFamily="50" charset="-128"/>
              <a:ea typeface="HG丸ｺﾞｼｯｸM-PRO"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18056" y="410798"/>
            <a:ext cx="7580537" cy="857250"/>
          </a:xfrm>
          <a:solidFill>
            <a:schemeClr val="bg1"/>
          </a:solidFill>
        </p:spPr>
        <p:txBody>
          <a:bodyPr>
            <a:noAutofit/>
          </a:bodyPr>
          <a:lstStyle/>
          <a:p>
            <a:r>
              <a:rPr kumimoji="1" lang="ja-JP" altLang="en-US" sz="4000" dirty="0"/>
              <a:t>地域で 医療 → 介護 の流れを作る</a:t>
            </a:r>
          </a:p>
        </p:txBody>
      </p:sp>
      <p:sp>
        <p:nvSpPr>
          <p:cNvPr id="4" name="直方体 3"/>
          <p:cNvSpPr/>
          <p:nvPr/>
        </p:nvSpPr>
        <p:spPr>
          <a:xfrm>
            <a:off x="1666137" y="2392007"/>
            <a:ext cx="990110" cy="459051"/>
          </a:xfrm>
          <a:prstGeom prst="cube">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500" b="1" dirty="0">
                <a:solidFill>
                  <a:prstClr val="white"/>
                </a:solidFill>
                <a:latin typeface="+mj-ea"/>
                <a:ea typeface="+mj-ea"/>
              </a:rPr>
              <a:t>１８万床</a:t>
            </a:r>
          </a:p>
        </p:txBody>
      </p:sp>
      <p:sp>
        <p:nvSpPr>
          <p:cNvPr id="6" name="直方体 5"/>
          <p:cNvSpPr/>
          <p:nvPr/>
        </p:nvSpPr>
        <p:spPr>
          <a:xfrm>
            <a:off x="3139267" y="2724961"/>
            <a:ext cx="1153371" cy="1026114"/>
          </a:xfrm>
          <a:prstGeom prst="cube">
            <a:avLst/>
          </a:prstGeom>
          <a:solidFill>
            <a:srgbClr val="FDD3F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a:solidFill>
                  <a:prstClr val="black"/>
                </a:solidFill>
              </a:rPr>
              <a:t>３５万床</a:t>
            </a:r>
          </a:p>
        </p:txBody>
      </p:sp>
      <p:sp>
        <p:nvSpPr>
          <p:cNvPr id="7" name="直方体 6"/>
          <p:cNvSpPr/>
          <p:nvPr/>
        </p:nvSpPr>
        <p:spPr>
          <a:xfrm>
            <a:off x="4873170" y="3057082"/>
            <a:ext cx="1026114" cy="754484"/>
          </a:xfrm>
          <a:prstGeom prst="cub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a:solidFill>
                  <a:prstClr val="black"/>
                </a:solidFill>
              </a:rPr>
              <a:t>２６万床</a:t>
            </a:r>
          </a:p>
        </p:txBody>
      </p:sp>
      <p:sp>
        <p:nvSpPr>
          <p:cNvPr id="8" name="直方体 7"/>
          <p:cNvSpPr/>
          <p:nvPr/>
        </p:nvSpPr>
        <p:spPr>
          <a:xfrm>
            <a:off x="6966530" y="3561978"/>
            <a:ext cx="1134126" cy="761366"/>
          </a:xfrm>
          <a:prstGeom prst="cub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a:solidFill>
                  <a:prstClr val="black"/>
                </a:solidFill>
              </a:rPr>
              <a:t>２８万床</a:t>
            </a:r>
          </a:p>
        </p:txBody>
      </p:sp>
      <p:sp>
        <p:nvSpPr>
          <p:cNvPr id="9" name="ホームベース 8"/>
          <p:cNvSpPr/>
          <p:nvPr/>
        </p:nvSpPr>
        <p:spPr>
          <a:xfrm>
            <a:off x="1317712" y="4055092"/>
            <a:ext cx="3698502" cy="353785"/>
          </a:xfrm>
          <a:prstGeom prst="homePlate">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100" b="1" dirty="0">
                <a:solidFill>
                  <a:srgbClr val="FF0000"/>
                </a:solidFill>
              </a:rPr>
              <a:t>H28</a:t>
            </a:r>
            <a:r>
              <a:rPr lang="ja-JP" altLang="en-US" sz="2100" b="1" dirty="0">
                <a:solidFill>
                  <a:srgbClr val="FF0000"/>
                </a:solidFill>
              </a:rPr>
              <a:t>年度改正で退院支援加算</a:t>
            </a:r>
          </a:p>
        </p:txBody>
      </p:sp>
      <p:sp>
        <p:nvSpPr>
          <p:cNvPr id="10" name="V 字形矢印 9"/>
          <p:cNvSpPr/>
          <p:nvPr/>
        </p:nvSpPr>
        <p:spPr>
          <a:xfrm>
            <a:off x="1657428" y="4566369"/>
            <a:ext cx="4482498" cy="666004"/>
          </a:xfrm>
          <a:prstGeom prst="notchedRightArrow">
            <a:avLst/>
          </a:prstGeom>
          <a:solidFill>
            <a:schemeClr val="bg1"/>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100" b="1" dirty="0">
                <a:solidFill>
                  <a:srgbClr val="FF0000"/>
                </a:solidFill>
              </a:rPr>
              <a:t>H28</a:t>
            </a:r>
            <a:r>
              <a:rPr lang="ja-JP" altLang="en-US" sz="2100" b="1" dirty="0">
                <a:solidFill>
                  <a:srgbClr val="FF0000"/>
                </a:solidFill>
              </a:rPr>
              <a:t>年度改正で退院後訪問指導料</a:t>
            </a:r>
          </a:p>
        </p:txBody>
      </p:sp>
      <p:sp>
        <p:nvSpPr>
          <p:cNvPr id="13" name="角丸四角形 12"/>
          <p:cNvSpPr/>
          <p:nvPr/>
        </p:nvSpPr>
        <p:spPr>
          <a:xfrm>
            <a:off x="954095" y="5499965"/>
            <a:ext cx="7308457" cy="105485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dirty="0">
                <a:solidFill>
                  <a:prstClr val="black"/>
                </a:solidFill>
              </a:rPr>
              <a:t>自宅・回復期リハビリ病棟、地域包括ケア病棟、療養病棟</a:t>
            </a:r>
            <a:endParaRPr lang="en-US" altLang="ja-JP" sz="2100" dirty="0">
              <a:solidFill>
                <a:prstClr val="black"/>
              </a:solidFill>
            </a:endParaRPr>
          </a:p>
          <a:p>
            <a:pPr algn="ctr"/>
            <a:r>
              <a:rPr lang="ja-JP" altLang="en-US" sz="2100" dirty="0">
                <a:solidFill>
                  <a:prstClr val="black"/>
                </a:solidFill>
              </a:rPr>
              <a:t>居住系介護施設・在宅復帰型老人保健施設へ</a:t>
            </a:r>
          </a:p>
        </p:txBody>
      </p:sp>
      <p:sp>
        <p:nvSpPr>
          <p:cNvPr id="14" name="下矢印 13"/>
          <p:cNvSpPr/>
          <p:nvPr/>
        </p:nvSpPr>
        <p:spPr>
          <a:xfrm>
            <a:off x="214013" y="2361071"/>
            <a:ext cx="643331" cy="2862126"/>
          </a:xfrm>
          <a:prstGeom prst="downArrow">
            <a:avLst/>
          </a:prstGeom>
          <a:solidFill>
            <a:schemeClr val="bg1"/>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a:solidFill>
                  <a:schemeClr val="tx1"/>
                </a:solidFill>
              </a:rPr>
              <a:t>全ての病棟に在宅復帰率</a:t>
            </a:r>
          </a:p>
        </p:txBody>
      </p:sp>
      <p:sp>
        <p:nvSpPr>
          <p:cNvPr id="16" name="直方体 15"/>
          <p:cNvSpPr/>
          <p:nvPr/>
        </p:nvSpPr>
        <p:spPr>
          <a:xfrm>
            <a:off x="5676224" y="3751075"/>
            <a:ext cx="892871" cy="724832"/>
          </a:xfrm>
          <a:prstGeom prst="cub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sz="1050" b="1" dirty="0">
                <a:solidFill>
                  <a:srgbClr val="FF0000"/>
                </a:solidFill>
              </a:rPr>
              <a:t>地域包括ケア病棟入院料（</a:t>
            </a:r>
            <a:r>
              <a:rPr lang="en-US" altLang="ja-JP" sz="1050" b="1" dirty="0">
                <a:solidFill>
                  <a:srgbClr val="FF0000"/>
                </a:solidFill>
              </a:rPr>
              <a:t>70%</a:t>
            </a:r>
            <a:r>
              <a:rPr lang="ja-JP" altLang="en-US" sz="1050" b="1" dirty="0">
                <a:solidFill>
                  <a:srgbClr val="FF0000"/>
                </a:solidFill>
              </a:rPr>
              <a:t>）</a:t>
            </a:r>
            <a:endParaRPr lang="en-US" altLang="ja-JP" sz="1050" b="1" dirty="0">
              <a:solidFill>
                <a:srgbClr val="FF0000"/>
              </a:solidFill>
            </a:endParaRPr>
          </a:p>
        </p:txBody>
      </p:sp>
      <p:sp>
        <p:nvSpPr>
          <p:cNvPr id="5" name="角丸四角形吹き出し 4"/>
          <p:cNvSpPr/>
          <p:nvPr/>
        </p:nvSpPr>
        <p:spPr>
          <a:xfrm>
            <a:off x="5785126" y="1399885"/>
            <a:ext cx="2900672" cy="648072"/>
          </a:xfrm>
          <a:prstGeom prst="wedgeRoundRectCallout">
            <a:avLst>
              <a:gd name="adj1" fmla="val -28639"/>
              <a:gd name="adj2" fmla="val 66531"/>
              <a:gd name="adj3" fmla="val 16667"/>
            </a:avLst>
          </a:prstGeom>
          <a:solidFill>
            <a:srgbClr val="F0FCB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50" dirty="0">
                <a:solidFill>
                  <a:srgbClr val="FF0000"/>
                </a:solidFill>
              </a:rPr>
              <a:t>28</a:t>
            </a:r>
            <a:r>
              <a:rPr lang="ja-JP" altLang="en-US" sz="1350" dirty="0">
                <a:solidFill>
                  <a:srgbClr val="FF0000"/>
                </a:solidFill>
              </a:rPr>
              <a:t>年年度中に都道府県は地域医療構想策定を作成する</a:t>
            </a:r>
          </a:p>
        </p:txBody>
      </p:sp>
      <p:sp>
        <p:nvSpPr>
          <p:cNvPr id="11" name="角丸四角形吹き出し 10"/>
          <p:cNvSpPr/>
          <p:nvPr/>
        </p:nvSpPr>
        <p:spPr>
          <a:xfrm>
            <a:off x="6671822" y="4638641"/>
            <a:ext cx="1728192" cy="653161"/>
          </a:xfrm>
          <a:prstGeom prst="wedgeRoundRectCallout">
            <a:avLst>
              <a:gd name="adj1" fmla="val -35446"/>
              <a:gd name="adj2" fmla="val 69167"/>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350" dirty="0"/>
              <a:t>H28</a:t>
            </a:r>
            <a:r>
              <a:rPr lang="ja-JP" altLang="en-US" sz="1350" dirty="0"/>
              <a:t>年度有床診療所も退院扱い</a:t>
            </a:r>
          </a:p>
        </p:txBody>
      </p:sp>
      <p:sp>
        <p:nvSpPr>
          <p:cNvPr id="15" name="テキスト ボックス 14"/>
          <p:cNvSpPr txBox="1"/>
          <p:nvPr/>
        </p:nvSpPr>
        <p:spPr>
          <a:xfrm>
            <a:off x="1317712" y="1491797"/>
            <a:ext cx="1723549" cy="836126"/>
          </a:xfrm>
          <a:prstGeom prst="rect">
            <a:avLst/>
          </a:prstGeom>
          <a:noFill/>
        </p:spPr>
        <p:txBody>
          <a:bodyPr wrap="none" rtlCol="0">
            <a:spAutoFit/>
          </a:bodyPr>
          <a:lstStyle/>
          <a:p>
            <a:pPr algn="ctr">
              <a:lnSpc>
                <a:spcPts val="2800"/>
              </a:lnSpc>
            </a:pPr>
            <a:r>
              <a:rPr lang="ja-JP" altLang="en-US" sz="2400" dirty="0"/>
              <a:t>高度急性期</a:t>
            </a:r>
            <a:endParaRPr lang="en-US" altLang="ja-JP" sz="2400" dirty="0"/>
          </a:p>
          <a:p>
            <a:pPr algn="ctr">
              <a:lnSpc>
                <a:spcPts val="2800"/>
              </a:lnSpc>
            </a:pPr>
            <a:r>
              <a:rPr lang="ja-JP" altLang="en-US" sz="2400" b="1" dirty="0">
                <a:solidFill>
                  <a:srgbClr val="FF0000"/>
                </a:solidFill>
              </a:rPr>
              <a:t>（</a:t>
            </a:r>
            <a:r>
              <a:rPr lang="en-US" altLang="ja-JP" sz="2400" b="1" dirty="0">
                <a:solidFill>
                  <a:srgbClr val="FF0000"/>
                </a:solidFill>
              </a:rPr>
              <a:t>80%</a:t>
            </a:r>
            <a:r>
              <a:rPr lang="ja-JP" altLang="en-US" sz="2400" b="1" dirty="0">
                <a:solidFill>
                  <a:srgbClr val="FF0000"/>
                </a:solidFill>
              </a:rPr>
              <a:t>）</a:t>
            </a:r>
            <a:endParaRPr kumimoji="1" lang="ja-JP" altLang="en-US" sz="2000" b="1" dirty="0">
              <a:solidFill>
                <a:srgbClr val="FF0000"/>
              </a:solidFill>
            </a:endParaRPr>
          </a:p>
        </p:txBody>
      </p:sp>
      <p:sp>
        <p:nvSpPr>
          <p:cNvPr id="17" name="テキスト ボックス 16"/>
          <p:cNvSpPr txBox="1"/>
          <p:nvPr/>
        </p:nvSpPr>
        <p:spPr>
          <a:xfrm>
            <a:off x="3221896" y="1862708"/>
            <a:ext cx="1107996" cy="836126"/>
          </a:xfrm>
          <a:prstGeom prst="rect">
            <a:avLst/>
          </a:prstGeom>
          <a:noFill/>
        </p:spPr>
        <p:txBody>
          <a:bodyPr wrap="none" rtlCol="0">
            <a:spAutoFit/>
          </a:bodyPr>
          <a:lstStyle/>
          <a:p>
            <a:pPr>
              <a:lnSpc>
                <a:spcPts val="2800"/>
              </a:lnSpc>
            </a:pPr>
            <a:r>
              <a:rPr lang="ja-JP" altLang="en-US" sz="2400" dirty="0"/>
              <a:t>急性期</a:t>
            </a:r>
            <a:endParaRPr lang="en-US" altLang="ja-JP" sz="2400" dirty="0"/>
          </a:p>
          <a:p>
            <a:pPr algn="ctr">
              <a:lnSpc>
                <a:spcPts val="2800"/>
              </a:lnSpc>
            </a:pPr>
            <a:r>
              <a:rPr lang="ja-JP" altLang="en-US" sz="2400" b="1" dirty="0">
                <a:solidFill>
                  <a:srgbClr val="FF0000"/>
                </a:solidFill>
              </a:rPr>
              <a:t>（</a:t>
            </a:r>
            <a:r>
              <a:rPr lang="en-US" altLang="ja-JP" sz="2400" b="1" dirty="0">
                <a:solidFill>
                  <a:srgbClr val="FF0000"/>
                </a:solidFill>
              </a:rPr>
              <a:t>75%</a:t>
            </a:r>
            <a:r>
              <a:rPr lang="ja-JP" altLang="en-US" sz="2400" b="1" dirty="0">
                <a:solidFill>
                  <a:srgbClr val="FF0000"/>
                </a:solidFill>
              </a:rPr>
              <a:t>）</a:t>
            </a:r>
            <a:endParaRPr kumimoji="1" lang="ja-JP" altLang="en-US" sz="2000" b="1" dirty="0">
              <a:solidFill>
                <a:srgbClr val="FF0000"/>
              </a:solidFill>
            </a:endParaRPr>
          </a:p>
        </p:txBody>
      </p:sp>
      <p:sp>
        <p:nvSpPr>
          <p:cNvPr id="18" name="テキスト ボックス 17"/>
          <p:cNvSpPr txBox="1"/>
          <p:nvPr/>
        </p:nvSpPr>
        <p:spPr>
          <a:xfrm>
            <a:off x="4597902" y="2206061"/>
            <a:ext cx="1651413" cy="836126"/>
          </a:xfrm>
          <a:prstGeom prst="rect">
            <a:avLst/>
          </a:prstGeom>
          <a:noFill/>
        </p:spPr>
        <p:txBody>
          <a:bodyPr wrap="none" rtlCol="0">
            <a:spAutoFit/>
          </a:bodyPr>
          <a:lstStyle/>
          <a:p>
            <a:pPr algn="ctr">
              <a:lnSpc>
                <a:spcPts val="2800"/>
              </a:lnSpc>
            </a:pPr>
            <a:r>
              <a:rPr lang="ja-JP" altLang="en-US" sz="2400" dirty="0"/>
              <a:t>回復期</a:t>
            </a:r>
            <a:endParaRPr lang="en-US" altLang="ja-JP" sz="2400" dirty="0"/>
          </a:p>
          <a:p>
            <a:pPr algn="ctr">
              <a:lnSpc>
                <a:spcPts val="2800"/>
              </a:lnSpc>
            </a:pPr>
            <a:r>
              <a:rPr lang="ja-JP" altLang="en-US" sz="2400" b="1" dirty="0">
                <a:solidFill>
                  <a:srgbClr val="FF0000"/>
                </a:solidFill>
              </a:rPr>
              <a:t>（</a:t>
            </a:r>
            <a:r>
              <a:rPr lang="en-US" altLang="ja-JP" sz="2400" b="1" dirty="0">
                <a:solidFill>
                  <a:srgbClr val="FF0000"/>
                </a:solidFill>
              </a:rPr>
              <a:t>60</a:t>
            </a:r>
            <a:r>
              <a:rPr lang="ja-JP" altLang="en-US" sz="2400" b="1" dirty="0">
                <a:solidFill>
                  <a:srgbClr val="FF0000"/>
                </a:solidFill>
              </a:rPr>
              <a:t>～</a:t>
            </a:r>
            <a:r>
              <a:rPr lang="en-US" altLang="ja-JP" sz="2400" b="1" dirty="0">
                <a:solidFill>
                  <a:srgbClr val="FF0000"/>
                </a:solidFill>
              </a:rPr>
              <a:t>70%</a:t>
            </a:r>
            <a:r>
              <a:rPr lang="ja-JP" altLang="en-US" sz="2400" b="1" dirty="0">
                <a:solidFill>
                  <a:srgbClr val="FF0000"/>
                </a:solidFill>
              </a:rPr>
              <a:t>）</a:t>
            </a:r>
            <a:endParaRPr kumimoji="1" lang="ja-JP" altLang="en-US" sz="2000" b="1" dirty="0">
              <a:solidFill>
                <a:srgbClr val="FF0000"/>
              </a:solidFill>
            </a:endParaRPr>
          </a:p>
        </p:txBody>
      </p:sp>
      <p:sp>
        <p:nvSpPr>
          <p:cNvPr id="19" name="テキスト ボックス 18"/>
          <p:cNvSpPr txBox="1"/>
          <p:nvPr/>
        </p:nvSpPr>
        <p:spPr>
          <a:xfrm>
            <a:off x="7000212" y="2726377"/>
            <a:ext cx="1107996" cy="836126"/>
          </a:xfrm>
          <a:prstGeom prst="rect">
            <a:avLst/>
          </a:prstGeom>
          <a:noFill/>
        </p:spPr>
        <p:txBody>
          <a:bodyPr wrap="none" rtlCol="0">
            <a:spAutoFit/>
          </a:bodyPr>
          <a:lstStyle/>
          <a:p>
            <a:pPr>
              <a:lnSpc>
                <a:spcPts val="2800"/>
              </a:lnSpc>
            </a:pPr>
            <a:r>
              <a:rPr lang="ja-JP" altLang="en-US" sz="2400" dirty="0"/>
              <a:t>慢性期</a:t>
            </a:r>
            <a:endParaRPr lang="en-US" altLang="ja-JP" sz="2400" dirty="0"/>
          </a:p>
          <a:p>
            <a:pPr algn="ctr">
              <a:lnSpc>
                <a:spcPts val="2800"/>
              </a:lnSpc>
            </a:pPr>
            <a:r>
              <a:rPr lang="ja-JP" altLang="en-US" sz="2400" b="1" dirty="0">
                <a:solidFill>
                  <a:srgbClr val="FF0000"/>
                </a:solidFill>
              </a:rPr>
              <a:t>（</a:t>
            </a:r>
            <a:r>
              <a:rPr lang="en-US" altLang="ja-JP" sz="2400" b="1" dirty="0">
                <a:solidFill>
                  <a:srgbClr val="FF0000"/>
                </a:solidFill>
              </a:rPr>
              <a:t>50%</a:t>
            </a:r>
            <a:r>
              <a:rPr lang="ja-JP" altLang="en-US" sz="2400" b="1" dirty="0">
                <a:solidFill>
                  <a:srgbClr val="FF0000"/>
                </a:solidFill>
              </a:rPr>
              <a:t>）</a:t>
            </a:r>
            <a:endParaRPr kumimoji="1" lang="ja-JP" altLang="en-US" sz="2000" b="1" dirty="0">
              <a:solidFill>
                <a:srgbClr val="FF0000"/>
              </a:solidFill>
            </a:endParaRPr>
          </a:p>
        </p:txBody>
      </p:sp>
    </p:spTree>
    <p:extLst>
      <p:ext uri="{BB962C8B-B14F-4D97-AF65-F5344CB8AC3E}">
        <p14:creationId xmlns:p14="http://schemas.microsoft.com/office/powerpoint/2010/main" val="2568745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79984" y="41598"/>
            <a:ext cx="7492041" cy="1361306"/>
          </a:xfrm>
        </p:spPr>
        <p:txBody>
          <a:bodyPr>
            <a:normAutofit fontScale="90000"/>
          </a:bodyPr>
          <a:lstStyle/>
          <a:p>
            <a:r>
              <a:rPr lang="ja-JP" altLang="en-US" dirty="0"/>
              <a:t>内閣府の病床削減計画</a:t>
            </a:r>
            <a:r>
              <a:rPr lang="en-US" altLang="ja-JP" sz="2400" dirty="0"/>
              <a:t>H27</a:t>
            </a:r>
            <a:r>
              <a:rPr lang="ja-JP" altLang="en-US" sz="2400" dirty="0"/>
              <a:t>年６月</a:t>
            </a:r>
            <a:r>
              <a:rPr lang="ja-JP" altLang="en-US" sz="2400" dirty="0" smtClean="0"/>
              <a:t>１５日</a:t>
            </a:r>
            <a:r>
              <a:rPr lang="en-US" altLang="ja-JP" sz="2400" dirty="0" smtClean="0"/>
              <a:t/>
            </a:r>
            <a:br>
              <a:rPr lang="en-US" altLang="ja-JP" sz="2400" dirty="0" smtClean="0"/>
            </a:br>
            <a:r>
              <a:rPr lang="ja-JP" altLang="en-US" sz="2400" dirty="0" smtClean="0"/>
              <a:t>平成２８年に全都道府県が「地域医療構想」</a:t>
            </a:r>
            <a:r>
              <a:rPr lang="en-US" altLang="ja-JP" sz="2400" dirty="0" smtClean="0"/>
              <a:t/>
            </a:r>
            <a:br>
              <a:rPr lang="en-US" altLang="ja-JP" sz="2400" dirty="0" smtClean="0"/>
            </a:br>
            <a:r>
              <a:rPr lang="ja-JP" altLang="en-US" sz="2400" dirty="0" smtClean="0"/>
              <a:t>⇒２０３５年「医療費適正化」計画</a:t>
            </a:r>
            <a:endParaRPr lang="ja-JP" altLang="en-US" sz="2400" dirty="0"/>
          </a:p>
        </p:txBody>
      </p:sp>
      <p:pic>
        <p:nvPicPr>
          <p:cNvPr id="3" name="図 2"/>
          <p:cNvPicPr>
            <a:picLocks noChangeAspect="1"/>
          </p:cNvPicPr>
          <p:nvPr/>
        </p:nvPicPr>
        <p:blipFill>
          <a:blip r:embed="rId2"/>
          <a:stretch>
            <a:fillRect/>
          </a:stretch>
        </p:blipFill>
        <p:spPr>
          <a:xfrm>
            <a:off x="646981" y="1412776"/>
            <a:ext cx="8087264" cy="5184576"/>
          </a:xfrm>
          <a:prstGeom prst="rect">
            <a:avLst/>
          </a:prstGeom>
        </p:spPr>
      </p:pic>
      <p:sp>
        <p:nvSpPr>
          <p:cNvPr id="4" name="上矢印 3"/>
          <p:cNvSpPr/>
          <p:nvPr/>
        </p:nvSpPr>
        <p:spPr>
          <a:xfrm>
            <a:off x="4301969" y="3654370"/>
            <a:ext cx="648072" cy="378042"/>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5" name="角丸四角形吹き出し 4"/>
          <p:cNvSpPr/>
          <p:nvPr/>
        </p:nvSpPr>
        <p:spPr>
          <a:xfrm>
            <a:off x="7222077" y="1678305"/>
            <a:ext cx="1512168" cy="1233137"/>
          </a:xfrm>
          <a:prstGeom prst="wedgeRoundRect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a:t>２９．７～３３．７万床は退院し在宅か施設へ</a:t>
            </a:r>
          </a:p>
        </p:txBody>
      </p:sp>
      <p:sp>
        <p:nvSpPr>
          <p:cNvPr id="6" name="角丸四角形吹き出し 5"/>
          <p:cNvSpPr/>
          <p:nvPr/>
        </p:nvSpPr>
        <p:spPr>
          <a:xfrm>
            <a:off x="188640" y="1808820"/>
            <a:ext cx="2583160" cy="972108"/>
          </a:xfrm>
          <a:prstGeom prst="wedgeRoundRect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srgbClr val="FF0000"/>
                </a:solidFill>
              </a:rPr>
              <a:t>全国自治体病院協議会は</a:t>
            </a:r>
            <a:r>
              <a:rPr lang="en-US" altLang="ja-JP" sz="1600" dirty="0">
                <a:solidFill>
                  <a:srgbClr val="FF0000"/>
                </a:solidFill>
              </a:rPr>
              <a:t>H28</a:t>
            </a:r>
            <a:r>
              <a:rPr lang="ja-JP" altLang="en-US" sz="1600" dirty="0">
                <a:solidFill>
                  <a:srgbClr val="FF0000"/>
                </a:solidFill>
              </a:rPr>
              <a:t>年１１月調査で</a:t>
            </a:r>
            <a:endParaRPr lang="en-US" altLang="ja-JP" sz="1600" dirty="0">
              <a:solidFill>
                <a:srgbClr val="FF0000"/>
              </a:solidFill>
            </a:endParaRPr>
          </a:p>
          <a:p>
            <a:pPr algn="ctr"/>
            <a:r>
              <a:rPr lang="ja-JP" altLang="en-US" sz="1600" dirty="0">
                <a:solidFill>
                  <a:srgbClr val="FF0000"/>
                </a:solidFill>
              </a:rPr>
              <a:t>７：１看護減少、地域包活ケア病棟２．６倍</a:t>
            </a:r>
          </a:p>
        </p:txBody>
      </p:sp>
    </p:spTree>
    <p:extLst>
      <p:ext uri="{BB962C8B-B14F-4D97-AF65-F5344CB8AC3E}">
        <p14:creationId xmlns:p14="http://schemas.microsoft.com/office/powerpoint/2010/main" val="14366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45332" y="152406"/>
            <a:ext cx="6669359" cy="864096"/>
          </a:xfrm>
        </p:spPr>
        <p:txBody>
          <a:bodyPr/>
          <a:lstStyle/>
          <a:p>
            <a:r>
              <a:rPr lang="ja-JP" altLang="en-US" sz="2700" dirty="0">
                <a:solidFill>
                  <a:srgbClr val="FF0000"/>
                </a:solidFill>
              </a:rPr>
              <a:t>医療・介護統括による地域包括ケアシステム</a:t>
            </a:r>
          </a:p>
        </p:txBody>
      </p:sp>
      <p:sp>
        <p:nvSpPr>
          <p:cNvPr id="3" name="コンテンツ プレースホルダー 2"/>
          <p:cNvSpPr>
            <a:spLocks noGrp="1"/>
          </p:cNvSpPr>
          <p:nvPr>
            <p:ph idx="1"/>
          </p:nvPr>
        </p:nvSpPr>
        <p:spPr>
          <a:xfrm>
            <a:off x="467544" y="1030499"/>
            <a:ext cx="8352928" cy="5328592"/>
          </a:xfrm>
        </p:spPr>
        <p:txBody>
          <a:bodyPr>
            <a:noAutofit/>
          </a:bodyPr>
          <a:lstStyle/>
          <a:p>
            <a:pPr marL="400050" indent="-400050">
              <a:lnSpc>
                <a:spcPts val="3200"/>
              </a:lnSpc>
              <a:buNone/>
            </a:pPr>
            <a:r>
              <a:rPr lang="ja-JP" altLang="en-US" sz="2500" dirty="0"/>
              <a:t>① 医療 ⇒ 退院すれば在宅医療・看護の体制：急変から看とりまで、医療関係者と介護関係者の</a:t>
            </a:r>
            <a:r>
              <a:rPr lang="ja-JP" altLang="en-US" sz="1600" dirty="0"/>
              <a:t> </a:t>
            </a:r>
            <a:r>
              <a:rPr lang="ja-JP" altLang="en-US" sz="2600" b="1" dirty="0">
                <a:solidFill>
                  <a:srgbClr val="FF0000"/>
                </a:solidFill>
              </a:rPr>
              <a:t>連携を市町村が作る</a:t>
            </a:r>
            <a:endParaRPr lang="en-US" altLang="ja-JP" sz="2600" b="1" dirty="0">
              <a:solidFill>
                <a:srgbClr val="FF0000"/>
              </a:solidFill>
            </a:endParaRPr>
          </a:p>
          <a:p>
            <a:pPr marL="400050" indent="-400050">
              <a:lnSpc>
                <a:spcPts val="3200"/>
              </a:lnSpc>
              <a:buNone/>
            </a:pPr>
            <a:r>
              <a:rPr lang="ja-JP" altLang="en-US" sz="2500" dirty="0"/>
              <a:t>② 介護 ⇒ </a:t>
            </a:r>
            <a:r>
              <a:rPr lang="ja-JP" altLang="en-US" sz="2600" b="1" dirty="0">
                <a:solidFill>
                  <a:schemeClr val="tx2">
                    <a:lumMod val="60000"/>
                    <a:lumOff val="40000"/>
                  </a:schemeClr>
                </a:solidFill>
              </a:rPr>
              <a:t>定期巡回随時対応型訪問介護看護、小規模多機能、複合型サービス</a:t>
            </a:r>
            <a:r>
              <a:rPr lang="ja-JP" altLang="en-US" sz="1600" dirty="0"/>
              <a:t> </a:t>
            </a:r>
            <a:r>
              <a:rPr lang="ja-JP" altLang="en-US" sz="2500" dirty="0"/>
              <a:t>が重要である</a:t>
            </a:r>
          </a:p>
          <a:p>
            <a:pPr marL="400050" indent="-400050">
              <a:lnSpc>
                <a:spcPts val="3200"/>
              </a:lnSpc>
              <a:buNone/>
            </a:pPr>
            <a:r>
              <a:rPr lang="ja-JP" altLang="en-US" sz="2500" dirty="0"/>
              <a:t>③ 予防 ⇒ 生活環境調整と機能訓練のため、リハ職の活用</a:t>
            </a:r>
            <a:endParaRPr lang="en-US" altLang="ja-JP" sz="2500" dirty="0"/>
          </a:p>
          <a:p>
            <a:pPr marL="400050" indent="-400050">
              <a:lnSpc>
                <a:spcPts val="3200"/>
              </a:lnSpc>
              <a:buNone/>
            </a:pPr>
            <a:r>
              <a:rPr lang="ja-JP" altLang="en-US" sz="2500" dirty="0"/>
              <a:t>④ 生活支援 ⇒ </a:t>
            </a:r>
            <a:r>
              <a:rPr lang="ja-JP" altLang="en-US" sz="2600" b="1" dirty="0">
                <a:solidFill>
                  <a:srgbClr val="FF0000"/>
                </a:solidFill>
              </a:rPr>
              <a:t>生活支援ｺｰﾃﾞｨﾈｰﾀｰ</a:t>
            </a:r>
            <a:r>
              <a:rPr lang="ja-JP" altLang="en-US" sz="1600" b="1" dirty="0">
                <a:solidFill>
                  <a:srgbClr val="FF0000"/>
                </a:solidFill>
              </a:rPr>
              <a:t> </a:t>
            </a:r>
            <a:r>
              <a:rPr lang="ja-JP" altLang="en-US" sz="2500" dirty="0"/>
              <a:t>（地域支え合い推進員）による</a:t>
            </a:r>
            <a:r>
              <a:rPr lang="en-US" altLang="ja-JP" sz="2500" dirty="0"/>
              <a:t>NPO</a:t>
            </a:r>
            <a:r>
              <a:rPr lang="ja-JP" altLang="en-US" sz="2500" dirty="0" err="1"/>
              <a:t>、</a:t>
            </a:r>
            <a:r>
              <a:rPr lang="ja-JP" altLang="en-US" sz="2500" dirty="0"/>
              <a:t>ボランティア、企業</a:t>
            </a:r>
            <a:r>
              <a:rPr lang="en-US" altLang="ja-JP" sz="2500" dirty="0"/>
              <a:t>,</a:t>
            </a:r>
            <a:r>
              <a:rPr lang="ja-JP" altLang="en-US" sz="2500" dirty="0"/>
              <a:t>社福法人の支援と協同</a:t>
            </a:r>
            <a:endParaRPr lang="en-US" altLang="ja-JP" sz="2500" dirty="0"/>
          </a:p>
          <a:p>
            <a:pPr marL="400050" indent="-400050">
              <a:lnSpc>
                <a:spcPts val="3200"/>
              </a:lnSpc>
              <a:buNone/>
            </a:pPr>
            <a:r>
              <a:rPr lang="ja-JP" altLang="en-US" sz="2500" dirty="0"/>
              <a:t>⑤ 住まい：自宅、賃貸住宅、有料老人ホーム・サービス付き高齢者住宅の確保と指導監督、生活困窮者の住まい確保</a:t>
            </a:r>
            <a:endParaRPr lang="en-US" altLang="ja-JP" sz="2500" dirty="0"/>
          </a:p>
          <a:p>
            <a:pPr marL="400050" indent="-400050">
              <a:lnSpc>
                <a:spcPts val="3200"/>
              </a:lnSpc>
              <a:buNone/>
            </a:pPr>
            <a:r>
              <a:rPr lang="ja-JP" altLang="en-US" sz="2500" dirty="0"/>
              <a:t>⑥ 認知症：認知症ケアパス、</a:t>
            </a:r>
            <a:r>
              <a:rPr lang="ja-JP" altLang="en-US" sz="1600" dirty="0"/>
              <a:t> </a:t>
            </a:r>
            <a:r>
              <a:rPr lang="ja-JP" altLang="en-US" sz="2600" b="1" dirty="0">
                <a:solidFill>
                  <a:srgbClr val="FF0000"/>
                </a:solidFill>
              </a:rPr>
              <a:t>初期集中支援チーム</a:t>
            </a:r>
            <a:r>
              <a:rPr lang="ja-JP" altLang="en-US" sz="1600" b="1" dirty="0">
                <a:solidFill>
                  <a:srgbClr val="FF0000"/>
                </a:solidFill>
              </a:rPr>
              <a:t> </a:t>
            </a:r>
            <a:r>
              <a:rPr lang="ja-JP" altLang="en-US" sz="2500" dirty="0"/>
              <a:t>は</a:t>
            </a:r>
            <a:r>
              <a:rPr lang="en-US" altLang="ja-JP" sz="2500" dirty="0" err="1"/>
              <a:t>H30</a:t>
            </a:r>
            <a:r>
              <a:rPr lang="ja-JP" altLang="en-US" sz="2500" dirty="0"/>
              <a:t>年には全市町村に作る　　</a:t>
            </a:r>
            <a:endParaRPr lang="en-US" altLang="ja-JP" sz="2500" dirty="0"/>
          </a:p>
          <a:p>
            <a:pPr marL="400050" indent="-400050">
              <a:lnSpc>
                <a:spcPts val="3200"/>
              </a:lnSpc>
              <a:buNone/>
            </a:pPr>
            <a:r>
              <a:rPr lang="ja-JP" altLang="en-US" sz="2500" dirty="0"/>
              <a:t>⑦ かかりつけ調剤薬局が担い手の１つに位置づけられる</a:t>
            </a:r>
          </a:p>
        </p:txBody>
      </p:sp>
    </p:spTree>
    <p:extLst>
      <p:ext uri="{BB962C8B-B14F-4D97-AF65-F5344CB8AC3E}">
        <p14:creationId xmlns:p14="http://schemas.microsoft.com/office/powerpoint/2010/main" val="1209244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0"/>
            <a:ext cx="8229600" cy="1143000"/>
          </a:xfrm>
        </p:spPr>
        <p:txBody>
          <a:bodyPr>
            <a:normAutofit fontScale="90000"/>
          </a:bodyPr>
          <a:lstStyle/>
          <a:p>
            <a:r>
              <a:rPr kumimoji="1" lang="ja-JP" altLang="en-US" dirty="0">
                <a:solidFill>
                  <a:srgbClr val="FF0000"/>
                </a:solidFill>
                <a:latin typeface="ＭＳ ゴシック" panose="020B0609070205080204" pitchFamily="49" charset="-128"/>
                <a:ea typeface="ＭＳ ゴシック" panose="020B0609070205080204" pitchFamily="49" charset="-128"/>
              </a:rPr>
              <a:t>高</a:t>
            </a:r>
            <a:r>
              <a:rPr kumimoji="1" lang="ja-JP" altLang="en-US" sz="3600" dirty="0">
                <a:latin typeface="ＭＳ ゴシック" panose="020B0609070205080204" pitchFamily="49" charset="-128"/>
                <a:ea typeface="ＭＳ ゴシック" panose="020B0609070205080204" pitchFamily="49" charset="-128"/>
              </a:rPr>
              <a:t>齢者</a:t>
            </a:r>
            <a:r>
              <a:rPr kumimoji="1" lang="ja-JP" altLang="en-US" dirty="0">
                <a:solidFill>
                  <a:srgbClr val="FF0000"/>
                </a:solidFill>
                <a:latin typeface="ＭＳ ゴシック" panose="020B0609070205080204" pitchFamily="49" charset="-128"/>
                <a:ea typeface="ＭＳ ゴシック" panose="020B0609070205080204" pitchFamily="49" charset="-128"/>
              </a:rPr>
              <a:t>専</a:t>
            </a:r>
            <a:r>
              <a:rPr kumimoji="1" lang="ja-JP" altLang="en-US" sz="3600" dirty="0">
                <a:latin typeface="ＭＳ ゴシック" panose="020B0609070205080204" pitchFamily="49" charset="-128"/>
                <a:ea typeface="ＭＳ ゴシック" panose="020B0609070205080204" pitchFamily="49" charset="-128"/>
              </a:rPr>
              <a:t>用</a:t>
            </a:r>
            <a:r>
              <a:rPr kumimoji="1" lang="ja-JP" altLang="en-US" dirty="0">
                <a:solidFill>
                  <a:srgbClr val="FF0000"/>
                </a:solidFill>
                <a:latin typeface="ＭＳ ゴシック" panose="020B0609070205080204" pitchFamily="49" charset="-128"/>
                <a:ea typeface="ＭＳ ゴシック" panose="020B0609070205080204" pitchFamily="49" charset="-128"/>
              </a:rPr>
              <a:t>賃</a:t>
            </a:r>
            <a:r>
              <a:rPr kumimoji="1" lang="ja-JP" altLang="en-US" sz="3600" dirty="0">
                <a:latin typeface="ＭＳ ゴシック" panose="020B0609070205080204" pitchFamily="49" charset="-128"/>
                <a:ea typeface="ＭＳ ゴシック" panose="020B0609070205080204" pitchFamily="49" charset="-128"/>
              </a:rPr>
              <a:t>貸住宅</a:t>
            </a:r>
            <a:r>
              <a:rPr kumimoji="1" lang="en-US" altLang="ja-JP" dirty="0">
                <a:latin typeface="ＭＳ ゴシック" panose="020B0609070205080204" pitchFamily="49" charset="-128"/>
                <a:ea typeface="ＭＳ ゴシック" panose="020B0609070205080204" pitchFamily="49" charset="-128"/>
              </a:rPr>
              <a:t/>
            </a:r>
            <a:br>
              <a:rPr kumimoji="1" lang="en-US" altLang="ja-JP" dirty="0">
                <a:latin typeface="ＭＳ ゴシック" panose="020B0609070205080204" pitchFamily="49" charset="-128"/>
                <a:ea typeface="ＭＳ ゴシック" panose="020B0609070205080204" pitchFamily="49" charset="-128"/>
              </a:rPr>
            </a:br>
            <a:r>
              <a:rPr kumimoji="1" lang="ja-JP" altLang="en-US" dirty="0">
                <a:latin typeface="ＭＳ ゴシック" panose="020B0609070205080204" pitchFamily="49" charset="-128"/>
                <a:ea typeface="ＭＳ ゴシック" panose="020B0609070205080204" pitchFamily="49" charset="-128"/>
              </a:rPr>
              <a:t>⇒</a:t>
            </a:r>
            <a:r>
              <a:rPr kumimoji="1" lang="ja-JP" altLang="en-US" sz="2200" dirty="0">
                <a:latin typeface="ＭＳ ゴシック" panose="020B0609070205080204" pitchFamily="49" charset="-128"/>
                <a:ea typeface="ＭＳ ゴシック" panose="020B0609070205080204" pitchFamily="49" charset="-128"/>
              </a:rPr>
              <a:t> </a:t>
            </a:r>
            <a:r>
              <a:rPr kumimoji="1" lang="ja-JP" altLang="en-US" dirty="0">
                <a:solidFill>
                  <a:srgbClr val="FF0000"/>
                </a:solidFill>
                <a:latin typeface="ＭＳ ゴシック" panose="020B0609070205080204" pitchFamily="49" charset="-128"/>
                <a:ea typeface="ＭＳ ゴシック" panose="020B0609070205080204" pitchFamily="49" charset="-128"/>
              </a:rPr>
              <a:t>サ</a:t>
            </a:r>
            <a:r>
              <a:rPr kumimoji="1" lang="ja-JP" altLang="en-US" sz="4000" dirty="0">
                <a:latin typeface="ＭＳ ゴシック" panose="020B0609070205080204" pitchFamily="49" charset="-128"/>
                <a:ea typeface="ＭＳ ゴシック" panose="020B0609070205080204" pitchFamily="49" charset="-128"/>
              </a:rPr>
              <a:t>ービス付き</a:t>
            </a:r>
            <a:r>
              <a:rPr kumimoji="1" lang="ja-JP" altLang="en-US" dirty="0">
                <a:solidFill>
                  <a:srgbClr val="FF0000"/>
                </a:solidFill>
                <a:latin typeface="ＭＳ ゴシック" panose="020B0609070205080204" pitchFamily="49" charset="-128"/>
                <a:ea typeface="ＭＳ ゴシック" panose="020B0609070205080204" pitchFamily="49" charset="-128"/>
              </a:rPr>
              <a:t>高</a:t>
            </a:r>
            <a:r>
              <a:rPr kumimoji="1" lang="ja-JP" altLang="en-US" sz="4000" dirty="0">
                <a:latin typeface="ＭＳ ゴシック" panose="020B0609070205080204" pitchFamily="49" charset="-128"/>
                <a:ea typeface="ＭＳ ゴシック" panose="020B0609070205080204" pitchFamily="49" charset="-128"/>
              </a:rPr>
              <a:t>齢者</a:t>
            </a:r>
            <a:r>
              <a:rPr lang="ja-JP" altLang="en-US" dirty="0">
                <a:solidFill>
                  <a:srgbClr val="FF0000"/>
                </a:solidFill>
                <a:latin typeface="ＭＳ ゴシック" panose="020B0609070205080204" pitchFamily="49" charset="-128"/>
                <a:ea typeface="ＭＳ ゴシック" panose="020B0609070205080204" pitchFamily="49" charset="-128"/>
              </a:rPr>
              <a:t>住</a:t>
            </a:r>
            <a:r>
              <a:rPr lang="ja-JP" altLang="en-US" sz="4000" dirty="0">
                <a:latin typeface="ＭＳ ゴシック" panose="020B0609070205080204" pitchFamily="49" charset="-128"/>
                <a:ea typeface="ＭＳ ゴシック" panose="020B0609070205080204" pitchFamily="49" charset="-128"/>
              </a:rPr>
              <a:t>宅</a:t>
            </a:r>
            <a:endParaRPr kumimoji="1" lang="ja-JP" altLang="en-US" dirty="0">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395536" y="2055515"/>
            <a:ext cx="4680520" cy="131347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4000" dirty="0">
                <a:solidFill>
                  <a:prstClr val="black"/>
                </a:solidFill>
              </a:rPr>
              <a:t>居住＋安否・相談</a:t>
            </a:r>
          </a:p>
        </p:txBody>
      </p:sp>
      <p:sp>
        <p:nvSpPr>
          <p:cNvPr id="5" name="角丸四角形 4"/>
          <p:cNvSpPr/>
          <p:nvPr/>
        </p:nvSpPr>
        <p:spPr>
          <a:xfrm>
            <a:off x="5487888" y="2051627"/>
            <a:ext cx="1440160" cy="79208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2400" dirty="0">
                <a:solidFill>
                  <a:prstClr val="black"/>
                </a:solidFill>
              </a:rPr>
              <a:t>食事</a:t>
            </a:r>
          </a:p>
        </p:txBody>
      </p:sp>
      <p:sp>
        <p:nvSpPr>
          <p:cNvPr id="6" name="角丸四角形 5"/>
          <p:cNvSpPr/>
          <p:nvPr/>
        </p:nvSpPr>
        <p:spPr>
          <a:xfrm>
            <a:off x="7186103" y="2046133"/>
            <a:ext cx="1656184" cy="79758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2400" dirty="0">
                <a:solidFill>
                  <a:prstClr val="black"/>
                </a:solidFill>
              </a:rPr>
              <a:t>洗濯・掃除</a:t>
            </a:r>
          </a:p>
        </p:txBody>
      </p:sp>
      <p:sp>
        <p:nvSpPr>
          <p:cNvPr id="7" name="角丸四角形 6"/>
          <p:cNvSpPr/>
          <p:nvPr/>
        </p:nvSpPr>
        <p:spPr>
          <a:xfrm>
            <a:off x="50800" y="3559585"/>
            <a:ext cx="5940152" cy="111562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3200" b="1" dirty="0">
                <a:solidFill>
                  <a:prstClr val="black"/>
                </a:solidFill>
              </a:rPr>
              <a:t>定時訪問随時対応等の複合</a:t>
            </a:r>
            <a:endParaRPr lang="en-US" altLang="ja-JP" sz="3200" b="1" dirty="0">
              <a:solidFill>
                <a:prstClr val="black"/>
              </a:solidFill>
            </a:endParaRPr>
          </a:p>
          <a:p>
            <a:pPr algn="ctr" fontAlgn="base">
              <a:spcBef>
                <a:spcPct val="0"/>
              </a:spcBef>
              <a:spcAft>
                <a:spcPct val="0"/>
              </a:spcAft>
            </a:pPr>
            <a:r>
              <a:rPr lang="ja-JP" altLang="en-US" sz="3200" b="1" dirty="0">
                <a:solidFill>
                  <a:prstClr val="black"/>
                </a:solidFill>
              </a:rPr>
              <a:t>的な介護サービス併設　</a:t>
            </a:r>
          </a:p>
        </p:txBody>
      </p:sp>
      <p:sp>
        <p:nvSpPr>
          <p:cNvPr id="9" name="角丸四角形吹き出し 8"/>
          <p:cNvSpPr/>
          <p:nvPr/>
        </p:nvSpPr>
        <p:spPr>
          <a:xfrm>
            <a:off x="269454" y="1221450"/>
            <a:ext cx="3240360" cy="686118"/>
          </a:xfrm>
          <a:prstGeom prst="wedgeRoundRectCallout">
            <a:avLst>
              <a:gd name="adj1" fmla="val -5254"/>
              <a:gd name="adj2" fmla="val 62500"/>
              <a:gd name="adj3" fmla="val 16667"/>
            </a:avLst>
          </a:prstGeom>
          <a:solidFill>
            <a:srgbClr val="F0FCB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2000" dirty="0">
                <a:solidFill>
                  <a:prstClr val="black"/>
                </a:solidFill>
              </a:rPr>
              <a:t>手すり、段差、廊下幅</a:t>
            </a:r>
          </a:p>
        </p:txBody>
      </p:sp>
      <p:sp>
        <p:nvSpPr>
          <p:cNvPr id="10" name="角丸四角形吹き出し 9"/>
          <p:cNvSpPr/>
          <p:nvPr/>
        </p:nvSpPr>
        <p:spPr>
          <a:xfrm>
            <a:off x="3792488" y="1220179"/>
            <a:ext cx="2291680" cy="652765"/>
          </a:xfrm>
          <a:prstGeom prst="wedgeRoundRectCallout">
            <a:avLst>
              <a:gd name="adj1" fmla="val -33302"/>
              <a:gd name="adj2" fmla="val 68169"/>
              <a:gd name="adj3" fmla="val 16667"/>
            </a:avLst>
          </a:prstGeom>
          <a:solidFill>
            <a:srgbClr val="F0FCB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dirty="0">
                <a:solidFill>
                  <a:prstClr val="black"/>
                </a:solidFill>
              </a:rPr>
              <a:t>２５㎡ だが １８㎡</a:t>
            </a:r>
            <a:endParaRPr lang="en-US" altLang="ja-JP" dirty="0">
              <a:solidFill>
                <a:prstClr val="black"/>
              </a:solidFill>
            </a:endParaRPr>
          </a:p>
          <a:p>
            <a:pPr algn="ctr" fontAlgn="base">
              <a:spcBef>
                <a:spcPct val="0"/>
              </a:spcBef>
              <a:spcAft>
                <a:spcPct val="0"/>
              </a:spcAft>
            </a:pPr>
            <a:r>
              <a:rPr lang="ja-JP" altLang="en-US" dirty="0">
                <a:solidFill>
                  <a:prstClr val="black"/>
                </a:solidFill>
              </a:rPr>
              <a:t>で食堂・風呂供用可</a:t>
            </a:r>
          </a:p>
        </p:txBody>
      </p:sp>
      <p:sp>
        <p:nvSpPr>
          <p:cNvPr id="11" name="テキスト ボックス 10"/>
          <p:cNvSpPr txBox="1"/>
          <p:nvPr/>
        </p:nvSpPr>
        <p:spPr>
          <a:xfrm>
            <a:off x="5906194" y="3263691"/>
            <a:ext cx="2304256" cy="369332"/>
          </a:xfrm>
          <a:prstGeom prst="rect">
            <a:avLst/>
          </a:prstGeom>
          <a:noFill/>
        </p:spPr>
        <p:txBody>
          <a:bodyPr wrap="square" rtlCol="0">
            <a:spAutoFit/>
          </a:bodyPr>
          <a:lstStyle/>
          <a:p>
            <a:pPr fontAlgn="base">
              <a:spcBef>
                <a:spcPct val="0"/>
              </a:spcBef>
              <a:spcAft>
                <a:spcPct val="0"/>
              </a:spcAft>
            </a:pPr>
            <a:r>
              <a:rPr lang="ja-JP" altLang="en-US" b="1" dirty="0">
                <a:solidFill>
                  <a:srgbClr val="FF0000"/>
                </a:solidFill>
                <a:latin typeface="Arial" charset="0"/>
              </a:rPr>
              <a:t>　　　自費サービス</a:t>
            </a:r>
          </a:p>
        </p:txBody>
      </p:sp>
      <p:sp>
        <p:nvSpPr>
          <p:cNvPr id="13" name="テキスト ボックス 12"/>
          <p:cNvSpPr txBox="1"/>
          <p:nvPr/>
        </p:nvSpPr>
        <p:spPr>
          <a:xfrm>
            <a:off x="6782866" y="3892349"/>
            <a:ext cx="2232248" cy="400110"/>
          </a:xfrm>
          <a:prstGeom prst="rect">
            <a:avLst/>
          </a:prstGeom>
          <a:noFill/>
        </p:spPr>
        <p:txBody>
          <a:bodyPr wrap="square" rtlCol="0">
            <a:spAutoFit/>
          </a:bodyPr>
          <a:lstStyle/>
          <a:p>
            <a:pPr fontAlgn="base">
              <a:spcBef>
                <a:spcPct val="0"/>
              </a:spcBef>
              <a:spcAft>
                <a:spcPct val="0"/>
              </a:spcAft>
            </a:pPr>
            <a:r>
              <a:rPr lang="ja-JP" altLang="en-US" sz="2000" b="1" dirty="0">
                <a:solidFill>
                  <a:srgbClr val="FF0000"/>
                </a:solidFill>
                <a:latin typeface="Arial" charset="0"/>
              </a:rPr>
              <a:t>介護保険サービス</a:t>
            </a:r>
          </a:p>
        </p:txBody>
      </p:sp>
      <p:sp>
        <p:nvSpPr>
          <p:cNvPr id="14" name="右矢印 13"/>
          <p:cNvSpPr/>
          <p:nvPr/>
        </p:nvSpPr>
        <p:spPr>
          <a:xfrm flipH="1">
            <a:off x="6169893" y="3989830"/>
            <a:ext cx="50405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15" name="右中かっこ 14"/>
          <p:cNvSpPr/>
          <p:nvPr/>
        </p:nvSpPr>
        <p:spPr>
          <a:xfrm rot="5400000">
            <a:off x="7046168" y="1397442"/>
            <a:ext cx="288032" cy="3404592"/>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fontAlgn="base">
              <a:spcBef>
                <a:spcPct val="0"/>
              </a:spcBef>
              <a:spcAft>
                <a:spcPct val="0"/>
              </a:spcAft>
            </a:pPr>
            <a:endParaRPr lang="ja-JP" altLang="en-US">
              <a:solidFill>
                <a:prstClr val="black"/>
              </a:solidFill>
            </a:endParaRPr>
          </a:p>
        </p:txBody>
      </p:sp>
      <p:sp>
        <p:nvSpPr>
          <p:cNvPr id="17" name="上矢印吹き出し 16"/>
          <p:cNvSpPr/>
          <p:nvPr/>
        </p:nvSpPr>
        <p:spPr>
          <a:xfrm>
            <a:off x="251520" y="4782088"/>
            <a:ext cx="8712968" cy="2016430"/>
          </a:xfrm>
          <a:prstGeom prst="upArrowCallout">
            <a:avLst>
              <a:gd name="adj1" fmla="val 20700"/>
              <a:gd name="adj2" fmla="val 25000"/>
              <a:gd name="adj3" fmla="val 21560"/>
              <a:gd name="adj4" fmla="val 6497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fontAlgn="base">
              <a:spcBef>
                <a:spcPct val="0"/>
              </a:spcBef>
              <a:spcAft>
                <a:spcPct val="0"/>
              </a:spcAft>
            </a:pPr>
            <a:r>
              <a:rPr lang="ja-JP" altLang="en-US" sz="3200" dirty="0">
                <a:solidFill>
                  <a:srgbClr val="FF0000"/>
                </a:solidFill>
              </a:rPr>
              <a:t>　</a:t>
            </a:r>
            <a:r>
              <a:rPr lang="ja-JP" altLang="en-US" sz="3100" dirty="0">
                <a:solidFill>
                  <a:srgbClr val="FF0000"/>
                </a:solidFill>
              </a:rPr>
              <a:t>退院できない要介護者の受け皿 ← １室１００万円の補助金で誘導 ← １０年で６０万室創設の目標</a:t>
            </a:r>
          </a:p>
        </p:txBody>
      </p:sp>
    </p:spTree>
    <p:extLst>
      <p:ext uri="{BB962C8B-B14F-4D97-AF65-F5344CB8AC3E}">
        <p14:creationId xmlns:p14="http://schemas.microsoft.com/office/powerpoint/2010/main" val="1233797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15616" y="260648"/>
            <a:ext cx="6172200" cy="691586"/>
          </a:xfrm>
        </p:spPr>
        <p:txBody>
          <a:bodyPr>
            <a:normAutofit fontScale="90000"/>
          </a:bodyPr>
          <a:lstStyle/>
          <a:p>
            <a:r>
              <a:rPr kumimoji="1" lang="ja-JP" altLang="en-US" dirty="0" smtClean="0"/>
              <a:t>包括報酬サービスの誘導</a:t>
            </a:r>
            <a:endParaRPr kumimoji="1" lang="ja-JP" altLang="en-US" dirty="0"/>
          </a:p>
        </p:txBody>
      </p:sp>
      <p:sp>
        <p:nvSpPr>
          <p:cNvPr id="3" name="コンテンツ プレースホルダー 2"/>
          <p:cNvSpPr>
            <a:spLocks noGrp="1"/>
          </p:cNvSpPr>
          <p:nvPr>
            <p:ph idx="1"/>
          </p:nvPr>
        </p:nvSpPr>
        <p:spPr>
          <a:xfrm>
            <a:off x="414068" y="952234"/>
            <a:ext cx="8423694" cy="5429094"/>
          </a:xfrm>
        </p:spPr>
        <p:txBody>
          <a:bodyPr>
            <a:noAutofit/>
          </a:bodyPr>
          <a:lstStyle/>
          <a:p>
            <a:pPr marL="0" indent="0">
              <a:buNone/>
            </a:pPr>
            <a:r>
              <a:rPr lang="ja-JP" altLang="en-US" sz="2400" dirty="0">
                <a:solidFill>
                  <a:srgbClr val="FF0000"/>
                </a:solidFill>
              </a:rPr>
              <a:t>１　整備費補助</a:t>
            </a:r>
            <a:br>
              <a:rPr lang="ja-JP" altLang="en-US" sz="2400" dirty="0">
                <a:solidFill>
                  <a:srgbClr val="FF0000"/>
                </a:solidFill>
              </a:rPr>
            </a:br>
            <a:r>
              <a:rPr lang="ja-JP" altLang="en-US" sz="2400" dirty="0"/>
              <a:t>・小規模多機能型居宅介護　</a:t>
            </a:r>
            <a:r>
              <a:rPr lang="en-US" altLang="ja-JP" sz="2400" dirty="0"/>
              <a:t>3,200</a:t>
            </a:r>
            <a:r>
              <a:rPr lang="ja-JP" altLang="en-US" sz="2400" dirty="0"/>
              <a:t>万円</a:t>
            </a:r>
            <a:r>
              <a:rPr lang="en-US" altLang="ja-JP" sz="2400" dirty="0"/>
              <a:t>/</a:t>
            </a:r>
            <a:r>
              <a:rPr lang="ja-JP" altLang="en-US" sz="2400" dirty="0"/>
              <a:t>１箇所あたり看護小規模多機能、認知症</a:t>
            </a:r>
            <a:r>
              <a:rPr lang="en-US" altLang="ja-JP" sz="2400" dirty="0"/>
              <a:t>GH</a:t>
            </a:r>
            <a:r>
              <a:rPr lang="ja-JP" altLang="en-US" sz="2400" dirty="0"/>
              <a:t>も同額。</a:t>
            </a:r>
            <a:br>
              <a:rPr lang="ja-JP" altLang="en-US" sz="2400" dirty="0"/>
            </a:br>
            <a:r>
              <a:rPr lang="ja-JP" altLang="en-US" sz="2400" dirty="0"/>
              <a:t>・定期巡回・随時対応型訪問看護介護　</a:t>
            </a:r>
            <a:r>
              <a:rPr lang="en-US" altLang="ja-JP" sz="2400" dirty="0"/>
              <a:t>567</a:t>
            </a:r>
            <a:r>
              <a:rPr lang="ja-JP" altLang="en-US" sz="2400" dirty="0"/>
              <a:t>万円</a:t>
            </a:r>
            <a:r>
              <a:rPr lang="en-US" altLang="ja-JP" sz="2400" dirty="0"/>
              <a:t>/</a:t>
            </a:r>
            <a:r>
              <a:rPr lang="ja-JP" altLang="en-US" sz="2400" dirty="0"/>
              <a:t>１箇所あたり・認知症対応型デイ　</a:t>
            </a:r>
            <a:r>
              <a:rPr lang="en-US" altLang="ja-JP" sz="2400" dirty="0"/>
              <a:t>1,130</a:t>
            </a:r>
            <a:r>
              <a:rPr lang="ja-JP" altLang="en-US" sz="2400" dirty="0"/>
              <a:t>万円</a:t>
            </a:r>
            <a:r>
              <a:rPr lang="en-US" altLang="ja-JP" sz="2400" dirty="0"/>
              <a:t>/</a:t>
            </a:r>
            <a:r>
              <a:rPr lang="ja-JP" altLang="en-US" sz="2400" dirty="0"/>
              <a:t>１箇所あたり</a:t>
            </a:r>
            <a:br>
              <a:rPr lang="ja-JP" altLang="en-US" sz="2400" dirty="0"/>
            </a:br>
            <a:r>
              <a:rPr lang="ja-JP" altLang="en-US" sz="2400" dirty="0">
                <a:solidFill>
                  <a:srgbClr val="FF0000"/>
                </a:solidFill>
              </a:rPr>
              <a:t>２　開設準備軽費補助</a:t>
            </a:r>
            <a:r>
              <a:rPr lang="ja-JP" altLang="en-US" sz="2400" dirty="0"/>
              <a:t/>
            </a:r>
            <a:br>
              <a:rPr lang="ja-JP" altLang="en-US" sz="2400" dirty="0"/>
            </a:br>
            <a:r>
              <a:rPr lang="ja-JP" altLang="en-US" sz="2400" dirty="0"/>
              <a:t>（対象）・小規模多機能型居宅介護　</a:t>
            </a:r>
            <a:r>
              <a:rPr lang="en-US" altLang="ja-JP" sz="2400" dirty="0"/>
              <a:t>62.1</a:t>
            </a:r>
            <a:r>
              <a:rPr lang="ja-JP" altLang="en-US" sz="2400" dirty="0"/>
              <a:t>万円</a:t>
            </a:r>
            <a:r>
              <a:rPr lang="en-US" altLang="ja-JP" sz="2400" dirty="0"/>
              <a:t>/</a:t>
            </a:r>
            <a:r>
              <a:rPr lang="ja-JP" altLang="en-US" sz="2400" dirty="0"/>
              <a:t>宿泊定員１人あたり看護小規模多機能、認知症</a:t>
            </a:r>
            <a:r>
              <a:rPr lang="en-US" altLang="ja-JP" sz="2400" dirty="0"/>
              <a:t>GH</a:t>
            </a:r>
            <a:r>
              <a:rPr lang="ja-JP" altLang="en-US" sz="2400" dirty="0"/>
              <a:t>も同額。（</a:t>
            </a:r>
            <a:r>
              <a:rPr lang="en-US" altLang="ja-JP" sz="2400" dirty="0"/>
              <a:t>GH</a:t>
            </a:r>
            <a:r>
              <a:rPr lang="ja-JP" altLang="en-US" sz="2400" dirty="0"/>
              <a:t>は定員数あたり）</a:t>
            </a:r>
            <a:br>
              <a:rPr lang="ja-JP" altLang="en-US" sz="2400" dirty="0"/>
            </a:br>
            <a:r>
              <a:rPr lang="ja-JP" altLang="en-US" sz="2400" dirty="0"/>
              <a:t>・定期巡回・随時対応型訪問看護介護　</a:t>
            </a:r>
            <a:r>
              <a:rPr lang="en-US" altLang="ja-JP" sz="2400" dirty="0"/>
              <a:t>1,030</a:t>
            </a:r>
            <a:r>
              <a:rPr lang="ja-JP" altLang="en-US" sz="2400" dirty="0"/>
              <a:t>万円</a:t>
            </a:r>
            <a:r>
              <a:rPr lang="en-US" altLang="ja-JP" sz="2400" dirty="0"/>
              <a:t>/</a:t>
            </a:r>
            <a:r>
              <a:rPr lang="ja-JP" altLang="en-US" sz="2400" dirty="0"/>
              <a:t>１箇所あたり</a:t>
            </a:r>
            <a:br>
              <a:rPr lang="ja-JP" altLang="en-US" sz="2400" dirty="0"/>
            </a:br>
            <a:r>
              <a:rPr lang="en-US" altLang="ja-JP" sz="2400" dirty="0"/>
              <a:t>※</a:t>
            </a:r>
            <a:r>
              <a:rPr lang="ja-JP" altLang="en-US" sz="2400" dirty="0"/>
              <a:t>　いずれも、事業者への補助は市町村を通じて行いう。（市町村が事業の公募をする際に案内がある。）</a:t>
            </a:r>
            <a:br>
              <a:rPr lang="ja-JP" altLang="en-US" sz="2400" dirty="0"/>
            </a:br>
            <a:r>
              <a:rPr lang="en-US" altLang="ja-JP" sz="2400" dirty="0"/>
              <a:t>※</a:t>
            </a:r>
            <a:r>
              <a:rPr lang="ja-JP" altLang="en-US" sz="2400" dirty="0"/>
              <a:t>　</a:t>
            </a:r>
            <a:r>
              <a:rPr lang="ja-JP" altLang="en-US" sz="2400" b="1" dirty="0">
                <a:latin typeface="ＭＳ 明朝" panose="02020609040205080304" pitchFamily="17" charset="-128"/>
                <a:ea typeface="ＭＳ 明朝" panose="02020609040205080304" pitchFamily="17" charset="-128"/>
              </a:rPr>
              <a:t>医療介護総合確保基金</a:t>
            </a:r>
            <a:r>
              <a:rPr lang="ja-JP" altLang="en-US" sz="2400" dirty="0"/>
              <a:t>の事業のため、全国統一メニューだが、県により基準額は若干異なる。上記は国が認める上限額</a:t>
            </a:r>
          </a:p>
          <a:p>
            <a:pPr marL="0" indent="0">
              <a:buNone/>
            </a:pPr>
            <a:endParaRPr lang="ja-JP" altLang="en-US" sz="2400" dirty="0"/>
          </a:p>
        </p:txBody>
      </p:sp>
      <p:sp>
        <p:nvSpPr>
          <p:cNvPr id="4" name="角丸四角形吹き出し 3"/>
          <p:cNvSpPr/>
          <p:nvPr/>
        </p:nvSpPr>
        <p:spPr>
          <a:xfrm>
            <a:off x="383218" y="5850323"/>
            <a:ext cx="3581868" cy="980728"/>
          </a:xfrm>
          <a:prstGeom prst="wedgeRoundRect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平成２６年度医療で９０４億円</a:t>
            </a:r>
            <a:endParaRPr kumimoji="1" lang="ja-JP" altLang="en-US" dirty="0"/>
          </a:p>
        </p:txBody>
      </p:sp>
    </p:spTree>
    <p:extLst>
      <p:ext uri="{BB962C8B-B14F-4D97-AF65-F5344CB8AC3E}">
        <p14:creationId xmlns:p14="http://schemas.microsoft.com/office/powerpoint/2010/main" val="4042063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024" y="17476"/>
            <a:ext cx="9217024" cy="1143000"/>
          </a:xfrm>
        </p:spPr>
        <p:txBody>
          <a:bodyPr>
            <a:noAutofit/>
          </a:bodyPr>
          <a:lstStyle/>
          <a:p>
            <a:r>
              <a:rPr kumimoji="1" lang="ja-JP" altLang="en-US" sz="4000" dirty="0" smtClean="0"/>
              <a:t>地域医療連携推進法人の医療法改正が平成</a:t>
            </a:r>
            <a:r>
              <a:rPr kumimoji="1" lang="en-US" altLang="ja-JP" sz="4000" dirty="0" smtClean="0"/>
              <a:t>27</a:t>
            </a:r>
            <a:r>
              <a:rPr kumimoji="1" lang="ja-JP" altLang="en-US" sz="4000" dirty="0" smtClean="0"/>
              <a:t>年</a:t>
            </a:r>
            <a:r>
              <a:rPr kumimoji="1" lang="en-US" altLang="ja-JP" sz="4000" dirty="0" smtClean="0"/>
              <a:t>8</a:t>
            </a:r>
            <a:r>
              <a:rPr kumimoji="1" lang="ja-JP" altLang="en-US" sz="4000" dirty="0" smtClean="0"/>
              <a:t>月衆議院厚生労働委員会可決</a:t>
            </a:r>
            <a:endParaRPr kumimoji="1" lang="ja-JP" altLang="en-US" sz="4000" dirty="0"/>
          </a:p>
        </p:txBody>
      </p:sp>
      <p:sp>
        <p:nvSpPr>
          <p:cNvPr id="3" name="コンテンツ プレースホルダー 2"/>
          <p:cNvSpPr>
            <a:spLocks noGrp="1"/>
          </p:cNvSpPr>
          <p:nvPr>
            <p:ph idx="1"/>
          </p:nvPr>
        </p:nvSpPr>
        <p:spPr>
          <a:xfrm>
            <a:off x="107504" y="1417638"/>
            <a:ext cx="8407846" cy="4759325"/>
          </a:xfrm>
        </p:spPr>
        <p:txBody>
          <a:bodyPr>
            <a:normAutofit/>
          </a:bodyPr>
          <a:lstStyle/>
          <a:p>
            <a:r>
              <a:rPr kumimoji="1" lang="ja-JP" altLang="en-US" sz="3600" dirty="0" smtClean="0"/>
              <a:t>地域医療構想の構想区域で「非営利ホールディング・カンパニー型法人制度」の創設</a:t>
            </a:r>
            <a:endParaRPr kumimoji="1" lang="en-US" altLang="ja-JP" sz="3600" dirty="0" smtClean="0"/>
          </a:p>
          <a:p>
            <a:r>
              <a:rPr kumimoji="1" lang="ja-JP" altLang="en-US" sz="3600" dirty="0" smtClean="0"/>
              <a:t>医療・介護・非営利法人が統合し事業を展開する</a:t>
            </a:r>
            <a:endParaRPr kumimoji="1" lang="en-US" altLang="ja-JP" sz="3600" dirty="0" smtClean="0"/>
          </a:p>
          <a:p>
            <a:r>
              <a:rPr kumimoji="1" lang="ja-JP" altLang="en-US" sz="3600" dirty="0" smtClean="0"/>
              <a:t>目的は経営の効率化</a:t>
            </a:r>
            <a:endParaRPr kumimoji="1" lang="ja-JP" altLang="en-US" sz="3600" dirty="0"/>
          </a:p>
        </p:txBody>
      </p:sp>
    </p:spTree>
    <p:extLst>
      <p:ext uri="{BB962C8B-B14F-4D97-AF65-F5344CB8AC3E}">
        <p14:creationId xmlns:p14="http://schemas.microsoft.com/office/powerpoint/2010/main" val="24805712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323528" y="1215008"/>
            <a:ext cx="7344816" cy="44462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b="1">
              <a:ln w="76200">
                <a:solidFill>
                  <a:srgbClr val="7030A0"/>
                </a:solidFill>
                <a:prstDash val="solid"/>
              </a:ln>
              <a:solidFill>
                <a:schemeClr val="accent2">
                  <a:lumMod val="40000"/>
                  <a:lumOff val="60000"/>
                </a:schemeClr>
              </a:solidFill>
            </a:endParaRPr>
          </a:p>
        </p:txBody>
      </p:sp>
      <p:sp>
        <p:nvSpPr>
          <p:cNvPr id="2" name="タイトル 1"/>
          <p:cNvSpPr>
            <a:spLocks noGrp="1"/>
          </p:cNvSpPr>
          <p:nvPr>
            <p:ph type="title"/>
          </p:nvPr>
        </p:nvSpPr>
        <p:spPr>
          <a:xfrm>
            <a:off x="-53752" y="0"/>
            <a:ext cx="9144000" cy="1143000"/>
          </a:xfrm>
          <a:solidFill>
            <a:srgbClr val="FFFF66"/>
          </a:solidFill>
          <a:ln>
            <a:solidFill>
              <a:schemeClr val="tx1"/>
            </a:solidFill>
          </a:ln>
        </p:spPr>
        <p:txBody>
          <a:bodyPr/>
          <a:lstStyle/>
          <a:p>
            <a:r>
              <a:rPr kumimoji="1" lang="ja-JP" altLang="en-US" sz="3600" dirty="0" smtClean="0"/>
              <a:t>非営利ホールディングスカンパニー型法人</a:t>
            </a:r>
            <a:endParaRPr kumimoji="1" lang="ja-JP" altLang="en-US" sz="3600" dirty="0"/>
          </a:p>
        </p:txBody>
      </p:sp>
      <p:sp>
        <p:nvSpPr>
          <p:cNvPr id="3" name="テキスト ボックス 2"/>
          <p:cNvSpPr txBox="1"/>
          <p:nvPr/>
        </p:nvSpPr>
        <p:spPr>
          <a:xfrm>
            <a:off x="934431" y="2560910"/>
            <a:ext cx="615553" cy="1944216"/>
          </a:xfrm>
          <a:prstGeom prst="rect">
            <a:avLst/>
          </a:prstGeom>
          <a:noFill/>
          <a:ln>
            <a:solidFill>
              <a:schemeClr val="tx1"/>
            </a:solidFill>
          </a:ln>
        </p:spPr>
        <p:txBody>
          <a:bodyPr vert="eaVert" wrap="square" rtlCol="0">
            <a:spAutoFit/>
            <a:scene3d>
              <a:camera prst="orthographicFront">
                <a:rot lat="0" lon="0" rev="0"/>
              </a:camera>
              <a:lightRig rig="threePt" dir="t"/>
            </a:scene3d>
          </a:bodyPr>
          <a:lstStyle/>
          <a:p>
            <a:r>
              <a:rPr kumimoji="1" lang="ja-JP" altLang="en-US" sz="2800" b="1" dirty="0" smtClean="0"/>
              <a:t>Ａ医療法人</a:t>
            </a:r>
            <a:endParaRPr kumimoji="1" lang="ja-JP" altLang="en-US" sz="2800" b="1" dirty="0"/>
          </a:p>
        </p:txBody>
      </p:sp>
      <p:sp>
        <p:nvSpPr>
          <p:cNvPr id="4" name="テキスト ボックス 3"/>
          <p:cNvSpPr txBox="1"/>
          <p:nvPr/>
        </p:nvSpPr>
        <p:spPr>
          <a:xfrm>
            <a:off x="2600856" y="2560910"/>
            <a:ext cx="615553" cy="2016224"/>
          </a:xfrm>
          <a:prstGeom prst="rect">
            <a:avLst/>
          </a:prstGeom>
          <a:noFill/>
          <a:ln>
            <a:solidFill>
              <a:schemeClr val="tx1"/>
            </a:solidFill>
          </a:ln>
        </p:spPr>
        <p:txBody>
          <a:bodyPr vert="eaVert" wrap="square" rtlCol="0">
            <a:spAutoFit/>
          </a:bodyPr>
          <a:lstStyle/>
          <a:p>
            <a:r>
              <a:rPr lang="ja-JP" altLang="en-US" sz="2800" b="1" dirty="0"/>
              <a:t>Ｂ</a:t>
            </a:r>
            <a:r>
              <a:rPr kumimoji="1" lang="ja-JP" altLang="en-US" sz="2800" b="1" dirty="0" smtClean="0"/>
              <a:t>医療</a:t>
            </a:r>
            <a:r>
              <a:rPr kumimoji="1" lang="ja-JP" altLang="en-US" sz="2800" b="1" dirty="0" smtClean="0"/>
              <a:t>法人</a:t>
            </a:r>
            <a:endParaRPr kumimoji="1" lang="ja-JP" altLang="en-US" sz="2800" b="1" dirty="0"/>
          </a:p>
        </p:txBody>
      </p:sp>
      <p:sp>
        <p:nvSpPr>
          <p:cNvPr id="5" name="テキスト ボックス 4"/>
          <p:cNvSpPr txBox="1"/>
          <p:nvPr/>
        </p:nvSpPr>
        <p:spPr>
          <a:xfrm>
            <a:off x="4175956" y="2524906"/>
            <a:ext cx="615553" cy="2592288"/>
          </a:xfrm>
          <a:prstGeom prst="rect">
            <a:avLst/>
          </a:prstGeom>
          <a:noFill/>
          <a:ln>
            <a:solidFill>
              <a:schemeClr val="tx1"/>
            </a:solidFill>
          </a:ln>
        </p:spPr>
        <p:txBody>
          <a:bodyPr vert="eaVert" wrap="square" rtlCol="0">
            <a:spAutoFit/>
          </a:bodyPr>
          <a:lstStyle/>
          <a:p>
            <a:r>
              <a:rPr kumimoji="1" lang="ja-JP" altLang="en-US" sz="2800" b="1" dirty="0" smtClean="0"/>
              <a:t>Ｃ社会</a:t>
            </a:r>
            <a:r>
              <a:rPr kumimoji="1" lang="ja-JP" altLang="en-US" sz="2800" b="1" dirty="0" smtClean="0"/>
              <a:t>福祉法</a:t>
            </a:r>
            <a:r>
              <a:rPr kumimoji="1" lang="ja-JP" altLang="en-US" sz="2800" dirty="0" smtClean="0"/>
              <a:t>人</a:t>
            </a:r>
            <a:endParaRPr kumimoji="1" lang="ja-JP" altLang="en-US" sz="2800" dirty="0"/>
          </a:p>
        </p:txBody>
      </p:sp>
      <p:sp>
        <p:nvSpPr>
          <p:cNvPr id="6" name="テキスト ボックス 5"/>
          <p:cNvSpPr txBox="1"/>
          <p:nvPr/>
        </p:nvSpPr>
        <p:spPr>
          <a:xfrm>
            <a:off x="6381492" y="2492896"/>
            <a:ext cx="553998" cy="2808312"/>
          </a:xfrm>
          <a:prstGeom prst="rect">
            <a:avLst/>
          </a:prstGeom>
          <a:noFill/>
          <a:ln>
            <a:solidFill>
              <a:schemeClr val="tx1"/>
            </a:solidFill>
          </a:ln>
        </p:spPr>
        <p:txBody>
          <a:bodyPr vert="eaVert" wrap="square" rtlCol="0">
            <a:spAutoFit/>
          </a:bodyPr>
          <a:lstStyle/>
          <a:p>
            <a:r>
              <a:rPr lang="ja-JP" altLang="en-US" sz="2400" b="1" dirty="0" smtClean="0"/>
              <a:t>Ｄ その他</a:t>
            </a:r>
            <a:r>
              <a:rPr lang="ja-JP" altLang="en-US" sz="2400" b="1" dirty="0"/>
              <a:t>非営利法人</a:t>
            </a:r>
            <a:endParaRPr lang="ja-JP" altLang="en-US" sz="2400" b="1" dirty="0"/>
          </a:p>
        </p:txBody>
      </p:sp>
      <p:sp>
        <p:nvSpPr>
          <p:cNvPr id="7" name="正方形/長方形 6"/>
          <p:cNvSpPr/>
          <p:nvPr/>
        </p:nvSpPr>
        <p:spPr>
          <a:xfrm>
            <a:off x="971600" y="1293893"/>
            <a:ext cx="6408712" cy="5040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600" dirty="0" smtClean="0"/>
              <a:t>理　　事　　会</a:t>
            </a:r>
            <a:endParaRPr kumimoji="1" lang="ja-JP" altLang="en-US" sz="3600" dirty="0"/>
          </a:p>
        </p:txBody>
      </p:sp>
      <p:cxnSp>
        <p:nvCxnSpPr>
          <p:cNvPr id="9" name="直線コネクタ 8"/>
          <p:cNvCxnSpPr>
            <a:endCxn id="7" idx="0"/>
          </p:cNvCxnSpPr>
          <p:nvPr/>
        </p:nvCxnSpPr>
        <p:spPr>
          <a:xfrm>
            <a:off x="4175956" y="1143000"/>
            <a:ext cx="0" cy="150893"/>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10"/>
          <p:cNvCxnSpPr>
            <a:stCxn id="7" idx="2"/>
          </p:cNvCxnSpPr>
          <p:nvPr/>
        </p:nvCxnSpPr>
        <p:spPr>
          <a:xfrm>
            <a:off x="4175956" y="1797949"/>
            <a:ext cx="0" cy="478923"/>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1187624" y="2276872"/>
            <a:ext cx="5472608"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1187624" y="2276872"/>
            <a:ext cx="0" cy="2840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直線コネクタ 20"/>
          <p:cNvCxnSpPr>
            <a:endCxn id="6" idx="0"/>
          </p:cNvCxnSpPr>
          <p:nvPr/>
        </p:nvCxnSpPr>
        <p:spPr>
          <a:xfrm flipH="1">
            <a:off x="6658491" y="2276872"/>
            <a:ext cx="1744" cy="2160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直線コネクタ 24"/>
          <p:cNvCxnSpPr>
            <a:endCxn id="4" idx="0"/>
          </p:cNvCxnSpPr>
          <p:nvPr/>
        </p:nvCxnSpPr>
        <p:spPr>
          <a:xfrm flipH="1">
            <a:off x="2908633" y="2276872"/>
            <a:ext cx="7184" cy="2840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直線コネクタ 26"/>
          <p:cNvCxnSpPr>
            <a:endCxn id="5" idx="0"/>
          </p:cNvCxnSpPr>
          <p:nvPr/>
        </p:nvCxnSpPr>
        <p:spPr>
          <a:xfrm>
            <a:off x="4483733" y="2276872"/>
            <a:ext cx="0" cy="24803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4243255" y="1772153"/>
            <a:ext cx="2302515" cy="584775"/>
          </a:xfrm>
          <a:prstGeom prst="rect">
            <a:avLst/>
          </a:prstGeom>
          <a:noFill/>
        </p:spPr>
        <p:txBody>
          <a:bodyPr wrap="square" rtlCol="0">
            <a:spAutoFit/>
          </a:bodyPr>
          <a:lstStyle/>
          <a:p>
            <a:r>
              <a:rPr kumimoji="1" lang="ja-JP" altLang="en-US" sz="3200" b="1" dirty="0" smtClean="0"/>
              <a:t>　社員総会</a:t>
            </a:r>
            <a:endParaRPr kumimoji="1" lang="ja-JP" altLang="en-US" sz="3200" b="1" dirty="0"/>
          </a:p>
        </p:txBody>
      </p:sp>
      <p:sp>
        <p:nvSpPr>
          <p:cNvPr id="30" name="テキスト ボックス 29"/>
          <p:cNvSpPr txBox="1"/>
          <p:nvPr/>
        </p:nvSpPr>
        <p:spPr>
          <a:xfrm>
            <a:off x="472766" y="5445224"/>
            <a:ext cx="1723549" cy="1412776"/>
          </a:xfrm>
          <a:prstGeom prst="rect">
            <a:avLst/>
          </a:prstGeom>
          <a:noFill/>
        </p:spPr>
        <p:txBody>
          <a:bodyPr vert="eaVert" wrap="square" rtlCol="0">
            <a:spAutoFit/>
          </a:bodyPr>
          <a:lstStyle/>
          <a:p>
            <a:r>
              <a:rPr kumimoji="1" lang="ja-JP" altLang="en-US" sz="2000" b="1" dirty="0" smtClean="0"/>
              <a:t>◎病院</a:t>
            </a:r>
            <a:endParaRPr kumimoji="1" lang="en-US" altLang="ja-JP" sz="2000" b="1" dirty="0" smtClean="0"/>
          </a:p>
          <a:p>
            <a:endParaRPr kumimoji="1" lang="en-US" altLang="ja-JP" sz="2000" b="1" dirty="0" smtClean="0"/>
          </a:p>
          <a:p>
            <a:r>
              <a:rPr kumimoji="1" lang="ja-JP" altLang="en-US" sz="2000" b="1" dirty="0" smtClean="0"/>
              <a:t>▽病院</a:t>
            </a:r>
            <a:endParaRPr kumimoji="1" lang="en-US" altLang="ja-JP" sz="2000" b="1" dirty="0" smtClean="0"/>
          </a:p>
          <a:p>
            <a:endParaRPr kumimoji="1" lang="en-US" altLang="ja-JP" sz="2000" b="1" dirty="0" smtClean="0"/>
          </a:p>
          <a:p>
            <a:r>
              <a:rPr kumimoji="1" lang="ja-JP" altLang="en-US" sz="2000" b="1" dirty="0" smtClean="0"/>
              <a:t>●老健</a:t>
            </a:r>
            <a:endParaRPr kumimoji="1" lang="ja-JP" altLang="en-US" sz="2000" b="1" dirty="0"/>
          </a:p>
        </p:txBody>
      </p:sp>
      <p:cxnSp>
        <p:nvCxnSpPr>
          <p:cNvPr id="32" name="直線コネクタ 31"/>
          <p:cNvCxnSpPr/>
          <p:nvPr/>
        </p:nvCxnSpPr>
        <p:spPr>
          <a:xfrm>
            <a:off x="1187624" y="4505126"/>
            <a:ext cx="0" cy="61206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683568" y="5117194"/>
            <a:ext cx="122413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1907704" y="5117194"/>
            <a:ext cx="0" cy="3280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1331640" y="5117194"/>
            <a:ext cx="0" cy="3280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683568" y="5117194"/>
            <a:ext cx="0" cy="3280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2" name="直線コネクタ 41"/>
          <p:cNvCxnSpPr>
            <a:stCxn id="4" idx="2"/>
          </p:cNvCxnSpPr>
          <p:nvPr/>
        </p:nvCxnSpPr>
        <p:spPr>
          <a:xfrm>
            <a:off x="2908633" y="4577134"/>
            <a:ext cx="0" cy="86809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2723967" y="5445224"/>
            <a:ext cx="492443" cy="936104"/>
          </a:xfrm>
          <a:prstGeom prst="rect">
            <a:avLst/>
          </a:prstGeom>
        </p:spPr>
        <p:style>
          <a:lnRef idx="2">
            <a:schemeClr val="dk1"/>
          </a:lnRef>
          <a:fillRef idx="1">
            <a:schemeClr val="lt1"/>
          </a:fillRef>
          <a:effectRef idx="0">
            <a:schemeClr val="dk1"/>
          </a:effectRef>
          <a:fontRef idx="minor">
            <a:schemeClr val="dk1"/>
          </a:fontRef>
        </p:style>
        <p:txBody>
          <a:bodyPr vert="eaVert" wrap="square" rtlCol="0">
            <a:spAutoFit/>
          </a:bodyPr>
          <a:lstStyle/>
          <a:p>
            <a:r>
              <a:rPr kumimoji="1" lang="ja-JP" altLang="en-US" sz="2000" b="1" dirty="0" smtClean="0"/>
              <a:t>診療所</a:t>
            </a:r>
            <a:endParaRPr kumimoji="1" lang="ja-JP" altLang="en-US" sz="2000" b="1" dirty="0"/>
          </a:p>
        </p:txBody>
      </p:sp>
      <p:sp>
        <p:nvSpPr>
          <p:cNvPr id="44" name="テキスト ボックス 43"/>
          <p:cNvSpPr txBox="1"/>
          <p:nvPr/>
        </p:nvSpPr>
        <p:spPr>
          <a:xfrm>
            <a:off x="4237511" y="5445224"/>
            <a:ext cx="553998" cy="1008112"/>
          </a:xfrm>
          <a:prstGeom prst="rect">
            <a:avLst/>
          </a:prstGeom>
        </p:spPr>
        <p:style>
          <a:lnRef idx="2">
            <a:schemeClr val="dk1"/>
          </a:lnRef>
          <a:fillRef idx="1">
            <a:schemeClr val="lt1"/>
          </a:fillRef>
          <a:effectRef idx="0">
            <a:schemeClr val="dk1"/>
          </a:effectRef>
          <a:fontRef idx="minor">
            <a:schemeClr val="dk1"/>
          </a:fontRef>
        </p:style>
        <p:txBody>
          <a:bodyPr vert="eaVert" wrap="square" rtlCol="0">
            <a:spAutoFit/>
          </a:bodyPr>
          <a:lstStyle/>
          <a:p>
            <a:r>
              <a:rPr kumimoji="1" lang="ja-JP" altLang="en-US" sz="2400" b="1" dirty="0" smtClean="0"/>
              <a:t>特養</a:t>
            </a:r>
            <a:endParaRPr kumimoji="1" lang="ja-JP" altLang="en-US" sz="2400" b="1" dirty="0"/>
          </a:p>
        </p:txBody>
      </p:sp>
      <p:cxnSp>
        <p:nvCxnSpPr>
          <p:cNvPr id="46" name="直線コネクタ 45"/>
          <p:cNvCxnSpPr/>
          <p:nvPr/>
        </p:nvCxnSpPr>
        <p:spPr>
          <a:xfrm>
            <a:off x="4483732" y="5117194"/>
            <a:ext cx="17123" cy="328030"/>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5919827" y="5445224"/>
            <a:ext cx="1015663" cy="1008112"/>
          </a:xfrm>
          <a:prstGeom prst="rect">
            <a:avLst/>
          </a:prstGeom>
        </p:spPr>
        <p:style>
          <a:lnRef idx="2">
            <a:schemeClr val="dk1"/>
          </a:lnRef>
          <a:fillRef idx="1">
            <a:schemeClr val="lt1"/>
          </a:fillRef>
          <a:effectRef idx="0">
            <a:schemeClr val="dk1"/>
          </a:effectRef>
          <a:fontRef idx="minor">
            <a:schemeClr val="dk1"/>
          </a:fontRef>
        </p:style>
        <p:txBody>
          <a:bodyPr vert="eaVert" wrap="square" rtlCol="0">
            <a:spAutoFit/>
          </a:bodyPr>
          <a:lstStyle/>
          <a:p>
            <a:r>
              <a:rPr kumimoji="1" lang="ja-JP" altLang="en-US" b="1" dirty="0" smtClean="0"/>
              <a:t>その他の</a:t>
            </a:r>
            <a:endParaRPr kumimoji="1" lang="en-US" altLang="ja-JP" b="1" dirty="0" smtClean="0"/>
          </a:p>
          <a:p>
            <a:r>
              <a:rPr kumimoji="1" lang="ja-JP" altLang="en-US" b="1" dirty="0" smtClean="0"/>
              <a:t>医療・介護施設等</a:t>
            </a:r>
            <a:endParaRPr kumimoji="1" lang="ja-JP" altLang="en-US" b="1" dirty="0"/>
          </a:p>
        </p:txBody>
      </p:sp>
      <p:sp>
        <p:nvSpPr>
          <p:cNvPr id="49" name="曲折矢印 48"/>
          <p:cNvSpPr/>
          <p:nvPr/>
        </p:nvSpPr>
        <p:spPr>
          <a:xfrm rot="5400000">
            <a:off x="7566722" y="3715035"/>
            <a:ext cx="1448544" cy="108451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テキスト ボックス 49"/>
          <p:cNvSpPr txBox="1"/>
          <p:nvPr/>
        </p:nvSpPr>
        <p:spPr>
          <a:xfrm>
            <a:off x="7775365" y="5005657"/>
            <a:ext cx="1292662" cy="1440160"/>
          </a:xfrm>
          <a:prstGeom prst="rect">
            <a:avLst/>
          </a:prstGeom>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kumimoji="1" lang="ja-JP" altLang="en-US" b="1" dirty="0" smtClean="0"/>
              <a:t>新たに株式会社ヘの出資が可能（（介護事業等）</a:t>
            </a:r>
            <a:endParaRPr kumimoji="1" lang="ja-JP" altLang="en-US" b="1" dirty="0"/>
          </a:p>
        </p:txBody>
      </p:sp>
      <p:cxnSp>
        <p:nvCxnSpPr>
          <p:cNvPr id="14" name="直線コネクタ 13"/>
          <p:cNvCxnSpPr/>
          <p:nvPr/>
        </p:nvCxnSpPr>
        <p:spPr>
          <a:xfrm>
            <a:off x="4175956" y="2037410"/>
            <a:ext cx="338554"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744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新型法人は次のような業務を実施できます</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pPr fontAlgn="base"/>
            <a:r>
              <a:rPr lang="ja-JP" altLang="en-US" dirty="0"/>
              <a:t>法人全体でのキャリアパス構築、医薬品・医療機器の共同購入</a:t>
            </a:r>
          </a:p>
          <a:p>
            <a:pPr fontAlgn="base"/>
            <a:r>
              <a:rPr lang="ja-JP" altLang="en-US" dirty="0"/>
              <a:t>▽</a:t>
            </a:r>
            <a:r>
              <a:rPr lang="ja-JP" altLang="en-US" dirty="0">
                <a:solidFill>
                  <a:srgbClr val="FF0000"/>
                </a:solidFill>
              </a:rPr>
              <a:t>介護事業など地域包括ケアの推進に資する事業のうち、本部機能に支障のない範囲内の事業</a:t>
            </a:r>
          </a:p>
          <a:p>
            <a:pPr fontAlgn="base"/>
            <a:r>
              <a:rPr lang="ja-JP" altLang="en-US" dirty="0"/>
              <a:t>▽一定の範囲での参加法人への資金貸付、債務保証、出資</a:t>
            </a:r>
          </a:p>
          <a:p>
            <a:pPr fontAlgn="base"/>
            <a:r>
              <a:rPr lang="ja-JP" altLang="en-US" dirty="0"/>
              <a:t>▽</a:t>
            </a:r>
            <a:r>
              <a:rPr lang="ja-JP" altLang="en-US" dirty="0">
                <a:solidFill>
                  <a:srgbClr val="FF0000"/>
                </a:solidFill>
              </a:rPr>
              <a:t>地域包括ケア推進に関連する事業を行う企業への出資（新型法人が</a:t>
            </a:r>
            <a:r>
              <a:rPr lang="en-US" altLang="ja-JP" dirty="0">
                <a:solidFill>
                  <a:srgbClr val="FF0000"/>
                </a:solidFill>
              </a:rPr>
              <a:t>100</a:t>
            </a:r>
            <a:r>
              <a:rPr lang="ja-JP" altLang="en-US" dirty="0">
                <a:solidFill>
                  <a:srgbClr val="FF0000"/>
                </a:solidFill>
              </a:rPr>
              <a:t>％株式保有することなどが条件）</a:t>
            </a:r>
          </a:p>
          <a:p>
            <a:pPr fontAlgn="base"/>
            <a:r>
              <a:rPr lang="ja-JP" altLang="en-US" dirty="0"/>
              <a:t>▽関連事業を行う一般社団法人などへの出資（基金に限定）</a:t>
            </a:r>
          </a:p>
          <a:p>
            <a:pPr fontAlgn="base"/>
            <a:r>
              <a:rPr lang="ja-JP" altLang="en-US" dirty="0"/>
              <a:t>▽病院などの経営（都道府県知事の認可が条件）</a:t>
            </a:r>
          </a:p>
          <a:p>
            <a:pPr fontAlgn="base"/>
            <a:r>
              <a:rPr lang="ja-JP" altLang="en-US" dirty="0"/>
              <a:t>　こうした事業を行うために参加法人は資金を提供しますが、本部経費（新型法人事務局の人件費や社員総会開催費用など）は「会費」、共通事務経費（共同研修や共同購入など）は「業務委託料」として提供します</a:t>
            </a:r>
          </a:p>
        </p:txBody>
      </p:sp>
    </p:spTree>
    <p:extLst>
      <p:ext uri="{BB962C8B-B14F-4D97-AF65-F5344CB8AC3E}">
        <p14:creationId xmlns:p14="http://schemas.microsoft.com/office/powerpoint/2010/main" val="4020960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日本郵便が</a:t>
            </a:r>
            <a:r>
              <a:rPr kumimoji="1" lang="en-US" altLang="ja-JP" dirty="0" smtClean="0"/>
              <a:t>8</a:t>
            </a:r>
            <a:r>
              <a:rPr kumimoji="1" lang="ja-JP" altLang="en-US" dirty="0" smtClean="0"/>
              <a:t>社で高齢者支援新会社</a:t>
            </a:r>
            <a:endParaRPr kumimoji="1" lang="ja-JP" altLang="en-US" dirty="0"/>
          </a:p>
        </p:txBody>
      </p:sp>
      <p:sp>
        <p:nvSpPr>
          <p:cNvPr id="3" name="コンテンツ プレースホルダー 2"/>
          <p:cNvSpPr>
            <a:spLocks noGrp="1"/>
          </p:cNvSpPr>
          <p:nvPr>
            <p:ph idx="1"/>
          </p:nvPr>
        </p:nvSpPr>
        <p:spPr>
          <a:xfrm>
            <a:off x="251520" y="1417638"/>
            <a:ext cx="8640960" cy="5107706"/>
          </a:xfrm>
        </p:spPr>
        <p:txBody>
          <a:bodyPr>
            <a:normAutofit fontScale="92500" lnSpcReduction="10000"/>
          </a:bodyPr>
          <a:lstStyle/>
          <a:p>
            <a:r>
              <a:rPr kumimoji="1" lang="ja-JP" altLang="en-US" dirty="0" smtClean="0"/>
              <a:t>郵便</a:t>
            </a:r>
            <a:r>
              <a:rPr lang="ja-JP" altLang="en-US" dirty="0" smtClean="0"/>
              <a:t>局</a:t>
            </a:r>
            <a:r>
              <a:rPr kumimoji="1" lang="ja-JP" altLang="en-US" dirty="0" smtClean="0"/>
              <a:t>の職員が自宅</a:t>
            </a:r>
            <a:r>
              <a:rPr lang="ja-JP" altLang="en-US" dirty="0"/>
              <a:t>を</a:t>
            </a:r>
            <a:r>
              <a:rPr kumimoji="1" lang="ja-JP" altLang="en-US" dirty="0" smtClean="0"/>
              <a:t>訪問しサービス</a:t>
            </a:r>
            <a:endParaRPr kumimoji="1" lang="en-US" altLang="ja-JP" dirty="0" smtClean="0"/>
          </a:p>
          <a:p>
            <a:r>
              <a:rPr lang="en-US" altLang="ja-JP" dirty="0"/>
              <a:t>8</a:t>
            </a:r>
            <a:r>
              <a:rPr lang="ja-JP" altLang="en-US" dirty="0" smtClean="0"/>
              <a:t>社：日本郵政グループの日本郵便、かん</a:t>
            </a:r>
            <a:r>
              <a:rPr lang="ja-JP" altLang="en-US" dirty="0" err="1" smtClean="0"/>
              <a:t>ぽ</a:t>
            </a:r>
            <a:r>
              <a:rPr lang="ja-JP" altLang="en-US" dirty="0" smtClean="0"/>
              <a:t>生命が過半数出資、日本ＩＢＭ，総合警備保障（ＡＬＳＯＫ），第一生命ホールディングス、電通、セコム、ＮＴＴドコモ</a:t>
            </a:r>
            <a:endParaRPr lang="en-US" altLang="ja-JP" dirty="0" smtClean="0"/>
          </a:p>
          <a:p>
            <a:r>
              <a:rPr kumimoji="1" lang="ja-JP" altLang="en-US" dirty="0" smtClean="0"/>
              <a:t>月</a:t>
            </a:r>
            <a:r>
              <a:rPr kumimoji="1" lang="en-US" altLang="ja-JP" dirty="0"/>
              <a:t>1</a:t>
            </a:r>
            <a:r>
              <a:rPr kumimoji="1" lang="ja-JP" altLang="en-US" dirty="0" smtClean="0"/>
              <a:t>回訪問３０分対話、健康状態など家族や医療機関へＩＢＭタブレットで買い物し郵便職員が届ける、体調急変は警備</a:t>
            </a:r>
            <a:r>
              <a:rPr lang="ja-JP" altLang="en-US" dirty="0" smtClean="0"/>
              <a:t>保障</a:t>
            </a:r>
            <a:endParaRPr lang="en-US" altLang="ja-JP" dirty="0" smtClean="0"/>
          </a:p>
          <a:p>
            <a:r>
              <a:rPr kumimoji="1" lang="ja-JP" altLang="en-US" dirty="0"/>
              <a:t>富士経済</a:t>
            </a:r>
            <a:r>
              <a:rPr kumimoji="1" lang="ja-JP" altLang="en-US" dirty="0" smtClean="0"/>
              <a:t>は見守りや健康管理、生活支援は</a:t>
            </a:r>
            <a:r>
              <a:rPr kumimoji="1" lang="en-US" altLang="ja-JP" dirty="0" smtClean="0"/>
              <a:t>2021</a:t>
            </a:r>
            <a:r>
              <a:rPr kumimoji="1" lang="ja-JP" altLang="en-US" dirty="0" smtClean="0"/>
              <a:t>年</a:t>
            </a:r>
            <a:r>
              <a:rPr lang="ja-JP" altLang="en-US" dirty="0" smtClean="0"/>
              <a:t>に５５７２億円で</a:t>
            </a:r>
            <a:r>
              <a:rPr lang="en-US" altLang="ja-JP" dirty="0" smtClean="0"/>
              <a:t>2016</a:t>
            </a:r>
            <a:r>
              <a:rPr lang="ja-JP" altLang="en-US" dirty="0" smtClean="0"/>
              <a:t>年から３０％増えると試算</a:t>
            </a:r>
            <a:endParaRPr lang="en-US" altLang="ja-JP" dirty="0" smtClean="0"/>
          </a:p>
          <a:p>
            <a:r>
              <a:rPr kumimoji="1" lang="ja-JP" altLang="en-US" dirty="0" smtClean="0"/>
              <a:t>出典：日経新聞Ｈ２８．１１．１８</a:t>
            </a:r>
            <a:endParaRPr kumimoji="1" lang="ja-JP" altLang="en-US" dirty="0"/>
          </a:p>
        </p:txBody>
      </p:sp>
    </p:spTree>
    <p:extLst>
      <p:ext uri="{BB962C8B-B14F-4D97-AF65-F5344CB8AC3E}">
        <p14:creationId xmlns:p14="http://schemas.microsoft.com/office/powerpoint/2010/main" val="1892156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東京特区で混合介護スタートへ</a:t>
            </a:r>
            <a:endParaRPr kumimoji="1" lang="ja-JP" altLang="en-US" dirty="0"/>
          </a:p>
        </p:txBody>
      </p:sp>
      <p:sp>
        <p:nvSpPr>
          <p:cNvPr id="3" name="コンテンツ プレースホルダー 2"/>
          <p:cNvSpPr>
            <a:spLocks noGrp="1"/>
          </p:cNvSpPr>
          <p:nvPr>
            <p:ph idx="1"/>
          </p:nvPr>
        </p:nvSpPr>
        <p:spPr>
          <a:xfrm>
            <a:off x="457200" y="1417638"/>
            <a:ext cx="8507288" cy="5107706"/>
          </a:xfrm>
        </p:spPr>
        <p:txBody>
          <a:bodyPr>
            <a:normAutofit lnSpcReduction="10000"/>
          </a:bodyPr>
          <a:lstStyle/>
          <a:p>
            <a:r>
              <a:rPr kumimoji="1" lang="ja-JP" altLang="en-US" dirty="0" smtClean="0"/>
              <a:t>介護保険の対象者と対象外の家族等へのサービスを同一事業者が一体的にサービスを提供する。・・従来の混合介護と違う</a:t>
            </a:r>
            <a:endParaRPr kumimoji="1" lang="en-US" altLang="ja-JP" dirty="0" smtClean="0"/>
          </a:p>
          <a:p>
            <a:endParaRPr lang="en-US" altLang="ja-JP" dirty="0"/>
          </a:p>
          <a:p>
            <a:endParaRPr kumimoji="1" lang="en-US" altLang="ja-JP" dirty="0" smtClean="0"/>
          </a:p>
          <a:p>
            <a:r>
              <a:rPr kumimoji="1" lang="ja-JP" altLang="en-US" dirty="0" smtClean="0"/>
              <a:t>目的：事業所の収入アップ⇒職員の待遇アップ</a:t>
            </a:r>
            <a:endParaRPr kumimoji="1" lang="en-US" altLang="ja-JP" dirty="0" smtClean="0"/>
          </a:p>
          <a:p>
            <a:r>
              <a:rPr kumimoji="1" lang="ja-JP" altLang="en-US" dirty="0" smtClean="0"/>
              <a:t>政府も国家戦略特区ワーキング</a:t>
            </a:r>
            <a:r>
              <a:rPr kumimoji="1" lang="en-US" altLang="ja-JP" dirty="0" smtClean="0"/>
              <a:t>GR</a:t>
            </a:r>
            <a:r>
              <a:rPr kumimoji="1" lang="ja-JP" altLang="en-US" dirty="0" smtClean="0"/>
              <a:t>と厚生労働省が解禁にむけ協議に入る</a:t>
            </a:r>
            <a:endParaRPr kumimoji="1" lang="en-US" altLang="ja-JP" dirty="0" smtClean="0"/>
          </a:p>
          <a:p>
            <a:r>
              <a:rPr kumimoji="1" lang="ja-JP" altLang="en-US" dirty="0" smtClean="0"/>
              <a:t>ニチイ学館・</a:t>
            </a:r>
            <a:r>
              <a:rPr kumimoji="1" lang="en-US" altLang="ja-JP" dirty="0" smtClean="0"/>
              <a:t>SOMPO</a:t>
            </a:r>
            <a:r>
              <a:rPr kumimoji="1" lang="ja-JP" altLang="en-US" dirty="0" smtClean="0"/>
              <a:t>ホールディングス・ベネッセスタイルケア等が成長機会と評価</a:t>
            </a:r>
            <a:endParaRPr kumimoji="1" lang="en-US" altLang="ja-JP" dirty="0" smtClean="0"/>
          </a:p>
          <a:p>
            <a:endParaRPr kumimoji="1" lang="ja-JP" altLang="en-US" dirty="0"/>
          </a:p>
        </p:txBody>
      </p:sp>
      <p:sp>
        <p:nvSpPr>
          <p:cNvPr id="4" name="円/楕円 3"/>
          <p:cNvSpPr/>
          <p:nvPr/>
        </p:nvSpPr>
        <p:spPr>
          <a:xfrm>
            <a:off x="682025" y="2832338"/>
            <a:ext cx="2808312" cy="1008112"/>
          </a:xfrm>
          <a:prstGeom prst="ellipse">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smtClean="0"/>
              <a:t>利用者の</a:t>
            </a:r>
            <a:r>
              <a:rPr kumimoji="1" lang="ja-JP" altLang="en-US" sz="2800" dirty="0" smtClean="0">
                <a:solidFill>
                  <a:srgbClr val="FF0000"/>
                </a:solidFill>
              </a:rPr>
              <a:t>保険</a:t>
            </a:r>
            <a:r>
              <a:rPr kumimoji="1" lang="ja-JP" altLang="en-US" sz="2800" dirty="0" smtClean="0"/>
              <a:t>サービス</a:t>
            </a:r>
            <a:endParaRPr kumimoji="1" lang="ja-JP" altLang="en-US" sz="2800" dirty="0"/>
          </a:p>
        </p:txBody>
      </p:sp>
      <p:sp>
        <p:nvSpPr>
          <p:cNvPr id="5" name="円/楕円 4"/>
          <p:cNvSpPr/>
          <p:nvPr/>
        </p:nvSpPr>
        <p:spPr>
          <a:xfrm>
            <a:off x="5940152" y="2852936"/>
            <a:ext cx="2880320" cy="1008112"/>
          </a:xfrm>
          <a:prstGeom prst="ellipse">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smtClean="0"/>
              <a:t>家族の</a:t>
            </a:r>
            <a:r>
              <a:rPr kumimoji="1" lang="ja-JP" altLang="en-US" sz="2800" dirty="0" smtClean="0">
                <a:solidFill>
                  <a:srgbClr val="FF0000"/>
                </a:solidFill>
              </a:rPr>
              <a:t>保険外</a:t>
            </a:r>
            <a:r>
              <a:rPr kumimoji="1" lang="ja-JP" altLang="en-US" sz="2800" dirty="0" smtClean="0"/>
              <a:t>サービス</a:t>
            </a:r>
            <a:endParaRPr kumimoji="1" lang="ja-JP" altLang="en-US" sz="2800" dirty="0"/>
          </a:p>
        </p:txBody>
      </p:sp>
      <p:sp>
        <p:nvSpPr>
          <p:cNvPr id="6" name="左右矢印 5"/>
          <p:cNvSpPr/>
          <p:nvPr/>
        </p:nvSpPr>
        <p:spPr>
          <a:xfrm>
            <a:off x="3486708" y="2852936"/>
            <a:ext cx="2453444" cy="1224136"/>
          </a:xfrm>
          <a:prstGeom prst="leftRightArrow">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b="1" dirty="0" smtClean="0">
                <a:solidFill>
                  <a:srgbClr val="FF0000"/>
                </a:solidFill>
              </a:rPr>
              <a:t>同時・一体的提供</a:t>
            </a:r>
            <a:endParaRPr kumimoji="1" lang="ja-JP" altLang="en-US" sz="2400" b="1" dirty="0">
              <a:solidFill>
                <a:srgbClr val="FF0000"/>
              </a:solidFill>
            </a:endParaRPr>
          </a:p>
        </p:txBody>
      </p:sp>
    </p:spTree>
    <p:extLst>
      <p:ext uri="{BB962C8B-B14F-4D97-AF65-F5344CB8AC3E}">
        <p14:creationId xmlns:p14="http://schemas.microsoft.com/office/powerpoint/2010/main" val="602010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3"/>
          <p:cNvSpPr>
            <a:spLocks noChangeArrowheads="1"/>
          </p:cNvSpPr>
          <p:nvPr/>
        </p:nvSpPr>
        <p:spPr bwMode="auto">
          <a:xfrm>
            <a:off x="251520" y="533400"/>
            <a:ext cx="8587680" cy="2895600"/>
          </a:xfrm>
          <a:prstGeom prst="roundRect">
            <a:avLst>
              <a:gd name="adj" fmla="val 16667"/>
            </a:avLst>
          </a:prstGeom>
          <a:solidFill>
            <a:srgbClr val="F7FCC8"/>
          </a:solidFill>
          <a:ln w="9525">
            <a:solidFill>
              <a:schemeClr val="tx1"/>
            </a:solidFill>
            <a:round/>
            <a:headEnd/>
            <a:tailEnd/>
          </a:ln>
        </p:spPr>
        <p:txBody>
          <a:bodyPr wrap="none" anchor="ctr"/>
          <a:lstStyle/>
          <a:p>
            <a:pPr algn="ctr">
              <a:lnSpc>
                <a:spcPct val="90000"/>
              </a:lnSpc>
              <a:spcBef>
                <a:spcPct val="20000"/>
              </a:spcBef>
              <a:buClr>
                <a:srgbClr val="0000FF"/>
              </a:buClr>
              <a:buSzPct val="110000"/>
            </a:pPr>
            <a:r>
              <a:rPr lang="ja-JP" altLang="en-US" sz="4400" dirty="0">
                <a:solidFill>
                  <a:prstClr val="black"/>
                </a:solidFill>
              </a:rPr>
              <a:t>１．</a:t>
            </a:r>
            <a:r>
              <a:rPr lang="ja-JP" altLang="en-US" sz="5400" dirty="0"/>
              <a:t>介護保険の概要と変遷</a:t>
            </a:r>
            <a:endParaRPr lang="en-US" altLang="ja-JP" sz="5400" dirty="0"/>
          </a:p>
          <a:p>
            <a:pPr algn="ctr">
              <a:lnSpc>
                <a:spcPct val="90000"/>
              </a:lnSpc>
              <a:spcBef>
                <a:spcPct val="20000"/>
              </a:spcBef>
              <a:buClr>
                <a:srgbClr val="0000FF"/>
              </a:buClr>
              <a:buSzPct val="110000"/>
              <a:buFont typeface="Wingdings" pitchFamily="2" charset="2"/>
              <a:buNone/>
            </a:pPr>
            <a:r>
              <a:rPr lang="ja-JP" altLang="en-US" sz="5400" dirty="0">
                <a:solidFill>
                  <a:prstClr val="black"/>
                </a:solidFill>
              </a:rPr>
              <a:t>～国は何を考えているか～</a:t>
            </a:r>
          </a:p>
        </p:txBody>
      </p:sp>
      <p:pic>
        <p:nvPicPr>
          <p:cNvPr id="22531" name="Picture 4" descr="C:\Program Files\Common Files\Microsoft Shared\Clipart\cagcat50\PE01931_.wmf"/>
          <p:cNvPicPr>
            <a:picLocks noChangeAspect="1" noChangeArrowheads="1"/>
          </p:cNvPicPr>
          <p:nvPr/>
        </p:nvPicPr>
        <p:blipFill>
          <a:blip r:embed="rId2" cstate="print"/>
          <a:srcRect/>
          <a:stretch>
            <a:fillRect/>
          </a:stretch>
        </p:blipFill>
        <p:spPr bwMode="auto">
          <a:xfrm>
            <a:off x="-108520" y="4564424"/>
            <a:ext cx="2952328" cy="2477280"/>
          </a:xfrm>
          <a:prstGeom prst="rect">
            <a:avLst/>
          </a:prstGeom>
          <a:noFill/>
          <a:ln w="9525">
            <a:noFill/>
            <a:miter lim="800000"/>
            <a:headEnd/>
            <a:tailEnd/>
          </a:ln>
        </p:spPr>
      </p:pic>
    </p:spTree>
    <p:extLst>
      <p:ext uri="{BB962C8B-B14F-4D97-AF65-F5344CB8AC3E}">
        <p14:creationId xmlns:p14="http://schemas.microsoft.com/office/powerpoint/2010/main" val="40251902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神奈川・大阪特区で家事代行</a:t>
            </a:r>
            <a:r>
              <a:rPr kumimoji="1" lang="en-US" altLang="ja-JP" dirty="0" smtClean="0"/>
              <a:t/>
            </a:r>
            <a:br>
              <a:rPr kumimoji="1" lang="en-US" altLang="ja-JP" dirty="0" smtClean="0"/>
            </a:br>
            <a:r>
              <a:rPr kumimoji="1" lang="ja-JP" altLang="en-US" dirty="0" smtClean="0"/>
              <a:t>外国人に解禁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政府は神奈川県・大阪府を「外国人家政婦」が働ける国家戦略特区に指定した。</a:t>
            </a:r>
            <a:endParaRPr kumimoji="1" lang="en-US" altLang="ja-JP" dirty="0" smtClean="0"/>
          </a:p>
          <a:p>
            <a:r>
              <a:rPr kumimoji="1" lang="ja-JP" altLang="en-US" dirty="0" smtClean="0"/>
              <a:t>安倍政権は女性の家事負担を減らし、活躍を推進するために２０１５年に国家戦略特区法を改正⇒外国人受け入れ解禁</a:t>
            </a:r>
            <a:endParaRPr kumimoji="1" lang="en-US" altLang="ja-JP" dirty="0" smtClean="0"/>
          </a:p>
          <a:p>
            <a:r>
              <a:rPr kumimoji="1" lang="ja-JP" altLang="en-US" dirty="0" smtClean="0"/>
              <a:t>パソナ・ダスキン・ベアーズ・ポピンズ等が開始⇒ニチイ学館も申請中</a:t>
            </a:r>
            <a:endParaRPr kumimoji="1" lang="en-US" altLang="ja-JP" dirty="0" smtClean="0"/>
          </a:p>
          <a:p>
            <a:r>
              <a:rPr kumimoji="1" lang="ja-JP" altLang="en-US" dirty="0" smtClean="0"/>
              <a:t>東京都も募集を開始</a:t>
            </a:r>
            <a:endParaRPr kumimoji="1" lang="ja-JP" altLang="en-US" dirty="0"/>
          </a:p>
        </p:txBody>
      </p:sp>
    </p:spTree>
    <p:extLst>
      <p:ext uri="{BB962C8B-B14F-4D97-AF65-F5344CB8AC3E}">
        <p14:creationId xmlns:p14="http://schemas.microsoft.com/office/powerpoint/2010/main" val="3184033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3"/>
          <p:cNvSpPr>
            <a:spLocks noChangeArrowheads="1"/>
          </p:cNvSpPr>
          <p:nvPr/>
        </p:nvSpPr>
        <p:spPr bwMode="auto">
          <a:xfrm>
            <a:off x="251520" y="533400"/>
            <a:ext cx="8587680" cy="2895600"/>
          </a:xfrm>
          <a:prstGeom prst="roundRect">
            <a:avLst>
              <a:gd name="adj" fmla="val 16667"/>
            </a:avLst>
          </a:prstGeom>
          <a:solidFill>
            <a:srgbClr val="F7FCC8"/>
          </a:solidFill>
          <a:ln w="9525">
            <a:solidFill>
              <a:schemeClr val="tx1"/>
            </a:solidFill>
            <a:round/>
            <a:headEnd/>
            <a:tailEnd/>
          </a:ln>
        </p:spPr>
        <p:txBody>
          <a:bodyPr wrap="none" anchor="ctr"/>
          <a:lstStyle/>
          <a:p>
            <a:r>
              <a:rPr lang="ja-JP" altLang="en-US" sz="5400"/>
              <a:t>３．医療保険制度改正動向</a:t>
            </a:r>
            <a:endParaRPr lang="en-US" altLang="ja-JP" sz="5400" dirty="0"/>
          </a:p>
        </p:txBody>
      </p:sp>
      <p:pic>
        <p:nvPicPr>
          <p:cNvPr id="22531" name="Picture 4" descr="C:\Program Files\Common Files\Microsoft Shared\Clipart\cagcat50\PE01931_.wmf"/>
          <p:cNvPicPr>
            <a:picLocks noChangeAspect="1" noChangeArrowheads="1"/>
          </p:cNvPicPr>
          <p:nvPr/>
        </p:nvPicPr>
        <p:blipFill>
          <a:blip r:embed="rId2" cstate="print"/>
          <a:srcRect/>
          <a:stretch>
            <a:fillRect/>
          </a:stretch>
        </p:blipFill>
        <p:spPr bwMode="auto">
          <a:xfrm>
            <a:off x="-108520" y="4564424"/>
            <a:ext cx="2952328" cy="2477280"/>
          </a:xfrm>
          <a:prstGeom prst="rect">
            <a:avLst/>
          </a:prstGeom>
          <a:noFill/>
          <a:ln w="9525">
            <a:noFill/>
            <a:miter lim="800000"/>
            <a:headEnd/>
            <a:tailEnd/>
          </a:ln>
        </p:spPr>
      </p:pic>
      <p:sp>
        <p:nvSpPr>
          <p:cNvPr id="2" name="上矢印吹き出し 1"/>
          <p:cNvSpPr/>
          <p:nvPr/>
        </p:nvSpPr>
        <p:spPr>
          <a:xfrm>
            <a:off x="3779912" y="3645024"/>
            <a:ext cx="5059288" cy="2880320"/>
          </a:xfrm>
          <a:prstGeom prst="up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rPr>
              <a:t>平成３０年は第７期介護保険事業計画と第７期医療計画と同時</a:t>
            </a:r>
            <a:endParaRPr kumimoji="1" lang="ja-JP" altLang="en-US" dirty="0">
              <a:solidFill>
                <a:srgbClr val="FF0000"/>
              </a:solidFill>
            </a:endParaRPr>
          </a:p>
        </p:txBody>
      </p:sp>
    </p:spTree>
    <p:extLst>
      <p:ext uri="{BB962C8B-B14F-4D97-AF65-F5344CB8AC3E}">
        <p14:creationId xmlns:p14="http://schemas.microsoft.com/office/powerpoint/2010/main" val="19206278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7667"/>
            <a:ext cx="8435280" cy="1143000"/>
          </a:xfrm>
        </p:spPr>
        <p:txBody>
          <a:bodyPr/>
          <a:lstStyle/>
          <a:p>
            <a:r>
              <a:rPr lang="ja-JP" altLang="en-US" dirty="0"/>
              <a:t>医療</a:t>
            </a:r>
            <a:r>
              <a:rPr kumimoji="1" lang="ja-JP" altLang="en-US" dirty="0" smtClean="0"/>
              <a:t>保険制度改革法</a:t>
            </a:r>
            <a:r>
              <a:rPr kumimoji="1" lang="ja-JP" altLang="en-US" sz="2800" dirty="0" smtClean="0"/>
              <a:t>Ｈ２７年</a:t>
            </a:r>
            <a:r>
              <a:rPr kumimoji="1" lang="en-US" altLang="ja-JP" sz="2800" dirty="0" smtClean="0"/>
              <a:t>5</a:t>
            </a:r>
            <a:r>
              <a:rPr kumimoji="1" lang="ja-JP" altLang="en-US" sz="2800" dirty="0" smtClean="0"/>
              <a:t>月</a:t>
            </a:r>
            <a:r>
              <a:rPr kumimoji="1" lang="en-US" altLang="ja-JP" sz="2800" dirty="0" smtClean="0"/>
              <a:t>27</a:t>
            </a:r>
            <a:r>
              <a:rPr kumimoji="1" lang="ja-JP" altLang="en-US" sz="2800" dirty="0" smtClean="0"/>
              <a:t>日成立</a:t>
            </a:r>
            <a:endParaRPr kumimoji="1" lang="ja-JP" altLang="en-US" sz="2800" dirty="0"/>
          </a:p>
        </p:txBody>
      </p:sp>
      <p:sp>
        <p:nvSpPr>
          <p:cNvPr id="3" name="コンテンツ プレースホルダー 2"/>
          <p:cNvSpPr>
            <a:spLocks noGrp="1"/>
          </p:cNvSpPr>
          <p:nvPr>
            <p:ph idx="1"/>
          </p:nvPr>
        </p:nvSpPr>
        <p:spPr>
          <a:xfrm>
            <a:off x="457200" y="1052736"/>
            <a:ext cx="8435280" cy="5616624"/>
          </a:xfrm>
        </p:spPr>
        <p:txBody>
          <a:bodyPr>
            <a:normAutofit lnSpcReduction="10000"/>
          </a:bodyPr>
          <a:lstStyle/>
          <a:p>
            <a:r>
              <a:rPr kumimoji="1" lang="ja-JP" altLang="en-US" dirty="0" smtClean="0"/>
              <a:t>国民健康保険法等</a:t>
            </a:r>
            <a:r>
              <a:rPr kumimoji="1" lang="en-US" altLang="ja-JP" dirty="0" smtClean="0"/>
              <a:t>5</a:t>
            </a:r>
            <a:r>
              <a:rPr lang="ja-JP" altLang="en-US" dirty="0" smtClean="0"/>
              <a:t>本をまとめた一括法</a:t>
            </a:r>
            <a:endParaRPr lang="en-US" altLang="ja-JP" dirty="0" smtClean="0"/>
          </a:p>
          <a:p>
            <a:r>
              <a:rPr kumimoji="1" lang="en-US" altLang="ja-JP" dirty="0" smtClean="0">
                <a:solidFill>
                  <a:srgbClr val="FF0000"/>
                </a:solidFill>
              </a:rPr>
              <a:t>2016</a:t>
            </a:r>
            <a:r>
              <a:rPr kumimoji="1" lang="ja-JP" altLang="en-US" dirty="0" smtClean="0">
                <a:solidFill>
                  <a:srgbClr val="FF0000"/>
                </a:solidFill>
              </a:rPr>
              <a:t>年度</a:t>
            </a:r>
            <a:r>
              <a:rPr kumimoji="1" lang="ja-JP" altLang="en-US" dirty="0" smtClean="0"/>
              <a:t>①入院中の食事利用者負担増２６０→</a:t>
            </a:r>
            <a:r>
              <a:rPr kumimoji="1" lang="en-US" altLang="ja-JP" dirty="0" smtClean="0"/>
              <a:t>360</a:t>
            </a:r>
            <a:r>
              <a:rPr kumimoji="1" lang="ja-JP" altLang="en-US" dirty="0" smtClean="0"/>
              <a:t>円②紹介状なしの大病院受診に定額負担③月額</a:t>
            </a:r>
            <a:r>
              <a:rPr kumimoji="1" lang="en-US" altLang="ja-JP" dirty="0" smtClean="0"/>
              <a:t>121</a:t>
            </a:r>
            <a:r>
              <a:rPr kumimoji="1" lang="ja-JP" altLang="en-US" dirty="0" smtClean="0"/>
              <a:t>万以上で保険料アップ④患者申請で混合診療スタート</a:t>
            </a:r>
            <a:endParaRPr kumimoji="1" lang="en-US" altLang="ja-JP" dirty="0" smtClean="0"/>
          </a:p>
          <a:p>
            <a:r>
              <a:rPr lang="en-US" altLang="ja-JP" dirty="0">
                <a:solidFill>
                  <a:srgbClr val="FF0000"/>
                </a:solidFill>
              </a:rPr>
              <a:t>2017</a:t>
            </a:r>
            <a:r>
              <a:rPr lang="ja-JP" altLang="en-US" dirty="0" smtClean="0">
                <a:solidFill>
                  <a:srgbClr val="FF0000"/>
                </a:solidFill>
              </a:rPr>
              <a:t>年度</a:t>
            </a:r>
            <a:r>
              <a:rPr lang="ja-JP" altLang="en-US" dirty="0" smtClean="0"/>
              <a:t>①後期高齢者の保険料軽減特例の廃止②組合健保公務員健保の後期高齢者医療支援金の負担の引き上げ</a:t>
            </a:r>
            <a:endParaRPr lang="en-US" altLang="ja-JP" dirty="0" smtClean="0"/>
          </a:p>
          <a:p>
            <a:r>
              <a:rPr kumimoji="1" lang="en-US" altLang="ja-JP" dirty="0">
                <a:solidFill>
                  <a:srgbClr val="FF0000"/>
                </a:solidFill>
              </a:rPr>
              <a:t>2018</a:t>
            </a:r>
            <a:r>
              <a:rPr kumimoji="1" lang="ja-JP" altLang="en-US" dirty="0" smtClean="0">
                <a:solidFill>
                  <a:srgbClr val="FF0000"/>
                </a:solidFill>
              </a:rPr>
              <a:t>年度</a:t>
            </a:r>
            <a:r>
              <a:rPr kumimoji="1" lang="ja-JP" altLang="en-US" dirty="0" smtClean="0"/>
              <a:t>①国保運営を市町村から都道府県に変更、②食事代自己負担１食</a:t>
            </a:r>
            <a:r>
              <a:rPr kumimoji="1" lang="en-US" altLang="ja-JP" dirty="0" smtClean="0"/>
              <a:t>460</a:t>
            </a:r>
            <a:r>
              <a:rPr kumimoji="1" lang="ja-JP" altLang="en-US" dirty="0" smtClean="0"/>
              <a:t>円③国保の健康増進、予防に奨励策</a:t>
            </a:r>
            <a:endParaRPr kumimoji="1" lang="en-US" altLang="ja-JP" dirty="0"/>
          </a:p>
          <a:p>
            <a:endParaRPr kumimoji="1" lang="ja-JP" altLang="en-US" dirty="0"/>
          </a:p>
        </p:txBody>
      </p:sp>
    </p:spTree>
    <p:extLst>
      <p:ext uri="{BB962C8B-B14F-4D97-AF65-F5344CB8AC3E}">
        <p14:creationId xmlns:p14="http://schemas.microsoft.com/office/powerpoint/2010/main" val="4151854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8102" y="0"/>
            <a:ext cx="8229600" cy="1143000"/>
          </a:xfrm>
        </p:spPr>
        <p:txBody>
          <a:bodyPr/>
          <a:lstStyle/>
          <a:p>
            <a:r>
              <a:rPr kumimoji="1" lang="ja-JP" altLang="en-US" dirty="0" smtClean="0"/>
              <a:t>医療保険の改正</a:t>
            </a:r>
            <a:endParaRPr kumimoji="1" lang="ja-JP" altLang="en-US" dirty="0"/>
          </a:p>
        </p:txBody>
      </p:sp>
      <p:sp>
        <p:nvSpPr>
          <p:cNvPr id="3" name="コンテンツ プレースホルダー 2"/>
          <p:cNvSpPr>
            <a:spLocks noGrp="1"/>
          </p:cNvSpPr>
          <p:nvPr>
            <p:ph idx="1"/>
          </p:nvPr>
        </p:nvSpPr>
        <p:spPr>
          <a:xfrm>
            <a:off x="179512" y="1417638"/>
            <a:ext cx="8606780" cy="5107706"/>
          </a:xfrm>
        </p:spPr>
        <p:txBody>
          <a:bodyPr>
            <a:normAutofit fontScale="92500" lnSpcReduction="20000"/>
          </a:bodyPr>
          <a:lstStyle/>
          <a:p>
            <a:pPr marL="0" indent="0">
              <a:buNone/>
            </a:pPr>
            <a:r>
              <a:rPr lang="ja-JP" altLang="en-US" dirty="0">
                <a:solidFill>
                  <a:srgbClr val="FF0000"/>
                </a:solidFill>
              </a:rPr>
              <a:t>後期高齢者医療保険の</a:t>
            </a:r>
            <a:r>
              <a:rPr lang="ja-JP" altLang="en-US" dirty="0" smtClean="0">
                <a:solidFill>
                  <a:srgbClr val="FF0000"/>
                </a:solidFill>
              </a:rPr>
              <a:t>見直し</a:t>
            </a:r>
            <a:r>
              <a:rPr lang="ja-JP" altLang="en-US" dirty="0" smtClean="0"/>
              <a:t>：２００８年</a:t>
            </a:r>
            <a:r>
              <a:rPr kumimoji="1" lang="ja-JP" altLang="en-US" dirty="0" smtClean="0"/>
              <a:t>に７５歳以上は年金天引きで独自保険に移行、税５０</a:t>
            </a:r>
            <a:r>
              <a:rPr kumimoji="1" lang="en-US" altLang="ja-JP" dirty="0" smtClean="0"/>
              <a:t>%</a:t>
            </a:r>
            <a:r>
              <a:rPr kumimoji="1" lang="ja-JP" altLang="en-US" dirty="0" err="1" smtClean="0"/>
              <a:t>、</a:t>
            </a:r>
            <a:r>
              <a:rPr lang="ja-JP" altLang="en-US" dirty="0"/>
              <a:t>現役世代４０％</a:t>
            </a:r>
            <a:r>
              <a:rPr lang="ja-JP" altLang="en-US" dirty="0" smtClean="0"/>
              <a:t>、１０％自己負担</a:t>
            </a:r>
            <a:endParaRPr kumimoji="1" lang="en-US" altLang="ja-JP" dirty="0" smtClean="0"/>
          </a:p>
          <a:p>
            <a:pPr marL="0" indent="0">
              <a:buNone/>
            </a:pPr>
            <a:r>
              <a:rPr kumimoji="1" lang="ja-JP" altLang="en-US" dirty="0" smtClean="0"/>
              <a:t>この導入時に専業主婦で無料で受けていた人は保険料の減額特例、１６９万人を特例を段階的になくす。２～９割の軽減を段階別廃止</a:t>
            </a:r>
            <a:endParaRPr kumimoji="1" lang="en-US" altLang="ja-JP" dirty="0" smtClean="0"/>
          </a:p>
          <a:p>
            <a:pPr marL="0" indent="0">
              <a:buNone/>
            </a:pPr>
            <a:r>
              <a:rPr kumimoji="1" lang="ja-JP" altLang="en-US" dirty="0" smtClean="0"/>
              <a:t>　０～１６８万円　　　　　７０％の減額　（１１３０円）</a:t>
            </a:r>
            <a:endParaRPr kumimoji="1" lang="en-US" altLang="ja-JP" dirty="0" smtClean="0"/>
          </a:p>
          <a:p>
            <a:pPr marL="0" indent="0">
              <a:buNone/>
            </a:pPr>
            <a:r>
              <a:rPr kumimoji="1" lang="ja-JP" altLang="en-US" dirty="0" smtClean="0"/>
              <a:t>　１６８～２１１万円　　　５０％の減額　（１８９０円）</a:t>
            </a:r>
            <a:endParaRPr kumimoji="1" lang="en-US" altLang="ja-JP" dirty="0" smtClean="0"/>
          </a:p>
          <a:p>
            <a:pPr marL="0" indent="0">
              <a:buNone/>
            </a:pPr>
            <a:r>
              <a:rPr kumimoji="1" lang="ja-JP" altLang="en-US" dirty="0" smtClean="0"/>
              <a:t>　２２１～２６４万円　　　２０％の減額　（３０２０円）</a:t>
            </a:r>
            <a:endParaRPr kumimoji="1" lang="en-US" altLang="ja-JP" dirty="0" smtClean="0"/>
          </a:p>
          <a:p>
            <a:pPr marL="0" indent="0">
              <a:buNone/>
            </a:pPr>
            <a:r>
              <a:rPr kumimoji="1" lang="ja-JP" altLang="en-US" dirty="0" smtClean="0"/>
              <a:t>　２６４万円以上は後期高齢者保険料の減額なし</a:t>
            </a:r>
            <a:endParaRPr kumimoji="1" lang="en-US" altLang="ja-JP" dirty="0" smtClean="0"/>
          </a:p>
          <a:p>
            <a:pPr marL="0" indent="0">
              <a:buNone/>
            </a:pPr>
            <a:r>
              <a:rPr kumimoji="1" lang="ja-JP" altLang="en-US" dirty="0" smtClean="0"/>
              <a:t>　　</a:t>
            </a:r>
            <a:endParaRPr kumimoji="1" lang="ja-JP" altLang="en-US" dirty="0"/>
          </a:p>
        </p:txBody>
      </p:sp>
    </p:spTree>
    <p:extLst>
      <p:ext uri="{BB962C8B-B14F-4D97-AF65-F5344CB8AC3E}">
        <p14:creationId xmlns:p14="http://schemas.microsoft.com/office/powerpoint/2010/main" val="1572182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７０歳以上の外来の負担軽減策⇒</a:t>
            </a:r>
            <a:r>
              <a:rPr lang="ja-JP" altLang="en-US" dirty="0" smtClean="0"/>
              <a:t>見直し案</a:t>
            </a:r>
            <a:endParaRPr lang="en-US" altLang="ja-JP" dirty="0"/>
          </a:p>
        </p:txBody>
      </p:sp>
      <p:sp>
        <p:nvSpPr>
          <p:cNvPr id="3" name="コンテンツ プレースホルダー 2"/>
          <p:cNvSpPr>
            <a:spLocks noGrp="1"/>
          </p:cNvSpPr>
          <p:nvPr>
            <p:ph idx="1"/>
          </p:nvPr>
        </p:nvSpPr>
        <p:spPr>
          <a:xfrm>
            <a:off x="452887" y="1957118"/>
            <a:ext cx="8691113" cy="3532854"/>
          </a:xfrm>
        </p:spPr>
        <p:txBody>
          <a:bodyPr>
            <a:normAutofit fontScale="62500" lnSpcReduction="20000"/>
          </a:bodyPr>
          <a:lstStyle/>
          <a:p>
            <a:pPr marL="0" indent="0">
              <a:buNone/>
            </a:pPr>
            <a:r>
              <a:rPr lang="ja-JP" altLang="en-US" dirty="0" smtClean="0"/>
              <a:t>年収　　　　　　　　       入院</a:t>
            </a:r>
            <a:r>
              <a:rPr lang="ja-JP" altLang="en-US" dirty="0"/>
              <a:t>　　　　　　　　　　　　　　</a:t>
            </a:r>
            <a:r>
              <a:rPr lang="ja-JP" altLang="en-US" dirty="0" smtClean="0"/>
              <a:t>       外来</a:t>
            </a:r>
            <a:endParaRPr lang="en-US" altLang="ja-JP" dirty="0"/>
          </a:p>
          <a:p>
            <a:pPr marL="0" indent="0">
              <a:buNone/>
            </a:pPr>
            <a:r>
              <a:rPr lang="ja-JP" altLang="en-US" dirty="0" smtClean="0"/>
              <a:t>３７０万円未満　　４４４００円⇒５８０００円　　  　１２０００円⇒　２４６００円</a:t>
            </a:r>
            <a:endParaRPr lang="en-US" altLang="ja-JP" dirty="0" smtClean="0"/>
          </a:p>
          <a:p>
            <a:pPr marL="0" indent="0">
              <a:buNone/>
            </a:pPr>
            <a:r>
              <a:rPr lang="ja-JP" altLang="en-US" dirty="0" smtClean="0"/>
              <a:t>３７０～７７０万　　８７０００円⇒８７０００円　　　　４４０００円⇒　８７０００円</a:t>
            </a:r>
            <a:endParaRPr lang="en-US" altLang="ja-JP" dirty="0" smtClean="0"/>
          </a:p>
          <a:p>
            <a:pPr marL="0" indent="0">
              <a:buNone/>
            </a:pPr>
            <a:r>
              <a:rPr lang="ja-JP" altLang="en-US" dirty="0" smtClean="0"/>
              <a:t>７７０～１１６０万　８７０００円⇒１７万２０００円　 ４４０００円⇒１７２０００円</a:t>
            </a:r>
            <a:endParaRPr lang="en-US" altLang="ja-JP" dirty="0" smtClean="0"/>
          </a:p>
          <a:p>
            <a:pPr marL="0" indent="0">
              <a:buNone/>
            </a:pPr>
            <a:r>
              <a:rPr lang="ja-JP" altLang="en-US" dirty="0" smtClean="0"/>
              <a:t>１１６０万以上　　 ８７０００円⇒２５４０００円　   　４４０００円⇒２５４０００円</a:t>
            </a:r>
            <a:endParaRPr lang="en-US" altLang="ja-JP" dirty="0" smtClean="0"/>
          </a:p>
          <a:p>
            <a:pPr marL="0" indent="0">
              <a:buNone/>
            </a:pPr>
            <a:endParaRPr lang="en-US" altLang="ja-JP" dirty="0"/>
          </a:p>
          <a:p>
            <a:pPr marL="0" indent="0">
              <a:buNone/>
            </a:pPr>
            <a:r>
              <a:rPr lang="ja-JP" altLang="en-US" dirty="0" smtClean="0"/>
              <a:t>低所得者</a:t>
            </a:r>
            <a:r>
              <a:rPr lang="ja-JP" altLang="en-US" dirty="0"/>
              <a:t>７４７万人（７５歳以上の６割）の見直し</a:t>
            </a:r>
            <a:endParaRPr lang="en-US" altLang="ja-JP" dirty="0"/>
          </a:p>
          <a:p>
            <a:pPr marL="0" indent="0">
              <a:buNone/>
            </a:pPr>
            <a:r>
              <a:rPr lang="ja-JP" altLang="en-US" dirty="0"/>
              <a:t>・薬価見直し：オプジーボは半額だが欧米より高い</a:t>
            </a:r>
            <a:endParaRPr lang="en-US" altLang="ja-JP" dirty="0"/>
          </a:p>
          <a:p>
            <a:pPr marL="0" indent="0">
              <a:buNone/>
            </a:pPr>
            <a:r>
              <a:rPr lang="ja-JP" altLang="en-US" dirty="0"/>
              <a:t>利用者負担</a:t>
            </a:r>
            <a:endParaRPr lang="en-US" altLang="ja-JP" dirty="0"/>
          </a:p>
          <a:p>
            <a:pPr marL="0" indent="0">
              <a:buNone/>
            </a:pPr>
            <a:r>
              <a:rPr lang="ja-JP" altLang="en-US" dirty="0"/>
              <a:t>・初診料を規模別に自費導入：</a:t>
            </a:r>
            <a:r>
              <a:rPr lang="en-US" altLang="ja-JP" dirty="0"/>
              <a:t>500</a:t>
            </a:r>
            <a:r>
              <a:rPr lang="ja-JP" altLang="en-US" dirty="0"/>
              <a:t>床⇒２００床</a:t>
            </a:r>
            <a:endParaRPr lang="en-US" altLang="ja-JP" dirty="0"/>
          </a:p>
          <a:p>
            <a:pPr marL="0" indent="0">
              <a:buNone/>
            </a:pPr>
            <a:r>
              <a:rPr lang="ja-JP" altLang="en-US" dirty="0" smtClean="0"/>
              <a:t>６５歳</a:t>
            </a:r>
            <a:r>
              <a:rPr lang="ja-JP" altLang="en-US" dirty="0"/>
              <a:t>以上の入院の光熱費など、１日３２０円⇒３７０円</a:t>
            </a:r>
            <a:endParaRPr lang="en-US" altLang="ja-JP" dirty="0"/>
          </a:p>
          <a:p>
            <a:endParaRPr kumimoji="1" lang="ja-JP" altLang="en-US" dirty="0"/>
          </a:p>
        </p:txBody>
      </p:sp>
      <p:cxnSp>
        <p:nvCxnSpPr>
          <p:cNvPr id="5" name="直線コネクタ 4"/>
          <p:cNvCxnSpPr/>
          <p:nvPr/>
        </p:nvCxnSpPr>
        <p:spPr>
          <a:xfrm>
            <a:off x="504645" y="2241791"/>
            <a:ext cx="7919049" cy="12939"/>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flipH="1">
            <a:off x="2173857" y="1788903"/>
            <a:ext cx="12940" cy="172097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flipH="1">
            <a:off x="5369944" y="1957119"/>
            <a:ext cx="12939" cy="1488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628650" y="1957118"/>
            <a:ext cx="77950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52887" y="3509873"/>
            <a:ext cx="797080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504645" y="1957119"/>
            <a:ext cx="0" cy="155275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8423694" y="1957119"/>
            <a:ext cx="0" cy="148805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06860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63272" cy="1143000"/>
          </a:xfrm>
        </p:spPr>
        <p:txBody>
          <a:bodyPr>
            <a:normAutofit fontScale="90000"/>
          </a:bodyPr>
          <a:lstStyle/>
          <a:p>
            <a:r>
              <a:rPr kumimoji="1" lang="en-US" altLang="ja-JP" dirty="0" smtClean="0"/>
              <a:t>70</a:t>
            </a:r>
            <a:r>
              <a:rPr kumimoji="1" lang="ja-JP" altLang="en-US" dirty="0" smtClean="0"/>
              <a:t>歳以上の医療費負担上限</a:t>
            </a:r>
            <a:r>
              <a:rPr kumimoji="1" lang="en-US" altLang="ja-JP" dirty="0" smtClean="0"/>
              <a:t>12</a:t>
            </a:r>
            <a:r>
              <a:rPr kumimoji="1" lang="ja-JP" altLang="en-US" dirty="0" smtClean="0"/>
              <a:t>月</a:t>
            </a:r>
            <a:r>
              <a:rPr kumimoji="1" lang="en-US" altLang="ja-JP" dirty="0" smtClean="0"/>
              <a:t>14</a:t>
            </a:r>
            <a:r>
              <a:rPr kumimoji="1" lang="ja-JP" altLang="en-US" dirty="0" smtClean="0"/>
              <a:t>日</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3600" dirty="0" smtClean="0"/>
              <a:t>住民税課税所得年間</a:t>
            </a:r>
            <a:r>
              <a:rPr kumimoji="1" lang="en-US" altLang="ja-JP" sz="3600" dirty="0" smtClean="0"/>
              <a:t>370</a:t>
            </a:r>
            <a:r>
              <a:rPr lang="ja-JP" altLang="en-US" sz="3600" dirty="0"/>
              <a:t>万</a:t>
            </a:r>
            <a:r>
              <a:rPr lang="ja-JP" altLang="en-US" sz="3600" dirty="0" smtClean="0"/>
              <a:t>円以上の中間層</a:t>
            </a:r>
            <a:endParaRPr lang="en-US" altLang="ja-JP" sz="3600" dirty="0" smtClean="0"/>
          </a:p>
          <a:p>
            <a:r>
              <a:rPr kumimoji="1" lang="ja-JP" altLang="en-US" sz="3600" dirty="0" smtClean="0"/>
              <a:t>当初：月額を</a:t>
            </a:r>
            <a:r>
              <a:rPr kumimoji="1" lang="en-US" altLang="ja-JP" sz="3600" dirty="0" smtClean="0"/>
              <a:t>24000</a:t>
            </a:r>
            <a:r>
              <a:rPr kumimoji="1" lang="ja-JP" altLang="en-US" sz="3600" dirty="0" smtClean="0"/>
              <a:t>円への引き上げ案</a:t>
            </a:r>
            <a:endParaRPr kumimoji="1" lang="en-US" altLang="ja-JP" sz="3600" dirty="0" smtClean="0"/>
          </a:p>
          <a:p>
            <a:r>
              <a:rPr lang="ja-JP" altLang="en-US" sz="3600" dirty="0" smtClean="0"/>
              <a:t>⇔Ｈ</a:t>
            </a:r>
            <a:r>
              <a:rPr lang="en-US" altLang="ja-JP" sz="3600" dirty="0" smtClean="0"/>
              <a:t>29</a:t>
            </a:r>
            <a:r>
              <a:rPr lang="ja-JP" altLang="en-US" sz="3600" dirty="0" smtClean="0"/>
              <a:t>年から２年かけて</a:t>
            </a:r>
            <a:r>
              <a:rPr lang="en-US" altLang="ja-JP" sz="3600" dirty="0" smtClean="0"/>
              <a:t>18000</a:t>
            </a:r>
            <a:r>
              <a:rPr lang="ja-JP" altLang="en-US" sz="3600" dirty="0" smtClean="0"/>
              <a:t>円にする、合わせて年額</a:t>
            </a:r>
            <a:r>
              <a:rPr lang="en-US" altLang="ja-JP" sz="3600" dirty="0" smtClean="0"/>
              <a:t>14</a:t>
            </a:r>
            <a:r>
              <a:rPr lang="ja-JP" altLang="en-US" sz="3600" dirty="0" smtClean="0"/>
              <a:t>万</a:t>
            </a:r>
            <a:r>
              <a:rPr lang="en-US" altLang="ja-JP" sz="3600" dirty="0" smtClean="0"/>
              <a:t>2000</a:t>
            </a:r>
            <a:r>
              <a:rPr lang="ja-JP" altLang="en-US" sz="3600" dirty="0" smtClean="0"/>
              <a:t>円の上限も設ける</a:t>
            </a:r>
            <a:endParaRPr lang="en-US" altLang="ja-JP" sz="3600" dirty="0" smtClean="0"/>
          </a:p>
        </p:txBody>
      </p:sp>
    </p:spTree>
    <p:extLst>
      <p:ext uri="{BB962C8B-B14F-4D97-AF65-F5344CB8AC3E}">
        <p14:creationId xmlns:p14="http://schemas.microsoft.com/office/powerpoint/2010/main" val="1348529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3"/>
          <p:cNvSpPr>
            <a:spLocks noChangeArrowheads="1"/>
          </p:cNvSpPr>
          <p:nvPr/>
        </p:nvSpPr>
        <p:spPr bwMode="auto">
          <a:xfrm>
            <a:off x="0" y="0"/>
            <a:ext cx="8587680" cy="2895600"/>
          </a:xfrm>
          <a:prstGeom prst="roundRect">
            <a:avLst>
              <a:gd name="adj" fmla="val 16667"/>
            </a:avLst>
          </a:prstGeom>
          <a:solidFill>
            <a:srgbClr val="F7FCC8"/>
          </a:solidFill>
          <a:ln w="9525">
            <a:solidFill>
              <a:schemeClr val="tx1"/>
            </a:solidFill>
            <a:round/>
            <a:headEnd/>
            <a:tailEnd/>
          </a:ln>
        </p:spPr>
        <p:txBody>
          <a:bodyPr wrap="none" anchor="ctr"/>
          <a:lstStyle/>
          <a:p>
            <a:r>
              <a:rPr lang="ja-JP" altLang="en-US" sz="5400" dirty="0" smtClean="0"/>
              <a:t>４．</a:t>
            </a:r>
            <a:r>
              <a:rPr lang="ja-JP" altLang="en-US" sz="5400" dirty="0"/>
              <a:t>平成</a:t>
            </a:r>
            <a:r>
              <a:rPr lang="ja-JP" altLang="en-US" sz="5400" dirty="0" smtClean="0"/>
              <a:t>２９年介護</a:t>
            </a:r>
            <a:r>
              <a:rPr lang="ja-JP" altLang="en-US" sz="5400" dirty="0"/>
              <a:t>保険法</a:t>
            </a:r>
            <a:r>
              <a:rPr lang="ja-JP" altLang="en-US" sz="5400" dirty="0" smtClean="0"/>
              <a:t>と</a:t>
            </a:r>
            <a:endParaRPr lang="en-US" altLang="ja-JP" sz="5400" dirty="0" smtClean="0"/>
          </a:p>
          <a:p>
            <a:r>
              <a:rPr lang="ja-JP" altLang="en-US" sz="5400" dirty="0" smtClean="0"/>
              <a:t>　　関連法律の改正</a:t>
            </a:r>
            <a:endParaRPr lang="en-US" altLang="ja-JP" sz="5400" dirty="0"/>
          </a:p>
        </p:txBody>
      </p:sp>
      <p:pic>
        <p:nvPicPr>
          <p:cNvPr id="22531" name="Picture 4" descr="C:\Program Files\Common Files\Microsoft Shared\Clipart\cagcat50\PE01931_.wmf"/>
          <p:cNvPicPr>
            <a:picLocks noChangeAspect="1" noChangeArrowheads="1"/>
          </p:cNvPicPr>
          <p:nvPr/>
        </p:nvPicPr>
        <p:blipFill>
          <a:blip r:embed="rId2" cstate="print"/>
          <a:srcRect/>
          <a:stretch>
            <a:fillRect/>
          </a:stretch>
        </p:blipFill>
        <p:spPr bwMode="auto">
          <a:xfrm>
            <a:off x="-108520" y="4564424"/>
            <a:ext cx="2952328" cy="2477280"/>
          </a:xfrm>
          <a:prstGeom prst="rect">
            <a:avLst/>
          </a:prstGeom>
          <a:noFill/>
          <a:ln w="9525">
            <a:noFill/>
            <a:miter lim="800000"/>
            <a:headEnd/>
            <a:tailEnd/>
          </a:ln>
        </p:spPr>
      </p:pic>
      <p:sp>
        <p:nvSpPr>
          <p:cNvPr id="4" name="角丸四角形吹き出し 3"/>
          <p:cNvSpPr/>
          <p:nvPr/>
        </p:nvSpPr>
        <p:spPr>
          <a:xfrm>
            <a:off x="3764959" y="2895600"/>
            <a:ext cx="5400600" cy="3816424"/>
          </a:xfrm>
          <a:prstGeom prst="wedgeRoundRectCallou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288000" rtlCol="0" anchor="ctr"/>
          <a:lstStyle/>
          <a:p>
            <a:r>
              <a:rPr lang="ja-JP" altLang="en-US" sz="2800" b="1" dirty="0" smtClean="0">
                <a:solidFill>
                  <a:prstClr val="black"/>
                </a:solidFill>
              </a:rPr>
              <a:t>２０１７年２月衆議院</a:t>
            </a:r>
            <a:endParaRPr lang="en-US" altLang="ja-JP" sz="2800" b="1" dirty="0" smtClean="0">
              <a:solidFill>
                <a:prstClr val="black"/>
              </a:solidFill>
            </a:endParaRPr>
          </a:p>
          <a:p>
            <a:r>
              <a:rPr lang="ja-JP" altLang="en-US" sz="2800" b="1" dirty="0" smtClean="0">
                <a:solidFill>
                  <a:prstClr val="black"/>
                </a:solidFill>
              </a:rPr>
              <a:t>２０１７年３月参議院</a:t>
            </a:r>
            <a:endParaRPr lang="en-US" altLang="ja-JP" sz="2800" b="1" dirty="0" smtClean="0">
              <a:solidFill>
                <a:prstClr val="black"/>
              </a:solidFill>
            </a:endParaRPr>
          </a:p>
          <a:p>
            <a:r>
              <a:rPr lang="ja-JP" altLang="en-US" sz="2800" b="1" dirty="0" smtClean="0">
                <a:solidFill>
                  <a:prstClr val="black"/>
                </a:solidFill>
              </a:rPr>
              <a:t>その後、厚生省令や運営基準</a:t>
            </a:r>
            <a:endParaRPr lang="en-US" altLang="ja-JP" sz="2800" b="1" dirty="0" smtClean="0">
              <a:solidFill>
                <a:prstClr val="black"/>
              </a:solidFill>
            </a:endParaRPr>
          </a:p>
          <a:p>
            <a:r>
              <a:rPr lang="ja-JP" altLang="en-US" sz="2800" b="1" dirty="0" smtClean="0">
                <a:solidFill>
                  <a:prstClr val="black"/>
                </a:solidFill>
              </a:rPr>
              <a:t>介護報酬の改正論議</a:t>
            </a:r>
            <a:endParaRPr lang="en-US" altLang="ja-JP" sz="2800" b="1" dirty="0" smtClean="0">
              <a:solidFill>
                <a:prstClr val="black"/>
              </a:solidFill>
            </a:endParaRPr>
          </a:p>
          <a:p>
            <a:r>
              <a:rPr lang="ja-JP" altLang="en-US" sz="2800" b="1" dirty="0" smtClean="0">
                <a:solidFill>
                  <a:prstClr val="black"/>
                </a:solidFill>
              </a:rPr>
              <a:t>２０１７年１２月、平成３０年制度報酬改正まとめ⇒平成３０年医療・介護同時改正</a:t>
            </a:r>
            <a:endParaRPr lang="ja-JP" altLang="en-US" sz="2800" b="1" dirty="0">
              <a:solidFill>
                <a:prstClr val="black"/>
              </a:solidFill>
            </a:endParaRPr>
          </a:p>
        </p:txBody>
      </p:sp>
    </p:spTree>
    <p:extLst>
      <p:ext uri="{BB962C8B-B14F-4D97-AF65-F5344CB8AC3E}">
        <p14:creationId xmlns:p14="http://schemas.microsoft.com/office/powerpoint/2010/main" val="474473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8970394" cy="1827043"/>
          </a:xfrm>
        </p:spPr>
        <p:txBody>
          <a:bodyPr>
            <a:normAutofit fontScale="90000"/>
          </a:bodyPr>
          <a:lstStyle/>
          <a:p>
            <a:r>
              <a:rPr kumimoji="1" lang="ja-JP" altLang="en-US" dirty="0" smtClean="0"/>
              <a:t>ニッポン一億総活躍プラン</a:t>
            </a:r>
            <a:r>
              <a:rPr lang="en-US" altLang="ja-JP" sz="2700" dirty="0"/>
              <a:t>H</a:t>
            </a:r>
            <a:r>
              <a:rPr lang="ja-JP" altLang="en-US" sz="2700" dirty="0"/>
              <a:t>２８年６月２日閣議決定</a:t>
            </a:r>
            <a:r>
              <a:rPr lang="en-US" altLang="ja-JP" sz="2700" dirty="0"/>
              <a:t/>
            </a:r>
            <a:br>
              <a:rPr lang="en-US" altLang="ja-JP" sz="2700" dirty="0"/>
            </a:br>
            <a:r>
              <a:rPr kumimoji="1" lang="ja-JP" altLang="en-US" dirty="0" smtClean="0"/>
              <a:t>　</a:t>
            </a:r>
            <a:r>
              <a:rPr lang="ja-JP" altLang="en-US" sz="2700" dirty="0"/>
              <a:t>少子高齢化の中で成長と分配の好循環</a:t>
            </a:r>
          </a:p>
        </p:txBody>
      </p:sp>
      <p:sp>
        <p:nvSpPr>
          <p:cNvPr id="4" name="角丸四角形 3"/>
          <p:cNvSpPr/>
          <p:nvPr/>
        </p:nvSpPr>
        <p:spPr>
          <a:xfrm>
            <a:off x="434557" y="3134624"/>
            <a:ext cx="3964916" cy="1177506"/>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3" name="コンテンツ プレースホルダー 2"/>
          <p:cNvSpPr>
            <a:spLocks noGrp="1"/>
          </p:cNvSpPr>
          <p:nvPr>
            <p:ph idx="1"/>
          </p:nvPr>
        </p:nvSpPr>
        <p:spPr>
          <a:xfrm>
            <a:off x="323491" y="1833334"/>
            <a:ext cx="8191859" cy="4045595"/>
          </a:xfrm>
        </p:spPr>
        <p:txBody>
          <a:bodyPr>
            <a:normAutofit/>
          </a:bodyPr>
          <a:lstStyle/>
          <a:p>
            <a:pPr marL="0" indent="0">
              <a:buNone/>
            </a:pPr>
            <a:r>
              <a:rPr lang="ja-JP" altLang="en-US" sz="4050" dirty="0"/>
              <a:t>　</a:t>
            </a:r>
            <a:r>
              <a:rPr lang="ja-JP" altLang="en-US" sz="4050" dirty="0">
                <a:solidFill>
                  <a:srgbClr val="FF0000"/>
                </a:solidFill>
              </a:rPr>
              <a:t>成長</a:t>
            </a:r>
            <a:r>
              <a:rPr lang="ja-JP" altLang="en-US" sz="4050" dirty="0"/>
              <a:t>　　　　　　　　　　　　　　</a:t>
            </a:r>
            <a:r>
              <a:rPr lang="ja-JP" altLang="en-US" sz="4050" dirty="0">
                <a:solidFill>
                  <a:srgbClr val="FF0000"/>
                </a:solidFill>
              </a:rPr>
              <a:t>分配</a:t>
            </a:r>
            <a:r>
              <a:rPr lang="ja-JP" altLang="en-US" sz="4050" dirty="0"/>
              <a:t>　　　　　　　　　　　　　　　　　　　　　　　　　　　　　　　</a:t>
            </a:r>
            <a:endParaRPr lang="en-US" altLang="ja-JP" sz="4050" dirty="0"/>
          </a:p>
          <a:p>
            <a:pPr marL="0" indent="0">
              <a:buNone/>
            </a:pPr>
            <a:r>
              <a:rPr lang="ja-JP" altLang="en-US" sz="4050" dirty="0"/>
              <a:t>　　　　　　　　</a:t>
            </a:r>
            <a:r>
              <a:rPr lang="ja-JP" altLang="en-US" sz="4050" dirty="0" smtClean="0"/>
              <a:t>　</a:t>
            </a:r>
            <a:r>
              <a:rPr kumimoji="1" lang="ja-JP" altLang="en-US" sz="2400" dirty="0" smtClean="0">
                <a:solidFill>
                  <a:srgbClr val="FF0000"/>
                </a:solidFill>
              </a:rPr>
              <a:t>子育て支援</a:t>
            </a:r>
            <a:endParaRPr kumimoji="1" lang="en-US" altLang="ja-JP" sz="2400" dirty="0" smtClean="0">
              <a:solidFill>
                <a:srgbClr val="FF0000"/>
              </a:solidFill>
            </a:endParaRPr>
          </a:p>
          <a:p>
            <a:pPr marL="0" indent="0">
              <a:buNone/>
            </a:pPr>
            <a:r>
              <a:rPr lang="en-US" altLang="ja-JP" sz="4050" dirty="0"/>
              <a:t>GDP</a:t>
            </a:r>
            <a:r>
              <a:rPr lang="ja-JP" altLang="en-US" sz="4050" dirty="0"/>
              <a:t>６００兆円実現</a:t>
            </a:r>
            <a:endParaRPr lang="en-US" altLang="ja-JP" sz="4050" dirty="0"/>
          </a:p>
          <a:p>
            <a:pPr marL="0" indent="0">
              <a:buNone/>
            </a:pPr>
            <a:endParaRPr lang="en-US" altLang="ja-JP" sz="4050" dirty="0"/>
          </a:p>
          <a:p>
            <a:pPr marL="0" indent="0">
              <a:buNone/>
            </a:pPr>
            <a:r>
              <a:rPr lang="ja-JP" altLang="en-US" sz="4050" dirty="0"/>
              <a:t>　　　　　　　　　</a:t>
            </a:r>
            <a:r>
              <a:rPr lang="ja-JP" altLang="en-US" sz="2400" dirty="0">
                <a:solidFill>
                  <a:srgbClr val="FF0000"/>
                </a:solidFill>
              </a:rPr>
              <a:t>働き方改革</a:t>
            </a:r>
          </a:p>
        </p:txBody>
      </p:sp>
      <p:sp>
        <p:nvSpPr>
          <p:cNvPr id="5" name="角丸四角形 4"/>
          <p:cNvSpPr/>
          <p:nvPr/>
        </p:nvSpPr>
        <p:spPr>
          <a:xfrm>
            <a:off x="5118700" y="2672132"/>
            <a:ext cx="3851694" cy="995262"/>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4050" dirty="0"/>
              <a:t>希望出生率１．８</a:t>
            </a:r>
          </a:p>
        </p:txBody>
      </p:sp>
      <p:sp>
        <p:nvSpPr>
          <p:cNvPr id="6" name="角丸四角形 5"/>
          <p:cNvSpPr/>
          <p:nvPr/>
        </p:nvSpPr>
        <p:spPr>
          <a:xfrm>
            <a:off x="5135953" y="3638446"/>
            <a:ext cx="3429000" cy="1151627"/>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4050" dirty="0"/>
              <a:t>介護離職ゼロ</a:t>
            </a:r>
          </a:p>
        </p:txBody>
      </p:sp>
      <p:sp>
        <p:nvSpPr>
          <p:cNvPr id="7" name="下カーブ矢印 6"/>
          <p:cNvSpPr/>
          <p:nvPr/>
        </p:nvSpPr>
        <p:spPr>
          <a:xfrm>
            <a:off x="2005642" y="1833334"/>
            <a:ext cx="4787660" cy="98824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solidFill>
                <a:schemeClr val="tx1"/>
              </a:solidFill>
            </a:endParaRPr>
          </a:p>
        </p:txBody>
      </p:sp>
      <p:sp>
        <p:nvSpPr>
          <p:cNvPr id="8" name="下カーブ矢印 7"/>
          <p:cNvSpPr/>
          <p:nvPr/>
        </p:nvSpPr>
        <p:spPr>
          <a:xfrm rot="11046538">
            <a:off x="1811548" y="4790072"/>
            <a:ext cx="4981755" cy="91154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solidFill>
                <a:schemeClr val="tx1"/>
              </a:solidFill>
            </a:endParaRPr>
          </a:p>
        </p:txBody>
      </p:sp>
    </p:spTree>
    <p:extLst>
      <p:ext uri="{BB962C8B-B14F-4D97-AF65-F5344CB8AC3E}">
        <p14:creationId xmlns:p14="http://schemas.microsoft.com/office/powerpoint/2010/main" val="38037695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32656"/>
            <a:ext cx="8712968" cy="745629"/>
          </a:xfrm>
        </p:spPr>
        <p:txBody>
          <a:bodyPr>
            <a:normAutofit fontScale="90000"/>
          </a:bodyPr>
          <a:lstStyle/>
          <a:p>
            <a:r>
              <a:rPr kumimoji="1" lang="ja-JP" altLang="en-US" dirty="0" smtClean="0"/>
              <a:t>一億総活躍：最終案</a:t>
            </a:r>
            <a:r>
              <a:rPr kumimoji="1" lang="en-US" altLang="ja-JP" dirty="0" smtClean="0"/>
              <a:t>H27</a:t>
            </a:r>
            <a:r>
              <a:rPr kumimoji="1" lang="ja-JP" altLang="en-US" dirty="0" smtClean="0"/>
              <a:t>年１１月２６日</a:t>
            </a:r>
            <a:endParaRPr kumimoji="1" lang="ja-JP" altLang="en-US" dirty="0"/>
          </a:p>
        </p:txBody>
      </p:sp>
      <p:sp>
        <p:nvSpPr>
          <p:cNvPr id="3" name="コンテンツ プレースホルダー 2"/>
          <p:cNvSpPr>
            <a:spLocks noGrp="1"/>
          </p:cNvSpPr>
          <p:nvPr>
            <p:ph idx="1"/>
          </p:nvPr>
        </p:nvSpPr>
        <p:spPr>
          <a:xfrm>
            <a:off x="582283" y="1078285"/>
            <a:ext cx="8238189" cy="5779715"/>
          </a:xfrm>
        </p:spPr>
        <p:txBody>
          <a:bodyPr>
            <a:normAutofit fontScale="77500" lnSpcReduction="20000"/>
          </a:bodyPr>
          <a:lstStyle/>
          <a:p>
            <a:r>
              <a:rPr lang="ja-JP" altLang="en-US" dirty="0"/>
              <a:t>特別養護老人ホームに入所が必要であるにもかかわらず</a:t>
            </a:r>
            <a:r>
              <a:rPr lang="ja-JP" altLang="en-US" dirty="0" smtClean="0"/>
              <a:t>自宅</a:t>
            </a:r>
            <a:r>
              <a:rPr lang="ja-JP" altLang="en-US" dirty="0"/>
              <a:t>で待機している高齢者を解消することを目指し、現行の介護保険事業</a:t>
            </a:r>
            <a:r>
              <a:rPr lang="ja-JP" altLang="en-US" dirty="0" smtClean="0"/>
              <a:t>計画等</a:t>
            </a:r>
            <a:r>
              <a:rPr lang="ja-JP" altLang="en-US" dirty="0"/>
              <a:t>における約 </a:t>
            </a:r>
            <a:r>
              <a:rPr lang="en-US" altLang="ja-JP" dirty="0"/>
              <a:t>38 </a:t>
            </a:r>
            <a:r>
              <a:rPr lang="ja-JP" altLang="en-US" dirty="0"/>
              <a:t>万人分以上（</a:t>
            </a:r>
            <a:r>
              <a:rPr lang="en-US" altLang="ja-JP" dirty="0"/>
              <a:t>2015 </a:t>
            </a:r>
            <a:r>
              <a:rPr lang="ja-JP" altLang="en-US" dirty="0"/>
              <a:t>年度から </a:t>
            </a:r>
            <a:r>
              <a:rPr lang="en-US" altLang="ja-JP" dirty="0"/>
              <a:t>2020 </a:t>
            </a:r>
            <a:r>
              <a:rPr lang="ja-JP" altLang="en-US" dirty="0"/>
              <a:t>年度までの増加分）の</a:t>
            </a:r>
            <a:r>
              <a:rPr lang="ja-JP" altLang="en-US" dirty="0" smtClean="0"/>
              <a:t>整備加速化</a:t>
            </a:r>
            <a:r>
              <a:rPr lang="ja-JP" altLang="en-US" dirty="0"/>
              <a:t>に加え、介護施設、在宅サービス及びサービス付き高齢者向け住宅</a:t>
            </a:r>
            <a:r>
              <a:rPr lang="ja-JP" altLang="en-US" dirty="0" smtClean="0"/>
              <a:t>の整備量</a:t>
            </a:r>
            <a:r>
              <a:rPr lang="ja-JP" altLang="en-US" dirty="0"/>
              <a:t>を約 </a:t>
            </a:r>
            <a:r>
              <a:rPr lang="en-US" altLang="ja-JP" dirty="0"/>
              <a:t>12 </a:t>
            </a:r>
            <a:r>
              <a:rPr lang="ja-JP" altLang="en-US" dirty="0"/>
              <a:t>万人分前倒し・上乗せし、</a:t>
            </a:r>
            <a:r>
              <a:rPr lang="ja-JP" altLang="en-US" dirty="0">
                <a:solidFill>
                  <a:srgbClr val="FF0000"/>
                </a:solidFill>
              </a:rPr>
              <a:t>約 </a:t>
            </a:r>
            <a:r>
              <a:rPr lang="en-US" altLang="ja-JP" dirty="0">
                <a:solidFill>
                  <a:srgbClr val="FF0000"/>
                </a:solidFill>
              </a:rPr>
              <a:t>50 </a:t>
            </a:r>
            <a:r>
              <a:rPr lang="ja-JP" altLang="en-US" dirty="0">
                <a:solidFill>
                  <a:srgbClr val="FF0000"/>
                </a:solidFill>
              </a:rPr>
              <a:t>万人分以上</a:t>
            </a:r>
            <a:r>
              <a:rPr lang="ja-JP" altLang="en-US" dirty="0"/>
              <a:t>に拡大する。</a:t>
            </a:r>
            <a:r>
              <a:rPr lang="en-US" altLang="ja-JP" dirty="0"/>
              <a:t>【</a:t>
            </a:r>
            <a:r>
              <a:rPr lang="ja-JP" altLang="en-US" dirty="0" smtClean="0"/>
              <a:t>特に</a:t>
            </a:r>
            <a:r>
              <a:rPr lang="ja-JP" altLang="en-US" dirty="0"/>
              <a:t>緊急対応</a:t>
            </a:r>
            <a:r>
              <a:rPr lang="en-US" altLang="ja-JP" dirty="0" smtClean="0"/>
              <a:t>】</a:t>
            </a:r>
          </a:p>
          <a:p>
            <a:r>
              <a:rPr lang="ja-JP" altLang="en-US" dirty="0" smtClean="0"/>
              <a:t>空家活用に８５０万補助：</a:t>
            </a:r>
            <a:r>
              <a:rPr lang="ja-JP" altLang="en-US" dirty="0" smtClean="0">
                <a:solidFill>
                  <a:srgbClr val="FF0000"/>
                </a:solidFill>
              </a:rPr>
              <a:t>認知症</a:t>
            </a:r>
            <a:r>
              <a:rPr lang="ja-JP" altLang="en-US" dirty="0">
                <a:solidFill>
                  <a:srgbClr val="FF0000"/>
                </a:solidFill>
              </a:rPr>
              <a:t>高齢者グループホーム ・小規模多機能型居宅介護事業所 ・看護小規模多機能型</a:t>
            </a:r>
            <a:r>
              <a:rPr lang="ja-JP" altLang="en-US" dirty="0"/>
              <a:t>居宅介護事業所</a:t>
            </a:r>
            <a:endParaRPr lang="en-US" altLang="ja-JP" dirty="0"/>
          </a:p>
          <a:p>
            <a:r>
              <a:rPr lang="en-US" altLang="ja-JP" dirty="0" smtClean="0"/>
              <a:t>○</a:t>
            </a:r>
            <a:r>
              <a:rPr lang="ja-JP" altLang="en-US" dirty="0" smtClean="0"/>
              <a:t>介護</a:t>
            </a:r>
            <a:r>
              <a:rPr lang="ja-JP" altLang="en-US" dirty="0"/>
              <a:t>する家族の就労継続への支援に効果的な介護サービスの在り方等</a:t>
            </a:r>
            <a:r>
              <a:rPr lang="ja-JP" altLang="en-US" dirty="0" smtClean="0"/>
              <a:t>を第７期</a:t>
            </a:r>
            <a:r>
              <a:rPr lang="ja-JP" altLang="en-US" dirty="0"/>
              <a:t>介護保険事業計画策定への活用を</a:t>
            </a:r>
            <a:r>
              <a:rPr lang="ja-JP" altLang="en-US" dirty="0" smtClean="0"/>
              <a:t>図る</a:t>
            </a:r>
            <a:endParaRPr lang="en-US" altLang="ja-JP" dirty="0"/>
          </a:p>
          <a:p>
            <a:r>
              <a:rPr lang="en-US" altLang="ja-JP" dirty="0"/>
              <a:t> ○</a:t>
            </a:r>
            <a:r>
              <a:rPr lang="ja-JP" altLang="en-US" dirty="0">
                <a:solidFill>
                  <a:srgbClr val="FF0000"/>
                </a:solidFill>
              </a:rPr>
              <a:t>サービス付き高齢者向け住宅</a:t>
            </a:r>
            <a:r>
              <a:rPr lang="ja-JP" altLang="en-US" dirty="0"/>
              <a:t>の整備を加速する。加えて、当該住宅に</a:t>
            </a:r>
            <a:r>
              <a:rPr lang="ja-JP" altLang="en-US" dirty="0">
                <a:solidFill>
                  <a:srgbClr val="FF0000"/>
                </a:solidFill>
              </a:rPr>
              <a:t>併設</a:t>
            </a:r>
            <a:r>
              <a:rPr lang="ja-JP" altLang="en-US" dirty="0" smtClean="0">
                <a:solidFill>
                  <a:srgbClr val="FF0000"/>
                </a:solidFill>
              </a:rPr>
              <a:t>する</a:t>
            </a:r>
            <a:r>
              <a:rPr lang="ja-JP" altLang="en-US" dirty="0">
                <a:solidFill>
                  <a:srgbClr val="FF0000"/>
                </a:solidFill>
              </a:rPr>
              <a:t>地域拠点機能</a:t>
            </a:r>
            <a:r>
              <a:rPr lang="ja-JP" altLang="en-US" dirty="0"/>
              <a:t>の整備も支援する</a:t>
            </a:r>
            <a:r>
              <a:rPr lang="ja-JP" altLang="en-US" dirty="0" smtClean="0"/>
              <a:t>。</a:t>
            </a:r>
            <a:endParaRPr kumimoji="1" lang="ja-JP" altLang="en-US" dirty="0"/>
          </a:p>
        </p:txBody>
      </p:sp>
    </p:spTree>
    <p:extLst>
      <p:ext uri="{BB962C8B-B14F-4D97-AF65-F5344CB8AC3E}">
        <p14:creationId xmlns:p14="http://schemas.microsoft.com/office/powerpoint/2010/main" val="1329927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16632"/>
            <a:ext cx="9144000" cy="1244600"/>
          </a:xfrm>
        </p:spPr>
        <p:txBody>
          <a:bodyPr>
            <a:normAutofit fontScale="90000"/>
          </a:bodyPr>
          <a:lstStyle/>
          <a:p>
            <a:r>
              <a:rPr kumimoji="1" lang="ja-JP" altLang="en-US" dirty="0" smtClean="0"/>
              <a:t>地域包括ケアシステムの深化</a:t>
            </a:r>
            <a:r>
              <a:rPr kumimoji="1" lang="en-US" altLang="ja-JP" dirty="0" smtClean="0"/>
              <a:t/>
            </a:r>
            <a:br>
              <a:rPr kumimoji="1" lang="en-US" altLang="ja-JP" dirty="0" smtClean="0"/>
            </a:br>
            <a:r>
              <a:rPr kumimoji="1" lang="ja-JP" altLang="en-US" dirty="0" smtClean="0"/>
              <a:t>　　</a:t>
            </a:r>
            <a:r>
              <a:rPr kumimoji="1" lang="ja-JP" altLang="en-US" dirty="0" smtClean="0">
                <a:solidFill>
                  <a:srgbClr val="FF0000"/>
                </a:solidFill>
              </a:rPr>
              <a:t>「地域共生社会」実現</a:t>
            </a:r>
            <a:r>
              <a:rPr kumimoji="1" lang="en-US" altLang="ja-JP" dirty="0" smtClean="0"/>
              <a:t>H28</a:t>
            </a:r>
            <a:r>
              <a:rPr kumimoji="1" lang="ja-JP" altLang="en-US" dirty="0" smtClean="0"/>
              <a:t>年７月１５日</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t>介護保険・障害者総合支援法、子ども子育て支援新制度の縦割りを</a:t>
            </a:r>
            <a:endParaRPr kumimoji="1" lang="en-US" altLang="ja-JP" dirty="0" smtClean="0"/>
          </a:p>
          <a:p>
            <a:pPr marL="0" indent="0">
              <a:buNone/>
            </a:pPr>
            <a:r>
              <a:rPr kumimoji="1" lang="ja-JP" altLang="en-US" dirty="0" smtClean="0"/>
              <a:t>　「丸ごと」へ転換、一億総活躍社会づくり」の中で</a:t>
            </a:r>
            <a:endParaRPr kumimoji="1" lang="en-US" altLang="ja-JP" dirty="0" smtClean="0"/>
          </a:p>
          <a:p>
            <a:r>
              <a:rPr kumimoji="1" lang="ja-JP" altLang="en-US" dirty="0" smtClean="0"/>
              <a:t>サービスや専門人材養成課程の改革</a:t>
            </a:r>
            <a:endParaRPr kumimoji="1" lang="en-US" altLang="ja-JP" dirty="0" smtClean="0"/>
          </a:p>
          <a:p>
            <a:r>
              <a:rPr kumimoji="1" lang="ja-JP" altLang="en-US" dirty="0" smtClean="0"/>
              <a:t>２９年介護保険法、３０年生活困窮者支援制度も直し、３３年の介護報酬改定</a:t>
            </a:r>
            <a:endParaRPr kumimoji="1" lang="en-US" altLang="ja-JP" dirty="0" smtClean="0"/>
          </a:p>
          <a:p>
            <a:r>
              <a:rPr kumimoji="1" lang="ja-JP" altLang="en-US" dirty="0" smtClean="0"/>
              <a:t>ワーキング</a:t>
            </a:r>
            <a:endParaRPr kumimoji="1" lang="en-US" altLang="ja-JP" dirty="0" smtClean="0"/>
          </a:p>
          <a:p>
            <a:pPr marL="0" indent="0">
              <a:buNone/>
            </a:pPr>
            <a:r>
              <a:rPr kumimoji="1" lang="ja-JP" altLang="en-US" dirty="0" smtClean="0"/>
              <a:t>　①「地域力強化ワーキング」</a:t>
            </a:r>
            <a:endParaRPr kumimoji="1" lang="en-US" altLang="ja-JP" dirty="0" smtClean="0"/>
          </a:p>
          <a:p>
            <a:pPr marL="0" indent="0">
              <a:buNone/>
            </a:pPr>
            <a:r>
              <a:rPr kumimoji="1" lang="ja-JP" altLang="en-US" dirty="0" smtClean="0"/>
              <a:t>　②「公的サービス改革ワーキング」</a:t>
            </a:r>
            <a:endParaRPr kumimoji="1" lang="en-US" altLang="ja-JP" dirty="0" smtClean="0"/>
          </a:p>
          <a:p>
            <a:pPr marL="0" indent="0">
              <a:buNone/>
            </a:pPr>
            <a:r>
              <a:rPr kumimoji="1" lang="ja-JP" altLang="en-US" dirty="0" smtClean="0"/>
              <a:t>　③「専門人材ワーキング」：医療・福祉複数資格に共通に基礎課程</a:t>
            </a:r>
            <a:endParaRPr kumimoji="1" lang="ja-JP" altLang="en-US" dirty="0"/>
          </a:p>
        </p:txBody>
      </p:sp>
    </p:spTree>
    <p:extLst>
      <p:ext uri="{BB962C8B-B14F-4D97-AF65-F5344CB8AC3E}">
        <p14:creationId xmlns:p14="http://schemas.microsoft.com/office/powerpoint/2010/main" val="3300191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介護保険法の趣旨（事務次官通知）</a:t>
            </a:r>
          </a:p>
        </p:txBody>
      </p:sp>
      <p:sp>
        <p:nvSpPr>
          <p:cNvPr id="3" name="コンテンツ プレースホルダー 2"/>
          <p:cNvSpPr>
            <a:spLocks noGrp="1"/>
          </p:cNvSpPr>
          <p:nvPr>
            <p:ph idx="1"/>
          </p:nvPr>
        </p:nvSpPr>
        <p:spPr>
          <a:xfrm>
            <a:off x="457200" y="1417638"/>
            <a:ext cx="8229600" cy="4387626"/>
          </a:xfrm>
        </p:spPr>
        <p:txBody>
          <a:bodyPr>
            <a:normAutofit fontScale="92500" lnSpcReduction="10000"/>
          </a:bodyPr>
          <a:lstStyle/>
          <a:p>
            <a:pPr marL="0" indent="0">
              <a:buNone/>
            </a:pPr>
            <a:r>
              <a:rPr kumimoji="1" lang="ja-JP" altLang="en-US" dirty="0"/>
              <a:t>１．制度の再構築を行い、国民の共同連帯の　</a:t>
            </a:r>
            <a:endParaRPr kumimoji="1" lang="en-US" altLang="ja-JP" dirty="0"/>
          </a:p>
          <a:p>
            <a:pPr marL="0" indent="0">
              <a:buNone/>
            </a:pPr>
            <a:r>
              <a:rPr kumimoji="1" lang="ja-JP" altLang="en-US" dirty="0"/>
              <a:t>　　理念に基づき、</a:t>
            </a:r>
            <a:r>
              <a:rPr kumimoji="1" lang="ja-JP" altLang="en-US" dirty="0">
                <a:solidFill>
                  <a:srgbClr val="FF0000"/>
                </a:solidFill>
              </a:rPr>
              <a:t>社会全体で介護を支える</a:t>
            </a:r>
            <a:r>
              <a:rPr kumimoji="1" lang="ja-JP" altLang="en-US" dirty="0"/>
              <a:t>仕</a:t>
            </a:r>
            <a:endParaRPr kumimoji="1" lang="en-US" altLang="ja-JP" dirty="0"/>
          </a:p>
          <a:p>
            <a:pPr marL="0" indent="0">
              <a:buNone/>
            </a:pPr>
            <a:r>
              <a:rPr kumimoji="1" lang="ja-JP" altLang="en-US" dirty="0"/>
              <a:t>　　組みの構築</a:t>
            </a:r>
            <a:endParaRPr lang="en-US" altLang="ja-JP" dirty="0"/>
          </a:p>
          <a:p>
            <a:pPr marL="0" indent="0">
              <a:buNone/>
            </a:pPr>
            <a:r>
              <a:rPr kumimoji="1" lang="ja-JP" altLang="en-US" dirty="0"/>
              <a:t>２．</a:t>
            </a:r>
            <a:r>
              <a:rPr kumimoji="1" lang="ja-JP" altLang="en-US" dirty="0">
                <a:solidFill>
                  <a:srgbClr val="FF0000"/>
                </a:solidFill>
              </a:rPr>
              <a:t>利用者の選択</a:t>
            </a:r>
            <a:r>
              <a:rPr kumimoji="1" lang="ja-JP" altLang="en-US" dirty="0"/>
              <a:t>により、</a:t>
            </a:r>
            <a:r>
              <a:rPr kumimoji="1" lang="ja-JP" altLang="en-US" dirty="0">
                <a:solidFill>
                  <a:srgbClr val="FF0000"/>
                </a:solidFill>
              </a:rPr>
              <a:t>保健・医療・福祉</a:t>
            </a:r>
            <a:r>
              <a:rPr kumimoji="1" lang="ja-JP" altLang="en-US" dirty="0"/>
              <a:t>に</a:t>
            </a:r>
            <a:r>
              <a:rPr kumimoji="1" lang="ja-JP" altLang="en-US" dirty="0" err="1"/>
              <a:t>わ</a:t>
            </a:r>
            <a:endParaRPr kumimoji="1" lang="en-US" altLang="ja-JP" dirty="0"/>
          </a:p>
          <a:p>
            <a:pPr marL="0" indent="0">
              <a:buNone/>
            </a:pPr>
            <a:r>
              <a:rPr kumimoji="1" lang="ja-JP" altLang="en-US" dirty="0"/>
              <a:t>　　たる介護サービスを総合的に利用できる仕</a:t>
            </a:r>
            <a:endParaRPr kumimoji="1" lang="en-US" altLang="ja-JP" dirty="0"/>
          </a:p>
          <a:p>
            <a:pPr marL="0" indent="0">
              <a:buNone/>
            </a:pPr>
            <a:r>
              <a:rPr kumimoji="1" lang="ja-JP" altLang="en-US" dirty="0"/>
              <a:t>　　組みの創設。福祉サービスの提供主体を</a:t>
            </a:r>
            <a:r>
              <a:rPr kumimoji="1" lang="ja-JP" altLang="en-US" dirty="0">
                <a:solidFill>
                  <a:srgbClr val="FF0000"/>
                </a:solidFill>
              </a:rPr>
              <a:t>広く、</a:t>
            </a:r>
            <a:endParaRPr kumimoji="1" lang="en-US" altLang="ja-JP" dirty="0">
              <a:solidFill>
                <a:srgbClr val="FF0000"/>
              </a:solidFill>
            </a:endParaRPr>
          </a:p>
          <a:p>
            <a:pPr marL="0" indent="0">
              <a:buNone/>
            </a:pPr>
            <a:r>
              <a:rPr kumimoji="1" lang="ja-JP" altLang="en-US" dirty="0">
                <a:solidFill>
                  <a:srgbClr val="FF0000"/>
                </a:solidFill>
              </a:rPr>
              <a:t>　　多様な主体に広げ</a:t>
            </a:r>
            <a:r>
              <a:rPr kumimoji="1" lang="ja-JP" altLang="en-US" dirty="0"/>
              <a:t>、サービスの質向上と地域</a:t>
            </a:r>
            <a:endParaRPr kumimoji="1" lang="en-US" altLang="ja-JP" dirty="0"/>
          </a:p>
          <a:p>
            <a:pPr marL="0" indent="0">
              <a:buNone/>
            </a:pPr>
            <a:r>
              <a:rPr kumimoji="1" lang="ja-JP" altLang="en-US" dirty="0"/>
              <a:t>　　の実情に応じた基盤の拡充</a:t>
            </a:r>
          </a:p>
        </p:txBody>
      </p:sp>
      <p:sp>
        <p:nvSpPr>
          <p:cNvPr id="4" name="角丸四角形 3"/>
          <p:cNvSpPr/>
          <p:nvPr/>
        </p:nvSpPr>
        <p:spPr>
          <a:xfrm>
            <a:off x="323528" y="5569808"/>
            <a:ext cx="8568952" cy="1196752"/>
          </a:xfrm>
          <a:prstGeom prst="roundRect">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200" dirty="0">
                <a:solidFill>
                  <a:srgbClr val="FF0000"/>
                </a:solidFill>
              </a:rPr>
              <a:t>本音は新たな財源の確保、サービスの民間導入⇒ 措置に変わる要介護認定</a:t>
            </a:r>
          </a:p>
        </p:txBody>
      </p:sp>
    </p:spTree>
    <p:extLst>
      <p:ext uri="{BB962C8B-B14F-4D97-AF65-F5344CB8AC3E}">
        <p14:creationId xmlns:p14="http://schemas.microsoft.com/office/powerpoint/2010/main" val="35963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131094"/>
            <a:ext cx="9144000" cy="994172"/>
          </a:xfrm>
        </p:spPr>
        <p:txBody>
          <a:bodyPr>
            <a:normAutofit fontScale="90000"/>
          </a:bodyPr>
          <a:lstStyle/>
          <a:p>
            <a:r>
              <a:rPr kumimoji="1" lang="ja-JP" altLang="en-US" dirty="0" smtClean="0"/>
              <a:t>　総合的な福祉サービス　：地域共生社会　　</a:t>
            </a:r>
            <a:r>
              <a:rPr kumimoji="1" lang="en-US" altLang="ja-JP" dirty="0" smtClean="0"/>
              <a:t/>
            </a:r>
            <a:br>
              <a:rPr kumimoji="1" lang="en-US" altLang="ja-JP" dirty="0" smtClean="0"/>
            </a:br>
            <a:r>
              <a:rPr kumimoji="1" lang="ja-JP" altLang="en-US" dirty="0" smtClean="0"/>
              <a:t>　　　　</a:t>
            </a:r>
            <a:r>
              <a:rPr kumimoji="1" lang="ja-JP" altLang="en-US" dirty="0" smtClean="0">
                <a:solidFill>
                  <a:srgbClr val="FF0000"/>
                </a:solidFill>
              </a:rPr>
              <a:t>公的サービスの縮小が懸念！</a:t>
            </a:r>
            <a:endParaRPr kumimoji="1" lang="ja-JP" altLang="en-US" dirty="0">
              <a:solidFill>
                <a:srgbClr val="FF0000"/>
              </a:solidFill>
            </a:endParaRPr>
          </a:p>
        </p:txBody>
      </p:sp>
      <p:sp>
        <p:nvSpPr>
          <p:cNvPr id="3" name="コンテンツ プレースホルダー 2"/>
          <p:cNvSpPr>
            <a:spLocks noGrp="1"/>
          </p:cNvSpPr>
          <p:nvPr>
            <p:ph idx="1"/>
          </p:nvPr>
        </p:nvSpPr>
        <p:spPr>
          <a:xfrm>
            <a:off x="628650" y="2125267"/>
            <a:ext cx="7886700" cy="3364706"/>
          </a:xfrm>
        </p:spPr>
        <p:txBody>
          <a:bodyPr>
            <a:normAutofit/>
          </a:bodyPr>
          <a:lstStyle/>
          <a:p>
            <a:pPr marL="0" indent="0">
              <a:buNone/>
            </a:pPr>
            <a:r>
              <a:rPr lang="ja-JP" altLang="en-US" sz="3000" dirty="0"/>
              <a:t>高齢者　　　　　　　　　　　　　　　子ども</a:t>
            </a:r>
            <a:endParaRPr lang="en-US" altLang="ja-JP" sz="3000" dirty="0"/>
          </a:p>
          <a:p>
            <a:pPr marL="0" indent="0">
              <a:buNone/>
            </a:pPr>
            <a:endParaRPr lang="en-US" altLang="ja-JP" sz="3000" u="sng" dirty="0"/>
          </a:p>
          <a:p>
            <a:pPr marL="0" indent="0">
              <a:buNone/>
            </a:pPr>
            <a:r>
              <a:rPr lang="ja-JP" altLang="en-US" sz="3000" dirty="0"/>
              <a:t>　　　　　　　　　　　　　　　　　　</a:t>
            </a:r>
            <a:r>
              <a:rPr lang="ja-JP" altLang="en-US" dirty="0" smtClean="0">
                <a:solidFill>
                  <a:srgbClr val="FF0000"/>
                </a:solidFill>
              </a:rPr>
              <a:t>サービス・人材の</a:t>
            </a:r>
            <a:endParaRPr lang="en-US" altLang="ja-JP" dirty="0" smtClean="0">
              <a:solidFill>
                <a:srgbClr val="FF0000"/>
              </a:solidFill>
            </a:endParaRPr>
          </a:p>
          <a:p>
            <a:pPr marL="0" indent="0">
              <a:buNone/>
            </a:pPr>
            <a:r>
              <a:rPr lang="ja-JP" altLang="en-US" dirty="0" smtClean="0">
                <a:solidFill>
                  <a:srgbClr val="FF0000"/>
                </a:solidFill>
              </a:rPr>
              <a:t>　　　　　　　　　　　　　　　　　丸ごと化</a:t>
            </a:r>
            <a:endParaRPr lang="en-US" altLang="ja-JP" dirty="0">
              <a:solidFill>
                <a:srgbClr val="FF0000"/>
              </a:solidFill>
            </a:endParaRPr>
          </a:p>
          <a:p>
            <a:pPr marL="0" indent="0">
              <a:buNone/>
            </a:pPr>
            <a:r>
              <a:rPr lang="ja-JP" altLang="en-US" sz="3000" u="sng" dirty="0"/>
              <a:t>障害者</a:t>
            </a:r>
          </a:p>
        </p:txBody>
      </p:sp>
      <p:sp>
        <p:nvSpPr>
          <p:cNvPr id="5" name="正方形/長方形 4"/>
          <p:cNvSpPr/>
          <p:nvPr/>
        </p:nvSpPr>
        <p:spPr>
          <a:xfrm>
            <a:off x="3314700" y="3486150"/>
            <a:ext cx="1498600" cy="10287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6" name="二等辺三角形 5"/>
          <p:cNvSpPr/>
          <p:nvPr/>
        </p:nvSpPr>
        <p:spPr>
          <a:xfrm>
            <a:off x="3111501" y="2508250"/>
            <a:ext cx="1955800" cy="990600"/>
          </a:xfrm>
          <a:prstGeom prst="triangl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7" name="右矢印 6"/>
          <p:cNvSpPr/>
          <p:nvPr/>
        </p:nvSpPr>
        <p:spPr>
          <a:xfrm rot="2011698">
            <a:off x="2157904" y="2609291"/>
            <a:ext cx="774700" cy="520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8" name="右矢印 7"/>
          <p:cNvSpPr/>
          <p:nvPr/>
        </p:nvSpPr>
        <p:spPr>
          <a:xfrm rot="20197181">
            <a:off x="2016080" y="3789955"/>
            <a:ext cx="784293" cy="5005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9" name="右矢印 8"/>
          <p:cNvSpPr/>
          <p:nvPr/>
        </p:nvSpPr>
        <p:spPr>
          <a:xfrm rot="8782396">
            <a:off x="4968855" y="2640734"/>
            <a:ext cx="774700" cy="520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10" name="テキスト ボックス 9"/>
          <p:cNvSpPr txBox="1"/>
          <p:nvPr/>
        </p:nvSpPr>
        <p:spPr>
          <a:xfrm>
            <a:off x="3416637" y="3009900"/>
            <a:ext cx="1015663" cy="1276350"/>
          </a:xfrm>
          <a:prstGeom prst="rect">
            <a:avLst/>
          </a:prstGeom>
          <a:noFill/>
        </p:spPr>
        <p:txBody>
          <a:bodyPr vert="eaVert" wrap="square" rtlCol="0">
            <a:spAutoFit/>
          </a:bodyPr>
          <a:lstStyle/>
          <a:p>
            <a:r>
              <a:rPr lang="ja-JP" altLang="en-US" dirty="0">
                <a:solidFill>
                  <a:srgbClr val="FF0000"/>
                </a:solidFill>
              </a:rPr>
              <a:t>一箇所で総合的なサービス提供</a:t>
            </a:r>
          </a:p>
        </p:txBody>
      </p:sp>
      <p:sp>
        <p:nvSpPr>
          <p:cNvPr id="11" name="上矢印吹き出し 10"/>
          <p:cNvSpPr/>
          <p:nvPr/>
        </p:nvSpPr>
        <p:spPr>
          <a:xfrm>
            <a:off x="863600" y="5056250"/>
            <a:ext cx="7137400" cy="1232315"/>
          </a:xfrm>
          <a:prstGeom prst="upArrowCallou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3000" dirty="0">
                <a:solidFill>
                  <a:srgbClr val="FF0000"/>
                </a:solidFill>
              </a:rPr>
              <a:t>我が事</a:t>
            </a:r>
            <a:r>
              <a:rPr lang="ja-JP" altLang="en-US" sz="3000" dirty="0"/>
              <a:t>：地域による住民主体の問題解決</a:t>
            </a:r>
            <a:endParaRPr lang="en-US" altLang="ja-JP" sz="3000" dirty="0"/>
          </a:p>
          <a:p>
            <a:pPr algn="ctr"/>
            <a:r>
              <a:rPr lang="ja-JP" altLang="en-US" sz="3000" dirty="0"/>
              <a:t>包括的・総合的な相談支援体制</a:t>
            </a:r>
          </a:p>
        </p:txBody>
      </p:sp>
    </p:spTree>
    <p:extLst>
      <p:ext uri="{BB962C8B-B14F-4D97-AF65-F5344CB8AC3E}">
        <p14:creationId xmlns:p14="http://schemas.microsoft.com/office/powerpoint/2010/main" val="280354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２０３５年の保健医療システム</a:t>
            </a:r>
            <a:endParaRPr kumimoji="1" lang="ja-JP" altLang="en-US" dirty="0"/>
          </a:p>
        </p:txBody>
      </p:sp>
      <p:sp>
        <p:nvSpPr>
          <p:cNvPr id="3" name="コンテンツ プレースホルダー 2"/>
          <p:cNvSpPr>
            <a:spLocks noGrp="1"/>
          </p:cNvSpPr>
          <p:nvPr>
            <p:ph idx="1"/>
          </p:nvPr>
        </p:nvSpPr>
        <p:spPr>
          <a:xfrm>
            <a:off x="628650" y="1340768"/>
            <a:ext cx="7886700" cy="5256584"/>
          </a:xfrm>
        </p:spPr>
        <p:txBody>
          <a:bodyPr>
            <a:normAutofit fontScale="77500" lnSpcReduction="20000"/>
          </a:bodyPr>
          <a:lstStyle/>
          <a:p>
            <a:r>
              <a:rPr kumimoji="1" lang="ja-JP" altLang="en-US" dirty="0" smtClean="0"/>
              <a:t>地域医療構想による</a:t>
            </a:r>
            <a:r>
              <a:rPr kumimoji="1" lang="ja-JP" altLang="en-US" dirty="0" smtClean="0">
                <a:solidFill>
                  <a:srgbClr val="FF0000"/>
                </a:solidFill>
              </a:rPr>
              <a:t>医療費適正化計画</a:t>
            </a:r>
            <a:endParaRPr kumimoji="1" lang="en-US" altLang="ja-JP" dirty="0" smtClean="0">
              <a:solidFill>
                <a:srgbClr val="FF0000"/>
              </a:solidFill>
            </a:endParaRPr>
          </a:p>
          <a:p>
            <a:r>
              <a:rPr kumimoji="1" lang="ja-JP" altLang="en-US" dirty="0" smtClean="0"/>
              <a:t>地域共生社会の実現：地域が支える</a:t>
            </a:r>
            <a:endParaRPr kumimoji="1" lang="en-US" altLang="ja-JP" dirty="0" smtClean="0"/>
          </a:p>
          <a:p>
            <a:r>
              <a:rPr kumimoji="1" lang="ja-JP" altLang="en-US" dirty="0" smtClean="0"/>
              <a:t>ビッグデータの集積・分析⇒保険者がデータ活用：保険者インセンティブ改革</a:t>
            </a:r>
            <a:endParaRPr kumimoji="1" lang="en-US" altLang="ja-JP" dirty="0" smtClean="0"/>
          </a:p>
          <a:p>
            <a:r>
              <a:rPr kumimoji="1" lang="ja-JP" altLang="en-US" dirty="0" smtClean="0"/>
              <a:t>医療系ベンチャーの振興</a:t>
            </a:r>
            <a:endParaRPr kumimoji="1" lang="en-US" altLang="ja-JP" dirty="0" smtClean="0"/>
          </a:p>
          <a:p>
            <a:r>
              <a:rPr kumimoji="1" lang="ja-JP" altLang="en-US" dirty="0" smtClean="0"/>
              <a:t>多様な保険外サービス等</a:t>
            </a:r>
            <a:r>
              <a:rPr kumimoji="1" lang="ja-JP" altLang="en-US" dirty="0" smtClean="0">
                <a:solidFill>
                  <a:srgbClr val="FF0000"/>
                </a:solidFill>
              </a:rPr>
              <a:t>ヘルスケア産業の推進</a:t>
            </a:r>
            <a:endParaRPr kumimoji="1" lang="en-US" altLang="ja-JP" dirty="0" smtClean="0">
              <a:solidFill>
                <a:srgbClr val="FF0000"/>
              </a:solidFill>
            </a:endParaRPr>
          </a:p>
          <a:p>
            <a:r>
              <a:rPr kumimoji="1" lang="ja-JP" altLang="en-US" dirty="0" smtClean="0"/>
              <a:t>民間活力・資金の活用：ソーシャルインパクトボンド（貧困・介護等の社会的な課題をソーシャルビジネスへの官民連携の金融手法）</a:t>
            </a:r>
            <a:endParaRPr kumimoji="1" lang="en-US" altLang="ja-JP" dirty="0" smtClean="0"/>
          </a:p>
          <a:p>
            <a:r>
              <a:rPr kumimoji="1" lang="ja-JP" altLang="en-US" dirty="0" smtClean="0"/>
              <a:t>グローバルヘルス人材育成国家戦略</a:t>
            </a:r>
            <a:endParaRPr kumimoji="1" lang="en-US" altLang="ja-JP" dirty="0" smtClean="0"/>
          </a:p>
          <a:p>
            <a:r>
              <a:rPr kumimoji="1" lang="ja-JP" altLang="en-US" dirty="0" smtClean="0">
                <a:solidFill>
                  <a:srgbClr val="FF0000"/>
                </a:solidFill>
              </a:rPr>
              <a:t>保険者インセンンティブ</a:t>
            </a:r>
            <a:r>
              <a:rPr kumimoji="1" lang="ja-JP" altLang="en-US" dirty="0" smtClean="0"/>
              <a:t>：</a:t>
            </a:r>
            <a:r>
              <a:rPr kumimoji="1" lang="en-US" altLang="ja-JP" dirty="0" smtClean="0"/>
              <a:t>H18</a:t>
            </a:r>
            <a:r>
              <a:rPr kumimoji="1" lang="ja-JP" altLang="en-US" dirty="0" smtClean="0"/>
              <a:t>年医療保険制度改革で７０歳以上の高齢者の医療費適正化の保険者の努力を、後期高齢者支援金の加算・減算に反映させる（</a:t>
            </a:r>
            <a:r>
              <a:rPr kumimoji="1" lang="en-US" altLang="ja-JP" dirty="0" smtClean="0"/>
              <a:t>H30</a:t>
            </a:r>
            <a:r>
              <a:rPr kumimoji="1" lang="ja-JP" altLang="en-US" dirty="0" smtClean="0"/>
              <a:t>年度から）</a:t>
            </a:r>
            <a:endParaRPr kumimoji="1" lang="ja-JP" altLang="en-US" dirty="0"/>
          </a:p>
        </p:txBody>
      </p:sp>
    </p:spTree>
    <p:extLst>
      <p:ext uri="{BB962C8B-B14F-4D97-AF65-F5344CB8AC3E}">
        <p14:creationId xmlns:p14="http://schemas.microsoft.com/office/powerpoint/2010/main" val="1801491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6" y="404664"/>
            <a:ext cx="9142904" cy="1452470"/>
          </a:xfrm>
        </p:spPr>
        <p:txBody>
          <a:bodyPr>
            <a:normAutofit fontScale="90000"/>
          </a:bodyPr>
          <a:lstStyle/>
          <a:p>
            <a:r>
              <a:rPr kumimoji="1" lang="ja-JP" altLang="en-US" dirty="0" smtClean="0"/>
              <a:t>財務省と厚生労働省は２０１７年度度の医療介護１４００億円削減（国は３年間で１．</a:t>
            </a:r>
            <a:r>
              <a:rPr kumimoji="1" lang="en-US" altLang="ja-JP" dirty="0" smtClean="0"/>
              <a:t/>
            </a:r>
            <a:br>
              <a:rPr kumimoji="1" lang="en-US" altLang="ja-JP" dirty="0" smtClean="0"/>
            </a:br>
            <a:r>
              <a:rPr kumimoji="1" lang="ja-JP" altLang="en-US" dirty="0" smtClean="0"/>
              <a:t>５兆円抑制）</a:t>
            </a:r>
            <a:endParaRPr kumimoji="1" lang="ja-JP" altLang="en-US" dirty="0"/>
          </a:p>
        </p:txBody>
      </p:sp>
      <p:sp>
        <p:nvSpPr>
          <p:cNvPr id="3" name="コンテンツ プレースホルダー 2"/>
          <p:cNvSpPr>
            <a:spLocks noGrp="1"/>
          </p:cNvSpPr>
          <p:nvPr>
            <p:ph idx="1"/>
          </p:nvPr>
        </p:nvSpPr>
        <p:spPr>
          <a:xfrm>
            <a:off x="323528" y="2060848"/>
            <a:ext cx="8640960" cy="4608512"/>
          </a:xfrm>
        </p:spPr>
        <p:txBody>
          <a:bodyPr/>
          <a:lstStyle/>
          <a:p>
            <a:pPr marL="0" indent="0">
              <a:buNone/>
            </a:pPr>
            <a:r>
              <a:rPr kumimoji="1" lang="ja-JP" altLang="en-US" dirty="0" smtClean="0"/>
              <a:t>医療：①かかりつけ医外の受診に定額負担</a:t>
            </a:r>
            <a:endParaRPr kumimoji="1" lang="en-US" altLang="ja-JP" dirty="0" smtClean="0"/>
          </a:p>
          <a:p>
            <a:pPr marL="0" indent="0">
              <a:buNone/>
            </a:pPr>
            <a:r>
              <a:rPr kumimoji="1" lang="ja-JP" altLang="en-US" dirty="0" smtClean="0"/>
              <a:t>　　　　②高額療養費のみ直し</a:t>
            </a:r>
            <a:endParaRPr kumimoji="1" lang="en-US" altLang="ja-JP" dirty="0" smtClean="0"/>
          </a:p>
          <a:p>
            <a:pPr marL="0" indent="0">
              <a:buNone/>
            </a:pPr>
            <a:r>
              <a:rPr kumimoji="1" lang="ja-JP" altLang="en-US" dirty="0" smtClean="0"/>
              <a:t>　　　　③薬価削減　　</a:t>
            </a:r>
            <a:endParaRPr kumimoji="1" lang="en-US" altLang="ja-JP" dirty="0" smtClean="0"/>
          </a:p>
          <a:p>
            <a:pPr marL="0" indent="0">
              <a:buNone/>
            </a:pPr>
            <a:r>
              <a:rPr kumimoji="1" lang="ja-JP" altLang="en-US" dirty="0" smtClean="0"/>
              <a:t>介護①自己負担２割の拡大</a:t>
            </a:r>
            <a:endParaRPr kumimoji="1" lang="en-US" altLang="ja-JP" dirty="0" smtClean="0"/>
          </a:p>
          <a:p>
            <a:pPr marL="0" indent="0">
              <a:buNone/>
            </a:pPr>
            <a:r>
              <a:rPr kumimoji="1" lang="ja-JP" altLang="en-US" dirty="0" smtClean="0"/>
              <a:t>　　　②高額介護費の上限の見直し</a:t>
            </a:r>
            <a:endParaRPr kumimoji="1" lang="en-US" altLang="ja-JP" dirty="0" smtClean="0"/>
          </a:p>
          <a:p>
            <a:pPr marL="0" indent="0">
              <a:buNone/>
            </a:pPr>
            <a:r>
              <a:rPr kumimoji="1" lang="ja-JP" altLang="en-US" dirty="0" smtClean="0"/>
              <a:t>　　　③要介護の低い人の介護保険外し</a:t>
            </a:r>
            <a:endParaRPr kumimoji="1" lang="en-US" altLang="ja-JP" dirty="0" smtClean="0"/>
          </a:p>
          <a:p>
            <a:pPr marL="0" indent="0">
              <a:buNone/>
            </a:pPr>
            <a:r>
              <a:rPr kumimoji="1" lang="ja-JP" altLang="en-US" dirty="0" smtClean="0"/>
              <a:t>　　　④大企業の介護保険料の見直し</a:t>
            </a:r>
            <a:endParaRPr kumimoji="1" lang="ja-JP" altLang="en-US" dirty="0"/>
          </a:p>
        </p:txBody>
      </p:sp>
    </p:spTree>
    <p:extLst>
      <p:ext uri="{BB962C8B-B14F-4D97-AF65-F5344CB8AC3E}">
        <p14:creationId xmlns:p14="http://schemas.microsoft.com/office/powerpoint/2010/main" val="655181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extLst/>
          </p:nvPr>
        </p:nvGraphicFramePr>
        <p:xfrm>
          <a:off x="-108520" y="692696"/>
          <a:ext cx="9042009" cy="5478487"/>
        </p:xfrm>
        <a:graphic>
          <a:graphicData uri="http://schemas.openxmlformats.org/drawingml/2006/chart">
            <c:chart xmlns:c="http://schemas.openxmlformats.org/drawingml/2006/chart" xmlns:r="http://schemas.openxmlformats.org/officeDocument/2006/relationships" r:id="rId2"/>
          </a:graphicData>
        </a:graphic>
      </p:graphicFrame>
      <p:sp>
        <p:nvSpPr>
          <p:cNvPr id="3" name="正方形/長方形 2"/>
          <p:cNvSpPr/>
          <p:nvPr/>
        </p:nvSpPr>
        <p:spPr>
          <a:xfrm>
            <a:off x="251520" y="6481610"/>
            <a:ext cx="6817672" cy="369332"/>
          </a:xfrm>
          <a:prstGeom prst="rect">
            <a:avLst/>
          </a:prstGeom>
        </p:spPr>
        <p:txBody>
          <a:bodyPr wrap="square">
            <a:spAutoFit/>
          </a:bodyPr>
          <a:lstStyle/>
          <a:p>
            <a:r>
              <a:rPr kumimoji="1" lang="ja-JP" altLang="en-US" dirty="0"/>
              <a:t>出典：厚生労働省介護給付費実態調査平成２８年１１月審査</a:t>
            </a:r>
          </a:p>
        </p:txBody>
      </p:sp>
      <p:sp>
        <p:nvSpPr>
          <p:cNvPr id="4" name="正方形/長方形 3"/>
          <p:cNvSpPr/>
          <p:nvPr/>
        </p:nvSpPr>
        <p:spPr>
          <a:xfrm>
            <a:off x="-4236" y="36089"/>
            <a:ext cx="8683787" cy="523220"/>
          </a:xfrm>
          <a:prstGeom prst="rect">
            <a:avLst/>
          </a:prstGeom>
        </p:spPr>
        <p:txBody>
          <a:bodyPr wrap="none">
            <a:spAutoFit/>
          </a:bodyPr>
          <a:lstStyle/>
          <a:p>
            <a:pPr algn="ctr">
              <a:defRPr sz="1400" b="0" i="0" u="none" strike="noStrike" kern="1200" spc="0" baseline="0">
                <a:solidFill>
                  <a:prstClr val="black">
                    <a:lumMod val="65000"/>
                    <a:lumOff val="35000"/>
                  </a:prstClr>
                </a:solidFill>
                <a:latin typeface="+mn-lt"/>
                <a:ea typeface="+mn-ea"/>
                <a:cs typeface="+mn-cs"/>
              </a:defRPr>
            </a:pPr>
            <a:r>
              <a:rPr lang="ja-JP" altLang="en-US" sz="2800" dirty="0">
                <a:solidFill>
                  <a:prstClr val="black">
                    <a:lumMod val="65000"/>
                    <a:lumOff val="35000"/>
                  </a:prstClr>
                </a:solidFill>
                <a:ea typeface="+mn-ea"/>
              </a:rPr>
              <a:t>要支援～要介護２は介護給保険サービスから外す・自費</a:t>
            </a:r>
          </a:p>
        </p:txBody>
      </p:sp>
    </p:spTree>
    <p:extLst>
      <p:ext uri="{BB962C8B-B14F-4D97-AF65-F5344CB8AC3E}">
        <p14:creationId xmlns:p14="http://schemas.microsoft.com/office/powerpoint/2010/main" val="3038330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0"/>
            <a:ext cx="7886700" cy="748320"/>
          </a:xfrm>
        </p:spPr>
        <p:txBody>
          <a:bodyPr>
            <a:normAutofit fontScale="90000"/>
          </a:bodyPr>
          <a:lstStyle/>
          <a:p>
            <a:r>
              <a:rPr kumimoji="1" lang="ja-JP" altLang="en-US" dirty="0" smtClean="0"/>
              <a:t>地域包括ケアシステムの強化</a:t>
            </a:r>
            <a:r>
              <a:rPr kumimoji="1" lang="ja-JP" altLang="en-US" dirty="0" err="1" smtClean="0"/>
              <a:t>ー</a:t>
            </a:r>
            <a:r>
              <a:rPr kumimoji="1" lang="ja-JP" altLang="en-US" dirty="0" smtClean="0"/>
              <a:t>１</a:t>
            </a:r>
            <a:endParaRPr kumimoji="1" lang="ja-JP" altLang="en-US" dirty="0"/>
          </a:p>
        </p:txBody>
      </p:sp>
      <p:sp>
        <p:nvSpPr>
          <p:cNvPr id="3" name="コンテンツ プレースホルダー 2"/>
          <p:cNvSpPr>
            <a:spLocks noGrp="1"/>
          </p:cNvSpPr>
          <p:nvPr>
            <p:ph idx="1"/>
          </p:nvPr>
        </p:nvSpPr>
        <p:spPr>
          <a:xfrm>
            <a:off x="467544" y="1052736"/>
            <a:ext cx="8047806" cy="5544616"/>
          </a:xfrm>
        </p:spPr>
        <p:txBody>
          <a:bodyPr>
            <a:normAutofit fontScale="85000" lnSpcReduction="20000"/>
          </a:bodyPr>
          <a:lstStyle/>
          <a:p>
            <a:pPr marL="0" indent="0">
              <a:buNone/>
            </a:pPr>
            <a:r>
              <a:rPr kumimoji="1" lang="ja-JP" altLang="en-US" dirty="0" smtClean="0"/>
              <a:t>１．自立支援、重度化防止に保険者機能強化：介護保</a:t>
            </a:r>
            <a:endParaRPr kumimoji="1" lang="en-US" altLang="ja-JP" dirty="0" smtClean="0"/>
          </a:p>
          <a:p>
            <a:pPr marL="0" indent="0">
              <a:buNone/>
            </a:pPr>
            <a:r>
              <a:rPr kumimoji="1" lang="ja-JP" altLang="en-US" dirty="0" smtClean="0"/>
              <a:t>　　険法</a:t>
            </a:r>
            <a:endParaRPr kumimoji="1" lang="en-US" altLang="ja-JP" dirty="0" smtClean="0"/>
          </a:p>
          <a:p>
            <a:pPr marL="0" indent="0">
              <a:buNone/>
            </a:pPr>
            <a:r>
              <a:rPr kumimoji="1" lang="ja-JP" altLang="en-US" dirty="0" smtClean="0"/>
              <a:t>　市町村介護保険事業計画に：自立した</a:t>
            </a:r>
            <a:r>
              <a:rPr kumimoji="1" lang="ja-JP" altLang="en-US" dirty="0" smtClean="0">
                <a:solidFill>
                  <a:srgbClr val="FF0000"/>
                </a:solidFill>
              </a:rPr>
              <a:t>日常生活支援</a:t>
            </a:r>
            <a:endParaRPr kumimoji="1" lang="en-US" altLang="ja-JP" dirty="0" smtClean="0">
              <a:solidFill>
                <a:srgbClr val="FF0000"/>
              </a:solidFill>
            </a:endParaRPr>
          </a:p>
          <a:p>
            <a:pPr marL="0" indent="0">
              <a:buNone/>
            </a:pPr>
            <a:r>
              <a:rPr kumimoji="1" lang="ja-JP" altLang="en-US" dirty="0" smtClean="0">
                <a:solidFill>
                  <a:srgbClr val="FF0000"/>
                </a:solidFill>
              </a:rPr>
              <a:t>　の施策</a:t>
            </a:r>
            <a:r>
              <a:rPr kumimoji="1" lang="ja-JP" altLang="en-US" dirty="0" smtClean="0"/>
              <a:t>追加、　　</a:t>
            </a:r>
            <a:endParaRPr kumimoji="1" lang="en-US" altLang="ja-JP" dirty="0" smtClean="0"/>
          </a:p>
          <a:p>
            <a:pPr marL="0" indent="0">
              <a:buNone/>
            </a:pPr>
            <a:r>
              <a:rPr kumimoji="1" lang="ja-JP" altLang="en-US" dirty="0" smtClean="0"/>
              <a:t>　この実施に関する都道府県・国からのデータを事業計画位織り込む、</a:t>
            </a:r>
            <a:endParaRPr kumimoji="1" lang="en-US" altLang="ja-JP" dirty="0" smtClean="0"/>
          </a:p>
          <a:p>
            <a:pPr marL="0" indent="0">
              <a:buNone/>
            </a:pPr>
            <a:r>
              <a:rPr kumimoji="1" lang="ja-JP" altLang="en-US" dirty="0" smtClean="0"/>
              <a:t>　・</a:t>
            </a:r>
            <a:r>
              <a:rPr kumimoji="1" lang="ja-JP" altLang="en-US" dirty="0" smtClean="0">
                <a:solidFill>
                  <a:srgbClr val="FF0000"/>
                </a:solidFill>
              </a:rPr>
              <a:t>税制インセンテイブ付与の規定</a:t>
            </a:r>
            <a:r>
              <a:rPr kumimoji="1" lang="ja-JP" altLang="en-US" dirty="0" smtClean="0"/>
              <a:t>の整備</a:t>
            </a:r>
            <a:endParaRPr kumimoji="1" lang="en-US" altLang="ja-JP" dirty="0" smtClean="0"/>
          </a:p>
          <a:p>
            <a:pPr marL="0" indent="0">
              <a:buNone/>
            </a:pPr>
            <a:r>
              <a:rPr lang="ja-JP" altLang="en-US" dirty="0" smtClean="0"/>
              <a:t>２．医療・介護連携強化（介護保険法、医療法）</a:t>
            </a:r>
            <a:endParaRPr lang="en-US" altLang="ja-JP" dirty="0" smtClean="0"/>
          </a:p>
          <a:p>
            <a:pPr marL="0" indent="0">
              <a:buNone/>
            </a:pPr>
            <a:r>
              <a:rPr kumimoji="1" lang="ja-JP" altLang="en-US" dirty="0" smtClean="0"/>
              <a:t>　・長期療養が必要な要介護者に医療・介護を一体的</a:t>
            </a:r>
            <a:endParaRPr kumimoji="1" lang="en-US" altLang="ja-JP" dirty="0" smtClean="0"/>
          </a:p>
          <a:p>
            <a:pPr marL="0" indent="0">
              <a:buNone/>
            </a:pPr>
            <a:r>
              <a:rPr kumimoji="1" lang="ja-JP" altLang="en-US" dirty="0" smtClean="0"/>
              <a:t>　　に提供する</a:t>
            </a:r>
            <a:endParaRPr kumimoji="1" lang="en-US" altLang="ja-JP" dirty="0" smtClean="0"/>
          </a:p>
          <a:p>
            <a:pPr marL="0" indent="0">
              <a:buNone/>
            </a:pPr>
            <a:r>
              <a:rPr kumimoji="1" lang="ja-JP" altLang="en-US" dirty="0" smtClean="0">
                <a:solidFill>
                  <a:srgbClr val="FF0000"/>
                </a:solidFill>
              </a:rPr>
              <a:t>　　「介護医療院」（仮称）の創設</a:t>
            </a:r>
            <a:endParaRPr kumimoji="1" lang="en-US" altLang="ja-JP" dirty="0" smtClean="0">
              <a:solidFill>
                <a:srgbClr val="FF0000"/>
              </a:solidFill>
            </a:endParaRPr>
          </a:p>
          <a:p>
            <a:pPr marL="0" indent="0">
              <a:buNone/>
            </a:pPr>
            <a:r>
              <a:rPr kumimoji="1" lang="ja-JP" altLang="en-US" dirty="0" smtClean="0"/>
              <a:t>　・医療・介護の連携に関して</a:t>
            </a:r>
            <a:r>
              <a:rPr kumimoji="1" lang="ja-JP" altLang="en-US" dirty="0" smtClean="0">
                <a:solidFill>
                  <a:srgbClr val="FF0000"/>
                </a:solidFill>
              </a:rPr>
              <a:t>都道府県による市町村へ</a:t>
            </a:r>
            <a:endParaRPr kumimoji="1" lang="en-US" altLang="ja-JP" dirty="0" smtClean="0">
              <a:solidFill>
                <a:srgbClr val="FF0000"/>
              </a:solidFill>
            </a:endParaRPr>
          </a:p>
          <a:p>
            <a:pPr marL="0" indent="0">
              <a:buNone/>
            </a:pPr>
            <a:r>
              <a:rPr kumimoji="1" lang="ja-JP" altLang="en-US" dirty="0" smtClean="0">
                <a:solidFill>
                  <a:srgbClr val="FF0000"/>
                </a:solidFill>
              </a:rPr>
              <a:t>　　の必要な情報</a:t>
            </a:r>
            <a:r>
              <a:rPr kumimoji="1" lang="ja-JP" altLang="en-US" dirty="0" smtClean="0"/>
              <a:t>の提供と。支援規定の整備</a:t>
            </a:r>
            <a:endParaRPr kumimoji="1" lang="en-US" altLang="ja-JP" dirty="0" smtClean="0"/>
          </a:p>
        </p:txBody>
      </p:sp>
    </p:spTree>
    <p:extLst>
      <p:ext uri="{BB962C8B-B14F-4D97-AF65-F5344CB8AC3E}">
        <p14:creationId xmlns:p14="http://schemas.microsoft.com/office/powerpoint/2010/main" val="1601126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地域包括ケアシステムの強化</a:t>
            </a:r>
            <a:r>
              <a:rPr lang="ja-JP" altLang="en-US" dirty="0" err="1" smtClean="0"/>
              <a:t>ー</a:t>
            </a:r>
            <a:r>
              <a:rPr lang="ja-JP" altLang="en-US" dirty="0" smtClean="0"/>
              <a:t>２</a:t>
            </a:r>
            <a:endParaRPr kumimoji="1" lang="ja-JP" altLang="en-US" dirty="0"/>
          </a:p>
        </p:txBody>
      </p:sp>
      <p:sp>
        <p:nvSpPr>
          <p:cNvPr id="3" name="コンテンツ プレースホルダー 2"/>
          <p:cNvSpPr>
            <a:spLocks noGrp="1"/>
          </p:cNvSpPr>
          <p:nvPr>
            <p:ph idx="1"/>
          </p:nvPr>
        </p:nvSpPr>
        <p:spPr>
          <a:xfrm>
            <a:off x="628650" y="1905359"/>
            <a:ext cx="7886700" cy="3881887"/>
          </a:xfrm>
        </p:spPr>
        <p:txBody>
          <a:bodyPr>
            <a:normAutofit fontScale="77500" lnSpcReduction="20000"/>
          </a:bodyPr>
          <a:lstStyle/>
          <a:p>
            <a:pPr marL="0" indent="0">
              <a:buNone/>
            </a:pPr>
            <a:r>
              <a:rPr lang="ja-JP" altLang="en-US" dirty="0"/>
              <a:t>３．地域共生型社会の実現（社会福祉法・介護保険法・</a:t>
            </a:r>
            <a:r>
              <a:rPr lang="ja-JP" altLang="en-US" dirty="0" smtClean="0"/>
              <a:t>障　　</a:t>
            </a:r>
            <a:endParaRPr lang="en-US" altLang="ja-JP" dirty="0" smtClean="0"/>
          </a:p>
          <a:p>
            <a:pPr marL="0" indent="0">
              <a:buNone/>
            </a:pPr>
            <a:r>
              <a:rPr lang="ja-JP" altLang="en-US" dirty="0"/>
              <a:t>　</a:t>
            </a:r>
            <a:r>
              <a:rPr lang="ja-JP" altLang="en-US" dirty="0" smtClean="0"/>
              <a:t>害総合支援法・児童福祉法）</a:t>
            </a:r>
            <a:endParaRPr lang="en-US" altLang="ja-JP" dirty="0" smtClean="0"/>
          </a:p>
          <a:p>
            <a:pPr marL="0" indent="0">
              <a:buNone/>
            </a:pPr>
            <a:r>
              <a:rPr lang="ja-JP" altLang="en-US" dirty="0" smtClean="0"/>
              <a:t>　・地域住民と行政との</a:t>
            </a:r>
            <a:r>
              <a:rPr lang="ja-JP" altLang="en-US" dirty="0" smtClean="0">
                <a:solidFill>
                  <a:srgbClr val="FF0000"/>
                </a:solidFill>
              </a:rPr>
              <a:t>包括的支援体制づくり</a:t>
            </a:r>
            <a:r>
              <a:rPr lang="ja-JP" altLang="en-US" dirty="0" smtClean="0"/>
              <a:t>、福祉分野　の共通事項を記載した地域福祉計画の策定の努力義務化</a:t>
            </a:r>
            <a:endParaRPr lang="en-US" altLang="ja-JP" dirty="0" smtClean="0"/>
          </a:p>
          <a:p>
            <a:pPr marL="0" indent="0">
              <a:buNone/>
            </a:pPr>
            <a:r>
              <a:rPr lang="ja-JP" altLang="en-US" dirty="0" smtClean="0"/>
              <a:t>　・介護保険と障害者福祉制度に</a:t>
            </a:r>
            <a:r>
              <a:rPr lang="ja-JP" altLang="en-US" dirty="0" smtClean="0">
                <a:solidFill>
                  <a:srgbClr val="FF0000"/>
                </a:solidFill>
              </a:rPr>
              <a:t>共生型サービス</a:t>
            </a:r>
            <a:r>
              <a:rPr lang="ja-JP" altLang="en-US" dirty="0" smtClean="0"/>
              <a:t>の位置づけ</a:t>
            </a:r>
            <a:endParaRPr lang="en-US" altLang="ja-JP" dirty="0" smtClean="0"/>
          </a:p>
          <a:p>
            <a:pPr marL="0" indent="0">
              <a:buNone/>
            </a:pPr>
            <a:r>
              <a:rPr lang="ja-JP" altLang="en-US" dirty="0" smtClean="0"/>
              <a:t>　・</a:t>
            </a:r>
            <a:r>
              <a:rPr lang="ja-JP" altLang="en-US" dirty="0" smtClean="0">
                <a:solidFill>
                  <a:srgbClr val="FF0000"/>
                </a:solidFill>
              </a:rPr>
              <a:t>有料老人ホームの業務停止命令の創設</a:t>
            </a:r>
            <a:endParaRPr lang="en-US" altLang="ja-JP" dirty="0" smtClean="0">
              <a:solidFill>
                <a:srgbClr val="FF0000"/>
              </a:solidFill>
            </a:endParaRPr>
          </a:p>
          <a:p>
            <a:pPr marL="0" indent="0">
              <a:buNone/>
            </a:pPr>
            <a:r>
              <a:rPr lang="ja-JP" altLang="en-US" dirty="0" smtClean="0">
                <a:solidFill>
                  <a:srgbClr val="FF0000"/>
                </a:solidFill>
              </a:rPr>
              <a:t>　・児童虐待防止法の改定：</a:t>
            </a:r>
            <a:r>
              <a:rPr lang="ja-JP" altLang="en-US" dirty="0"/>
              <a:t>家庭裁判所が都道府県に対して</a:t>
            </a:r>
            <a:r>
              <a:rPr lang="ja-JP" altLang="en-US" dirty="0" smtClean="0"/>
              <a:t>保護者指導</a:t>
            </a:r>
            <a:r>
              <a:rPr lang="ja-JP" altLang="en-US" dirty="0"/>
              <a:t>を求めることができるようにする等保護の司法関与を強める</a:t>
            </a:r>
          </a:p>
          <a:p>
            <a:pPr marL="0" indent="0">
              <a:buNone/>
            </a:pPr>
            <a:endParaRPr lang="en-US" altLang="ja-JP" dirty="0">
              <a:solidFill>
                <a:srgbClr val="FF0000"/>
              </a:solidFill>
            </a:endParaRPr>
          </a:p>
          <a:p>
            <a:endParaRPr lang="ja-JP" altLang="en-US" dirty="0"/>
          </a:p>
          <a:p>
            <a:endParaRPr kumimoji="1" lang="ja-JP" altLang="en-US" dirty="0"/>
          </a:p>
        </p:txBody>
      </p:sp>
    </p:spTree>
    <p:extLst>
      <p:ext uri="{BB962C8B-B14F-4D97-AF65-F5344CB8AC3E}">
        <p14:creationId xmlns:p14="http://schemas.microsoft.com/office/powerpoint/2010/main" val="9679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介護保険制度の持続可能性</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3300" dirty="0"/>
              <a:t>一定以上の所得の介護保険被保険者等の保険給付の利用者</a:t>
            </a:r>
            <a:r>
              <a:rPr lang="ja-JP" altLang="en-US" sz="3300" dirty="0">
                <a:solidFill>
                  <a:srgbClr val="FF0000"/>
                </a:solidFill>
              </a:rPr>
              <a:t>負担見直し</a:t>
            </a:r>
            <a:endParaRPr lang="en-US" altLang="ja-JP" sz="3300" dirty="0">
              <a:solidFill>
                <a:srgbClr val="FF0000"/>
              </a:solidFill>
            </a:endParaRPr>
          </a:p>
          <a:p>
            <a:pPr marL="0" indent="0">
              <a:buNone/>
            </a:pPr>
            <a:r>
              <a:rPr lang="ja-JP" altLang="en-US" sz="3300" dirty="0"/>
              <a:t>・被用者保険等保険者の介護給付費、地域支援事業支援納付金の額の算定が</a:t>
            </a:r>
            <a:r>
              <a:rPr lang="ja-JP" altLang="en-US" sz="3300" dirty="0">
                <a:solidFill>
                  <a:srgbClr val="FF0000"/>
                </a:solidFill>
              </a:rPr>
              <a:t>総報酬制</a:t>
            </a:r>
            <a:r>
              <a:rPr lang="ja-JP" altLang="en-US" sz="3300" dirty="0"/>
              <a:t>の導入</a:t>
            </a:r>
            <a:endParaRPr lang="en-US" altLang="ja-JP" sz="3300" dirty="0"/>
          </a:p>
          <a:p>
            <a:endParaRPr lang="ja-JP" altLang="en-US" sz="3300" dirty="0"/>
          </a:p>
        </p:txBody>
      </p:sp>
    </p:spTree>
    <p:extLst>
      <p:ext uri="{BB962C8B-B14F-4D97-AF65-F5344CB8AC3E}">
        <p14:creationId xmlns:p14="http://schemas.microsoft.com/office/powerpoint/2010/main" val="15308276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医療法の改正</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安全医療のため</a:t>
            </a:r>
            <a:endParaRPr kumimoji="1" lang="en-US" altLang="ja-JP" dirty="0" smtClean="0"/>
          </a:p>
          <a:p>
            <a:r>
              <a:rPr kumimoji="1" lang="ja-JP" altLang="en-US" dirty="0" smtClean="0"/>
              <a:t>検体検査の精度確保</a:t>
            </a:r>
            <a:endParaRPr kumimoji="1" lang="en-US" altLang="ja-JP" dirty="0" smtClean="0"/>
          </a:p>
          <a:p>
            <a:r>
              <a:rPr kumimoji="1" lang="ja-JP" altLang="en-US" dirty="0" smtClean="0"/>
              <a:t>特定機能病院の医療の高度の安全確保</a:t>
            </a:r>
            <a:endParaRPr kumimoji="1" lang="en-US" altLang="ja-JP" dirty="0" smtClean="0"/>
          </a:p>
          <a:p>
            <a:r>
              <a:rPr kumimoji="1" lang="ja-JP" altLang="en-US" dirty="0" smtClean="0"/>
              <a:t>広告規制の見直し、持分の定めのない医療法人への移行計画制度の延長</a:t>
            </a:r>
            <a:endParaRPr kumimoji="1" lang="en-US" altLang="ja-JP" dirty="0" smtClean="0"/>
          </a:p>
          <a:p>
            <a:r>
              <a:rPr kumimoji="1" lang="ja-JP" altLang="en-US" dirty="0" smtClean="0">
                <a:solidFill>
                  <a:srgbClr val="FF0000"/>
                </a:solidFill>
              </a:rPr>
              <a:t>看護師などの処分に関する調査規定の創設</a:t>
            </a:r>
            <a:endParaRPr kumimoji="1" lang="en-US" altLang="ja-JP" dirty="0" smtClean="0">
              <a:solidFill>
                <a:srgbClr val="FF0000"/>
              </a:solidFill>
            </a:endParaRPr>
          </a:p>
          <a:p>
            <a:r>
              <a:rPr lang="ja-JP" altLang="en-US" dirty="0"/>
              <a:t>医務技監の</a:t>
            </a:r>
            <a:r>
              <a:rPr lang="ja-JP" altLang="en-US" dirty="0" smtClean="0"/>
              <a:t>新設（厚生</a:t>
            </a:r>
            <a:r>
              <a:rPr lang="ja-JP" altLang="en-US" dirty="0"/>
              <a:t>労働省</a:t>
            </a:r>
            <a:r>
              <a:rPr lang="ja-JP" altLang="en-US" dirty="0" smtClean="0"/>
              <a:t>設置法）</a:t>
            </a:r>
            <a:endParaRPr lang="ja-JP" altLang="en-US" dirty="0"/>
          </a:p>
          <a:p>
            <a:endParaRPr kumimoji="1" lang="ja-JP" altLang="en-US" dirty="0">
              <a:solidFill>
                <a:srgbClr val="FF0000"/>
              </a:solidFill>
            </a:endParaRPr>
          </a:p>
        </p:txBody>
      </p:sp>
    </p:spTree>
    <p:extLst>
      <p:ext uri="{BB962C8B-B14F-4D97-AF65-F5344CB8AC3E}">
        <p14:creationId xmlns:p14="http://schemas.microsoft.com/office/powerpoint/2010/main" val="4673904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16632"/>
            <a:ext cx="7886700" cy="994172"/>
          </a:xfrm>
          <a:solidFill>
            <a:schemeClr val="accent1">
              <a:lumMod val="40000"/>
              <a:lumOff val="60000"/>
            </a:schemeClr>
          </a:solidFill>
        </p:spPr>
        <p:txBody>
          <a:bodyPr/>
          <a:lstStyle/>
          <a:p>
            <a:r>
              <a:rPr kumimoji="1" lang="ja-JP" altLang="en-US" dirty="0" smtClean="0"/>
              <a:t>介護利用病床：国の動向</a:t>
            </a:r>
            <a:endParaRPr kumimoji="1" lang="ja-JP" altLang="en-US" dirty="0"/>
          </a:p>
        </p:txBody>
      </p:sp>
      <p:sp>
        <p:nvSpPr>
          <p:cNvPr id="3" name="コンテンツ プレースホルダー 2"/>
          <p:cNvSpPr>
            <a:spLocks noGrp="1"/>
          </p:cNvSpPr>
          <p:nvPr>
            <p:ph idx="1"/>
          </p:nvPr>
        </p:nvSpPr>
        <p:spPr>
          <a:xfrm>
            <a:off x="323528" y="1251506"/>
            <a:ext cx="8580442" cy="5184576"/>
          </a:xfrm>
        </p:spPr>
        <p:txBody>
          <a:bodyPr/>
          <a:lstStyle/>
          <a:p>
            <a:r>
              <a:rPr kumimoji="1" lang="ja-JP" altLang="en-US" sz="2800" dirty="0" smtClean="0"/>
              <a:t>新たな選択肢の基本条件</a:t>
            </a:r>
            <a:endParaRPr kumimoji="1" lang="en-US" altLang="ja-JP" sz="2800" dirty="0" smtClean="0"/>
          </a:p>
          <a:p>
            <a:pPr marL="0" indent="0">
              <a:buNone/>
            </a:pPr>
            <a:r>
              <a:rPr kumimoji="1" lang="ja-JP" altLang="en-US" sz="2800" dirty="0" smtClean="0"/>
              <a:t>①長期療養の対応、地域交流：住まいの要件が必要</a:t>
            </a:r>
            <a:endParaRPr kumimoji="1" lang="en-US" altLang="ja-JP" sz="2800" dirty="0" smtClean="0"/>
          </a:p>
          <a:p>
            <a:pPr marL="0" indent="0">
              <a:buNone/>
            </a:pPr>
            <a:r>
              <a:rPr kumimoji="1" lang="ja-JP" altLang="en-US" sz="2800" dirty="0" smtClean="0"/>
              <a:t>②</a:t>
            </a:r>
            <a:r>
              <a:rPr lang="ja-JP" altLang="en-US" sz="2800" dirty="0"/>
              <a:t>経管栄養や喀痰吸引等を中心とした</a:t>
            </a:r>
            <a:r>
              <a:rPr lang="ja-JP" altLang="en-US" sz="2800" b="1" dirty="0"/>
              <a:t>日常的</a:t>
            </a:r>
            <a:r>
              <a:rPr lang="ja-JP" altLang="en-US" sz="2800" b="1" dirty="0" smtClean="0"/>
              <a:t>・継続的</a:t>
            </a:r>
            <a:r>
              <a:rPr lang="ja-JP" altLang="en-US" sz="2800" b="1" dirty="0"/>
              <a:t>な医学管理</a:t>
            </a:r>
            <a:r>
              <a:rPr lang="ja-JP" altLang="en-US" sz="2800" dirty="0"/>
              <a:t>や、</a:t>
            </a:r>
            <a:r>
              <a:rPr lang="ja-JP" altLang="en-US" sz="2800" b="1" dirty="0"/>
              <a:t>充実した看取りや</a:t>
            </a:r>
            <a:r>
              <a:rPr lang="ja-JP" altLang="en-US" sz="2800" b="1" dirty="0" smtClean="0"/>
              <a:t>ターミナルケア</a:t>
            </a:r>
            <a:r>
              <a:rPr lang="ja-JP" altLang="en-US" sz="2800" dirty="0"/>
              <a:t>を実施する</a:t>
            </a:r>
            <a:r>
              <a:rPr lang="ja-JP" altLang="en-US" sz="2800" dirty="0" smtClean="0"/>
              <a:t>体制</a:t>
            </a:r>
            <a:endParaRPr lang="en-US" altLang="ja-JP" sz="2800" dirty="0" smtClean="0"/>
          </a:p>
          <a:p>
            <a:pPr marL="0" indent="0">
              <a:buNone/>
            </a:pPr>
            <a:endParaRPr lang="en-US" altLang="ja-JP" sz="2800" dirty="0" smtClean="0"/>
          </a:p>
          <a:p>
            <a:pPr marL="0" indent="0">
              <a:buNone/>
            </a:pPr>
            <a:r>
              <a:rPr lang="ja-JP" altLang="en-US" sz="2800" dirty="0" smtClean="0"/>
              <a:t>医療</a:t>
            </a:r>
            <a:r>
              <a:rPr lang="ja-JP" altLang="en-US" sz="2800" dirty="0"/>
              <a:t>を内包した施設類型（患者に合わせた人員配置、税源設定</a:t>
            </a:r>
            <a:r>
              <a:rPr lang="ja-JP" altLang="en-US" sz="2800" dirty="0" smtClean="0"/>
              <a:t>）</a:t>
            </a:r>
            <a:r>
              <a:rPr lang="ja-JP" altLang="en-US" sz="2800" dirty="0">
                <a:solidFill>
                  <a:srgbClr val="FF0000"/>
                </a:solidFill>
              </a:rPr>
              <a:t> 「介護医療院」（仮称）</a:t>
            </a:r>
            <a:endParaRPr lang="en-US" altLang="ja-JP" sz="2800" dirty="0"/>
          </a:p>
          <a:p>
            <a:pPr marL="0" indent="0">
              <a:buNone/>
            </a:pPr>
            <a:r>
              <a:rPr lang="ja-JP" altLang="en-US" sz="2800" dirty="0" smtClean="0"/>
              <a:t>病院ではないが医療提供施設として位置づける</a:t>
            </a:r>
            <a:endParaRPr lang="en-US" altLang="ja-JP" sz="2800" dirty="0" smtClean="0"/>
          </a:p>
          <a:p>
            <a:pPr marL="0" indent="0">
              <a:buNone/>
            </a:pPr>
            <a:r>
              <a:rPr lang="ja-JP" altLang="en-US" sz="2800" dirty="0" smtClean="0"/>
              <a:t>介護療養型病床は６年延長⇒２０２３年度末まで</a:t>
            </a:r>
            <a:endParaRPr lang="ja-JP" altLang="en-US" sz="2800" dirty="0"/>
          </a:p>
          <a:p>
            <a:pPr marL="0" indent="0">
              <a:buNone/>
            </a:pPr>
            <a:endParaRPr lang="en-US" altLang="ja-JP" sz="2800" dirty="0" smtClean="0"/>
          </a:p>
          <a:p>
            <a:pPr marL="0" indent="0">
              <a:buNone/>
            </a:pPr>
            <a:endParaRPr kumimoji="1" lang="en-US" altLang="ja-JP" sz="2800" dirty="0" smtClean="0"/>
          </a:p>
          <a:p>
            <a:pPr marL="0" indent="0">
              <a:buNone/>
            </a:pPr>
            <a:endParaRPr lang="en-US" altLang="ja-JP" sz="2800" dirty="0"/>
          </a:p>
          <a:p>
            <a:pPr marL="0" indent="0">
              <a:buNone/>
            </a:pPr>
            <a:endParaRPr kumimoji="1" lang="en-US" altLang="ja-JP" sz="2800" dirty="0"/>
          </a:p>
        </p:txBody>
      </p:sp>
      <p:sp>
        <p:nvSpPr>
          <p:cNvPr id="4" name="下矢印 3"/>
          <p:cNvSpPr/>
          <p:nvPr/>
        </p:nvSpPr>
        <p:spPr>
          <a:xfrm>
            <a:off x="3141023" y="3432314"/>
            <a:ext cx="2251710" cy="4114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107098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ja-JP" altLang="en-US" dirty="0" smtClean="0"/>
              <a:t>２号被保険者の総報酬制保険料</a:t>
            </a:r>
            <a:endParaRPr kumimoji="1" lang="ja-JP" altLang="en-US" dirty="0"/>
          </a:p>
        </p:txBody>
      </p:sp>
      <p:sp>
        <p:nvSpPr>
          <p:cNvPr id="3" name="コンテンツ プレースホルダー 2"/>
          <p:cNvSpPr>
            <a:spLocks noGrp="1"/>
          </p:cNvSpPr>
          <p:nvPr>
            <p:ph idx="1"/>
          </p:nvPr>
        </p:nvSpPr>
        <p:spPr>
          <a:xfrm>
            <a:off x="457200" y="1600200"/>
            <a:ext cx="8363272" cy="5069160"/>
          </a:xfrm>
        </p:spPr>
        <p:txBody>
          <a:bodyPr/>
          <a:lstStyle/>
          <a:p>
            <a:r>
              <a:rPr kumimoji="1" lang="ja-JP" altLang="en-US" dirty="0" smtClean="0"/>
              <a:t>介護保険の財源は税金５０％、保険料５０％</a:t>
            </a:r>
            <a:endParaRPr kumimoji="1" lang="en-US" altLang="ja-JP" dirty="0" smtClean="0"/>
          </a:p>
          <a:p>
            <a:r>
              <a:rPr kumimoji="1" lang="ja-JP" altLang="en-US" dirty="0" smtClean="0"/>
              <a:t>保険料は４０～６４歳と６５歳以上の人数比で分ける、現状は６５歳以上２２％、４０～６４歳２８％である。</a:t>
            </a:r>
            <a:endParaRPr kumimoji="1" lang="en-US" altLang="ja-JP" dirty="0" smtClean="0"/>
          </a:p>
          <a:p>
            <a:r>
              <a:rPr kumimoji="1" lang="ja-JP" altLang="en-US" dirty="0" smtClean="0"/>
              <a:t>第２号保険料は（介護保険給付の２８％</a:t>
            </a:r>
            <a:r>
              <a:rPr kumimoji="1" lang="en-US" altLang="ja-JP" dirty="0" smtClean="0"/>
              <a:t>÷</a:t>
            </a:r>
            <a:r>
              <a:rPr kumimoji="1" lang="ja-JP" altLang="en-US" dirty="0" smtClean="0"/>
              <a:t>２号被保険者数）で算出していた。</a:t>
            </a:r>
            <a:endParaRPr kumimoji="1" lang="en-US" altLang="ja-JP" dirty="0" smtClean="0"/>
          </a:p>
          <a:p>
            <a:r>
              <a:rPr kumimoji="1" lang="ja-JP" altLang="en-US" dirty="0" smtClean="0"/>
              <a:t>それを健康保険加入者の</a:t>
            </a:r>
            <a:r>
              <a:rPr kumimoji="1" lang="ja-JP" altLang="en-US" dirty="0" smtClean="0">
                <a:solidFill>
                  <a:srgbClr val="FF0000"/>
                </a:solidFill>
              </a:rPr>
              <a:t>所得に応じた配分にすることが改正案</a:t>
            </a:r>
            <a:r>
              <a:rPr kumimoji="1" lang="ja-JP" altLang="en-US" dirty="0" smtClean="0"/>
              <a:t>（共済健保、組合健保が所得高く、協会健保や国保は低くなる）</a:t>
            </a:r>
            <a:endParaRPr kumimoji="1" lang="en-US" altLang="ja-JP" dirty="0" smtClean="0"/>
          </a:p>
          <a:p>
            <a:endParaRPr kumimoji="1" lang="ja-JP" altLang="en-US" dirty="0"/>
          </a:p>
        </p:txBody>
      </p:sp>
    </p:spTree>
    <p:extLst>
      <p:ext uri="{BB962C8B-B14F-4D97-AF65-F5344CB8AC3E}">
        <p14:creationId xmlns:p14="http://schemas.microsoft.com/office/powerpoint/2010/main" val="599834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00" name="Line 24"/>
          <p:cNvSpPr>
            <a:spLocks noChangeShapeType="1"/>
          </p:cNvSpPr>
          <p:nvPr/>
        </p:nvSpPr>
        <p:spPr bwMode="auto">
          <a:xfrm flipH="1">
            <a:off x="2438400" y="1424970"/>
            <a:ext cx="3810000" cy="1851630"/>
          </a:xfrm>
          <a:prstGeom prst="line">
            <a:avLst/>
          </a:prstGeom>
          <a:noFill/>
          <a:ln w="28575">
            <a:solidFill>
              <a:srgbClr val="FF3300"/>
            </a:solidFill>
            <a:round/>
            <a:headEnd w="lg" len="lg"/>
            <a:tailEnd type="triangle" w="lg" len="lg"/>
          </a:ln>
        </p:spPr>
        <p:txBody>
          <a:bodyPr/>
          <a:lstStyle/>
          <a:p>
            <a:endParaRPr lang="ja-JP" altLang="en-US"/>
          </a:p>
        </p:txBody>
      </p:sp>
      <p:sp>
        <p:nvSpPr>
          <p:cNvPr id="24599" name="Line 23"/>
          <p:cNvSpPr>
            <a:spLocks noChangeShapeType="1"/>
          </p:cNvSpPr>
          <p:nvPr/>
        </p:nvSpPr>
        <p:spPr bwMode="auto">
          <a:xfrm flipH="1">
            <a:off x="1641122" y="2209800"/>
            <a:ext cx="1178278" cy="1147192"/>
          </a:xfrm>
          <a:prstGeom prst="line">
            <a:avLst/>
          </a:prstGeom>
          <a:noFill/>
          <a:ln w="28575">
            <a:solidFill>
              <a:schemeClr val="tx1"/>
            </a:solidFill>
            <a:round/>
            <a:headEnd/>
            <a:tailEnd type="triangle" w="lg" len="lg"/>
          </a:ln>
        </p:spPr>
        <p:txBody>
          <a:bodyPr/>
          <a:lstStyle/>
          <a:p>
            <a:endParaRPr lang="ja-JP" altLang="en-US"/>
          </a:p>
        </p:txBody>
      </p:sp>
      <p:sp>
        <p:nvSpPr>
          <p:cNvPr id="24578" name="Rectangle 2"/>
          <p:cNvSpPr>
            <a:spLocks noChangeArrowheads="1"/>
          </p:cNvSpPr>
          <p:nvPr/>
        </p:nvSpPr>
        <p:spPr bwMode="auto">
          <a:xfrm>
            <a:off x="0" y="152400"/>
            <a:ext cx="8686800" cy="838200"/>
          </a:xfrm>
          <a:prstGeom prst="rect">
            <a:avLst/>
          </a:prstGeom>
          <a:noFill/>
          <a:ln w="9525">
            <a:noFill/>
            <a:miter lim="800000"/>
            <a:headEnd/>
            <a:tailEnd/>
          </a:ln>
        </p:spPr>
        <p:txBody>
          <a:bodyPr anchor="ctr"/>
          <a:lstStyle/>
          <a:p>
            <a:pPr algn="ctr"/>
            <a:r>
              <a:rPr lang="ja-JP" altLang="en-US" sz="3200" dirty="0">
                <a:latin typeface="Times New Roman" charset="0"/>
              </a:rPr>
              <a:t>　要介護認定で予防給付と介護給付に分かれる</a:t>
            </a:r>
          </a:p>
        </p:txBody>
      </p:sp>
      <p:sp>
        <p:nvSpPr>
          <p:cNvPr id="24579" name="Rectangle 3"/>
          <p:cNvSpPr>
            <a:spLocks noChangeArrowheads="1"/>
          </p:cNvSpPr>
          <p:nvPr/>
        </p:nvSpPr>
        <p:spPr bwMode="auto">
          <a:xfrm>
            <a:off x="0" y="762000"/>
            <a:ext cx="9144000" cy="6096000"/>
          </a:xfrm>
          <a:prstGeom prst="rect">
            <a:avLst/>
          </a:prstGeom>
          <a:noFill/>
          <a:ln w="9525">
            <a:noFill/>
            <a:miter lim="800000"/>
            <a:headEnd/>
            <a:tailEnd/>
          </a:ln>
        </p:spPr>
        <p:txBody>
          <a:bodyPr/>
          <a:lstStyle/>
          <a:p>
            <a:pPr marL="342900" indent="-342900">
              <a:spcBef>
                <a:spcPct val="20000"/>
              </a:spcBef>
            </a:pPr>
            <a:endParaRPr lang="ja-JP" altLang="en-US" sz="3200">
              <a:solidFill>
                <a:srgbClr val="FF3300"/>
              </a:solidFill>
              <a:latin typeface="Times New Roman" charset="0"/>
            </a:endParaRPr>
          </a:p>
        </p:txBody>
      </p:sp>
      <p:sp>
        <p:nvSpPr>
          <p:cNvPr id="24583" name="Oval 7"/>
          <p:cNvSpPr>
            <a:spLocks noChangeArrowheads="1"/>
          </p:cNvSpPr>
          <p:nvPr/>
        </p:nvSpPr>
        <p:spPr bwMode="auto">
          <a:xfrm>
            <a:off x="2209799" y="1295400"/>
            <a:ext cx="1973155" cy="990600"/>
          </a:xfrm>
          <a:prstGeom prst="ellipse">
            <a:avLst/>
          </a:prstGeom>
          <a:solidFill>
            <a:srgbClr val="FFFF99"/>
          </a:solidFill>
          <a:ln w="9525">
            <a:solidFill>
              <a:schemeClr val="tx1"/>
            </a:solidFill>
            <a:round/>
            <a:headEnd/>
            <a:tailEnd/>
          </a:ln>
        </p:spPr>
        <p:txBody>
          <a:bodyPr wrap="none" anchor="ctr"/>
          <a:lstStyle/>
          <a:p>
            <a:endParaRPr lang="ja-JP" altLang="en-US"/>
          </a:p>
        </p:txBody>
      </p:sp>
      <p:sp>
        <p:nvSpPr>
          <p:cNvPr id="24584" name="Text Box 8"/>
          <p:cNvSpPr txBox="1">
            <a:spLocks noChangeArrowheads="1"/>
          </p:cNvSpPr>
          <p:nvPr/>
        </p:nvSpPr>
        <p:spPr bwMode="auto">
          <a:xfrm>
            <a:off x="2311109" y="1602621"/>
            <a:ext cx="1872208" cy="369332"/>
          </a:xfrm>
          <a:prstGeom prst="rect">
            <a:avLst/>
          </a:prstGeom>
          <a:noFill/>
          <a:ln w="9525">
            <a:noFill/>
            <a:miter lim="800000"/>
            <a:headEnd/>
            <a:tailEnd/>
          </a:ln>
        </p:spPr>
        <p:txBody>
          <a:bodyPr wrap="square">
            <a:spAutoFit/>
          </a:bodyPr>
          <a:lstStyle/>
          <a:p>
            <a:pPr>
              <a:spcBef>
                <a:spcPct val="50000"/>
              </a:spcBef>
            </a:pPr>
            <a:r>
              <a:rPr lang="ja-JP" altLang="en-US" dirty="0">
                <a:latin typeface="Times New Roman" charset="0"/>
              </a:rPr>
              <a:t>主治医の意見書</a:t>
            </a:r>
          </a:p>
        </p:txBody>
      </p:sp>
      <p:sp>
        <p:nvSpPr>
          <p:cNvPr id="24585" name="AutoShape 9"/>
          <p:cNvSpPr>
            <a:spLocks noChangeArrowheads="1"/>
          </p:cNvSpPr>
          <p:nvPr/>
        </p:nvSpPr>
        <p:spPr bwMode="auto">
          <a:xfrm>
            <a:off x="3276600" y="2209800"/>
            <a:ext cx="3581400" cy="4419600"/>
          </a:xfrm>
          <a:prstGeom prst="verticalScroll">
            <a:avLst>
              <a:gd name="adj" fmla="val 12500"/>
            </a:avLst>
          </a:prstGeom>
          <a:solidFill>
            <a:schemeClr val="bg1"/>
          </a:solidFill>
          <a:ln w="9525">
            <a:solidFill>
              <a:schemeClr val="tx1"/>
            </a:solidFill>
            <a:round/>
            <a:headEnd/>
            <a:tailEnd/>
          </a:ln>
        </p:spPr>
        <p:txBody>
          <a:bodyPr vert="eaVert" wrap="none" anchor="ctr"/>
          <a:lstStyle/>
          <a:p>
            <a:endParaRPr lang="ja-JP" altLang="en-US"/>
          </a:p>
        </p:txBody>
      </p:sp>
      <p:sp>
        <p:nvSpPr>
          <p:cNvPr id="24586" name="Text Box 10"/>
          <p:cNvSpPr txBox="1">
            <a:spLocks noChangeArrowheads="1"/>
          </p:cNvSpPr>
          <p:nvPr/>
        </p:nvSpPr>
        <p:spPr bwMode="auto">
          <a:xfrm>
            <a:off x="3724274" y="2720339"/>
            <a:ext cx="2686049" cy="1066368"/>
          </a:xfrm>
          <a:prstGeom prst="rect">
            <a:avLst/>
          </a:prstGeom>
          <a:solidFill>
            <a:srgbClr val="FDDFFD"/>
          </a:solidFill>
          <a:ln w="9525">
            <a:solidFill>
              <a:schemeClr val="tx1"/>
            </a:solidFill>
            <a:miter lim="800000"/>
            <a:headEnd/>
            <a:tailEnd/>
          </a:ln>
        </p:spPr>
        <p:txBody>
          <a:bodyPr wrap="square" anchor="ctr" anchorCtr="0">
            <a:noAutofit/>
          </a:bodyPr>
          <a:lstStyle/>
          <a:p>
            <a:pPr>
              <a:spcBef>
                <a:spcPct val="50000"/>
              </a:spcBef>
            </a:pPr>
            <a:r>
              <a:rPr lang="ja-JP" altLang="en-US" b="1" dirty="0">
                <a:solidFill>
                  <a:schemeClr val="hlink"/>
                </a:solidFill>
                <a:latin typeface="Times New Roman" charset="0"/>
              </a:rPr>
              <a:t> </a:t>
            </a:r>
            <a:r>
              <a:rPr lang="ja-JP" altLang="en-US" sz="1800" b="1" dirty="0">
                <a:solidFill>
                  <a:schemeClr val="hlink"/>
                </a:solidFill>
                <a:latin typeface="Times New Roman" charset="0"/>
              </a:rPr>
              <a:t>要支援１ ＝   </a:t>
            </a:r>
            <a:r>
              <a:rPr lang="en-US" altLang="ja-JP" b="1" dirty="0">
                <a:solidFill>
                  <a:schemeClr val="hlink"/>
                </a:solidFill>
                <a:latin typeface="Times New Roman" charset="0"/>
              </a:rPr>
              <a:t>5003 </a:t>
            </a:r>
            <a:r>
              <a:rPr lang="ja-JP" altLang="en-US" b="1" dirty="0">
                <a:solidFill>
                  <a:schemeClr val="hlink"/>
                </a:solidFill>
                <a:latin typeface="Times New Roman" charset="0"/>
              </a:rPr>
              <a:t>単位</a:t>
            </a:r>
            <a:endParaRPr lang="en-US" altLang="ja-JP" b="1" dirty="0">
              <a:solidFill>
                <a:schemeClr val="hlink"/>
              </a:solidFill>
              <a:latin typeface="Times New Roman" charset="0"/>
            </a:endParaRPr>
          </a:p>
          <a:p>
            <a:pPr>
              <a:spcBef>
                <a:spcPct val="50000"/>
              </a:spcBef>
            </a:pPr>
            <a:r>
              <a:rPr lang="ja-JP" altLang="en-US" b="1" dirty="0">
                <a:solidFill>
                  <a:schemeClr val="hlink"/>
                </a:solidFill>
              </a:rPr>
              <a:t> 要支援２ ＝ </a:t>
            </a:r>
            <a:r>
              <a:rPr lang="en-US" altLang="ja-JP" b="1" dirty="0">
                <a:solidFill>
                  <a:schemeClr val="hlink"/>
                </a:solidFill>
                <a:latin typeface="Times New Roman" panose="02020603050405020304" pitchFamily="18" charset="0"/>
                <a:cs typeface="Times New Roman" panose="02020603050405020304" pitchFamily="18" charset="0"/>
              </a:rPr>
              <a:t>10473 </a:t>
            </a:r>
            <a:r>
              <a:rPr lang="ja-JP" altLang="en-US" b="1" dirty="0">
                <a:solidFill>
                  <a:schemeClr val="hlink"/>
                </a:solidFill>
              </a:rPr>
              <a:t>単位</a:t>
            </a:r>
            <a:endParaRPr lang="ja-JP" altLang="en-US" b="1" dirty="0">
              <a:solidFill>
                <a:schemeClr val="hlink"/>
              </a:solidFill>
              <a:latin typeface="Times New Roman" charset="0"/>
            </a:endParaRPr>
          </a:p>
        </p:txBody>
      </p:sp>
      <p:sp>
        <p:nvSpPr>
          <p:cNvPr id="24587" name="Text Box 11"/>
          <p:cNvSpPr txBox="1">
            <a:spLocks noChangeArrowheads="1"/>
          </p:cNvSpPr>
          <p:nvPr/>
        </p:nvSpPr>
        <p:spPr bwMode="auto">
          <a:xfrm>
            <a:off x="3733800" y="3738116"/>
            <a:ext cx="2667000" cy="2411918"/>
          </a:xfrm>
          <a:prstGeom prst="rect">
            <a:avLst/>
          </a:prstGeom>
          <a:noFill/>
          <a:ln w="9525">
            <a:noFill/>
            <a:miter lim="800000"/>
            <a:headEnd/>
            <a:tailEnd/>
          </a:ln>
        </p:spPr>
        <p:txBody>
          <a:bodyPr anchor="ctr" anchorCtr="0">
            <a:noAutofit/>
          </a:bodyPr>
          <a:lstStyle/>
          <a:p>
            <a:pPr>
              <a:spcBef>
                <a:spcPct val="50000"/>
              </a:spcBef>
            </a:pPr>
            <a:r>
              <a:rPr lang="ja-JP" altLang="en-US" b="1" dirty="0">
                <a:solidFill>
                  <a:srgbClr val="000000"/>
                </a:solidFill>
                <a:latin typeface="Times New Roman" charset="0"/>
              </a:rPr>
              <a:t> </a:t>
            </a:r>
            <a:r>
              <a:rPr lang="ja-JP" altLang="en-US" sz="1800" b="1" dirty="0">
                <a:solidFill>
                  <a:srgbClr val="000000"/>
                </a:solidFill>
                <a:latin typeface="Times New Roman" charset="0"/>
              </a:rPr>
              <a:t>介護度１ ＝ </a:t>
            </a:r>
            <a:r>
              <a:rPr lang="en-US" altLang="ja-JP" b="1" dirty="0">
                <a:solidFill>
                  <a:srgbClr val="000000"/>
                </a:solidFill>
                <a:latin typeface="Times New Roman" charset="0"/>
              </a:rPr>
              <a:t>16692 </a:t>
            </a:r>
            <a:r>
              <a:rPr lang="ja-JP" altLang="en-US" b="1" dirty="0">
                <a:solidFill>
                  <a:srgbClr val="000000"/>
                </a:solidFill>
                <a:latin typeface="Times New Roman" charset="0"/>
              </a:rPr>
              <a:t>単位</a:t>
            </a:r>
            <a:endParaRPr lang="en-US" altLang="ja-JP" b="1" dirty="0">
              <a:solidFill>
                <a:srgbClr val="000000"/>
              </a:solidFill>
              <a:latin typeface="Times New Roman" charset="0"/>
            </a:endParaRPr>
          </a:p>
          <a:p>
            <a:pPr>
              <a:spcBef>
                <a:spcPct val="50000"/>
              </a:spcBef>
            </a:pPr>
            <a:r>
              <a:rPr lang="ja-JP" altLang="en-US" b="1" dirty="0">
                <a:solidFill>
                  <a:srgbClr val="000000"/>
                </a:solidFill>
                <a:latin typeface="Times New Roman" charset="0"/>
              </a:rPr>
              <a:t> 介護度２ ＝ </a:t>
            </a:r>
            <a:r>
              <a:rPr lang="en-US" altLang="ja-JP" b="1" dirty="0">
                <a:solidFill>
                  <a:srgbClr val="000000"/>
                </a:solidFill>
                <a:latin typeface="Times New Roman" charset="0"/>
              </a:rPr>
              <a:t>19616 </a:t>
            </a:r>
            <a:r>
              <a:rPr lang="ja-JP" altLang="en-US" b="1" dirty="0">
                <a:solidFill>
                  <a:srgbClr val="000000"/>
                </a:solidFill>
                <a:latin typeface="Times New Roman" charset="0"/>
              </a:rPr>
              <a:t>単位</a:t>
            </a:r>
          </a:p>
          <a:p>
            <a:pPr>
              <a:spcBef>
                <a:spcPct val="50000"/>
              </a:spcBef>
            </a:pPr>
            <a:r>
              <a:rPr lang="ja-JP" altLang="en-US" b="1" dirty="0">
                <a:solidFill>
                  <a:srgbClr val="000000"/>
                </a:solidFill>
                <a:latin typeface="Times New Roman" charset="0"/>
              </a:rPr>
              <a:t> 介護度３ ＝ </a:t>
            </a:r>
            <a:r>
              <a:rPr lang="en-US" altLang="ja-JP" b="1" dirty="0">
                <a:solidFill>
                  <a:srgbClr val="000000"/>
                </a:solidFill>
                <a:latin typeface="Times New Roman" charset="0"/>
              </a:rPr>
              <a:t>26931 </a:t>
            </a:r>
            <a:r>
              <a:rPr lang="ja-JP" altLang="en-US" b="1" dirty="0">
                <a:solidFill>
                  <a:srgbClr val="000000"/>
                </a:solidFill>
                <a:latin typeface="Times New Roman" charset="0"/>
              </a:rPr>
              <a:t>単位</a:t>
            </a:r>
          </a:p>
          <a:p>
            <a:pPr>
              <a:spcBef>
                <a:spcPct val="50000"/>
              </a:spcBef>
            </a:pPr>
            <a:r>
              <a:rPr lang="ja-JP" altLang="en-US" b="1" dirty="0">
                <a:solidFill>
                  <a:srgbClr val="000000"/>
                </a:solidFill>
                <a:latin typeface="Times New Roman" charset="0"/>
              </a:rPr>
              <a:t> 介護度４ ＝ </a:t>
            </a:r>
            <a:r>
              <a:rPr lang="en-US" altLang="ja-JP" b="1" dirty="0">
                <a:solidFill>
                  <a:srgbClr val="000000"/>
                </a:solidFill>
                <a:latin typeface="Times New Roman" charset="0"/>
              </a:rPr>
              <a:t>30806 </a:t>
            </a:r>
            <a:r>
              <a:rPr lang="ja-JP" altLang="en-US" b="1" dirty="0">
                <a:solidFill>
                  <a:srgbClr val="000000"/>
                </a:solidFill>
                <a:latin typeface="Times New Roman" charset="0"/>
              </a:rPr>
              <a:t>単位</a:t>
            </a:r>
          </a:p>
          <a:p>
            <a:pPr>
              <a:spcBef>
                <a:spcPct val="50000"/>
              </a:spcBef>
            </a:pPr>
            <a:r>
              <a:rPr lang="ja-JP" altLang="en-US" b="1" dirty="0">
                <a:solidFill>
                  <a:srgbClr val="000000"/>
                </a:solidFill>
                <a:latin typeface="Times New Roman" charset="0"/>
              </a:rPr>
              <a:t> 介護度５ ＝ </a:t>
            </a:r>
            <a:r>
              <a:rPr lang="en-US" altLang="ja-JP" b="1" dirty="0">
                <a:solidFill>
                  <a:srgbClr val="000000"/>
                </a:solidFill>
                <a:latin typeface="Times New Roman" charset="0"/>
              </a:rPr>
              <a:t>36065 </a:t>
            </a:r>
            <a:r>
              <a:rPr lang="ja-JP" altLang="en-US" b="1" dirty="0">
                <a:solidFill>
                  <a:srgbClr val="000000"/>
                </a:solidFill>
                <a:latin typeface="Times New Roman" charset="0"/>
              </a:rPr>
              <a:t>単位</a:t>
            </a:r>
          </a:p>
        </p:txBody>
      </p:sp>
      <p:sp>
        <p:nvSpPr>
          <p:cNvPr id="24592" name="Text Box 16"/>
          <p:cNvSpPr txBox="1">
            <a:spLocks noChangeArrowheads="1"/>
          </p:cNvSpPr>
          <p:nvPr/>
        </p:nvSpPr>
        <p:spPr bwMode="auto">
          <a:xfrm>
            <a:off x="4376278" y="2239506"/>
            <a:ext cx="1909065" cy="400110"/>
          </a:xfrm>
          <a:prstGeom prst="rect">
            <a:avLst/>
          </a:prstGeom>
          <a:noFill/>
          <a:ln w="9525">
            <a:noFill/>
            <a:miter lim="800000"/>
            <a:headEnd/>
            <a:tailEnd/>
          </a:ln>
        </p:spPr>
        <p:txBody>
          <a:bodyPr wrap="square">
            <a:spAutoFit/>
          </a:bodyPr>
          <a:lstStyle/>
          <a:p>
            <a:pPr>
              <a:spcBef>
                <a:spcPct val="50000"/>
              </a:spcBef>
            </a:pPr>
            <a:r>
              <a:rPr lang="ja-JP" altLang="en-US" sz="2000" b="1" dirty="0">
                <a:solidFill>
                  <a:srgbClr val="FF3300"/>
                </a:solidFill>
                <a:latin typeface="Times New Roman" charset="0"/>
              </a:rPr>
              <a:t>毎月の給付額</a:t>
            </a:r>
            <a:endParaRPr lang="ja-JP" altLang="en-US" sz="2000" b="1" dirty="0">
              <a:latin typeface="Times New Roman" charset="0"/>
            </a:endParaRPr>
          </a:p>
        </p:txBody>
      </p:sp>
      <p:sp>
        <p:nvSpPr>
          <p:cNvPr id="24593" name="Oval 17"/>
          <p:cNvSpPr>
            <a:spLocks noChangeArrowheads="1"/>
          </p:cNvSpPr>
          <p:nvPr/>
        </p:nvSpPr>
        <p:spPr bwMode="auto">
          <a:xfrm>
            <a:off x="533400" y="1143000"/>
            <a:ext cx="1752600" cy="990600"/>
          </a:xfrm>
          <a:prstGeom prst="ellipse">
            <a:avLst/>
          </a:prstGeom>
          <a:solidFill>
            <a:srgbClr val="FFFF99"/>
          </a:solidFill>
          <a:ln w="9525">
            <a:solidFill>
              <a:schemeClr val="tx1"/>
            </a:solidFill>
            <a:round/>
            <a:headEnd/>
            <a:tailEnd/>
          </a:ln>
        </p:spPr>
        <p:txBody>
          <a:bodyPr wrap="none" anchor="ctr"/>
          <a:lstStyle/>
          <a:p>
            <a:endParaRPr lang="ja-JP" altLang="en-US"/>
          </a:p>
        </p:txBody>
      </p:sp>
      <p:sp>
        <p:nvSpPr>
          <p:cNvPr id="24594" name="Text Box 18"/>
          <p:cNvSpPr txBox="1">
            <a:spLocks noChangeArrowheads="1"/>
          </p:cNvSpPr>
          <p:nvPr/>
        </p:nvSpPr>
        <p:spPr bwMode="auto">
          <a:xfrm>
            <a:off x="615659" y="1431754"/>
            <a:ext cx="1600200" cy="400110"/>
          </a:xfrm>
          <a:prstGeom prst="rect">
            <a:avLst/>
          </a:prstGeom>
          <a:noFill/>
          <a:ln w="9525">
            <a:noFill/>
            <a:miter lim="800000"/>
            <a:headEnd/>
            <a:tailEnd/>
          </a:ln>
        </p:spPr>
        <p:txBody>
          <a:bodyPr>
            <a:spAutoFit/>
          </a:bodyPr>
          <a:lstStyle/>
          <a:p>
            <a:pPr algn="ctr">
              <a:spcBef>
                <a:spcPct val="50000"/>
              </a:spcBef>
            </a:pPr>
            <a:r>
              <a:rPr lang="ja-JP" altLang="en-US" sz="2000" dirty="0">
                <a:latin typeface="Times New Roman" charset="0"/>
              </a:rPr>
              <a:t>訪問調査</a:t>
            </a:r>
          </a:p>
        </p:txBody>
      </p:sp>
      <p:pic>
        <p:nvPicPr>
          <p:cNvPr id="24597" name="Picture 21" descr="C:\Program Files\Common Files\Microsoft Shared\Clipart\cagcat50\BD06639_.WMF"/>
          <p:cNvPicPr>
            <a:picLocks noChangeAspect="1" noChangeArrowheads="1"/>
          </p:cNvPicPr>
          <p:nvPr/>
        </p:nvPicPr>
        <p:blipFill>
          <a:blip r:embed="rId3" cstate="print"/>
          <a:srcRect/>
          <a:stretch>
            <a:fillRect/>
          </a:stretch>
        </p:blipFill>
        <p:spPr bwMode="auto">
          <a:xfrm>
            <a:off x="190500" y="3509582"/>
            <a:ext cx="2819400" cy="2971800"/>
          </a:xfrm>
          <a:prstGeom prst="rect">
            <a:avLst/>
          </a:prstGeom>
          <a:noFill/>
          <a:ln w="9525">
            <a:noFill/>
            <a:miter lim="800000"/>
            <a:headEnd/>
            <a:tailEnd/>
          </a:ln>
        </p:spPr>
      </p:pic>
      <p:sp>
        <p:nvSpPr>
          <p:cNvPr id="24598" name="Line 22"/>
          <p:cNvSpPr>
            <a:spLocks noChangeShapeType="1"/>
          </p:cNvSpPr>
          <p:nvPr/>
        </p:nvSpPr>
        <p:spPr bwMode="auto">
          <a:xfrm flipH="1">
            <a:off x="1219200" y="2120618"/>
            <a:ext cx="228600" cy="1236374"/>
          </a:xfrm>
          <a:prstGeom prst="line">
            <a:avLst/>
          </a:prstGeom>
          <a:noFill/>
          <a:ln w="28575">
            <a:solidFill>
              <a:schemeClr val="tx1"/>
            </a:solidFill>
            <a:round/>
            <a:headEnd/>
            <a:tailEnd type="triangle" w="lg" len="lg"/>
          </a:ln>
        </p:spPr>
        <p:txBody>
          <a:bodyPr/>
          <a:lstStyle/>
          <a:p>
            <a:endParaRPr lang="ja-JP" altLang="en-US"/>
          </a:p>
        </p:txBody>
      </p:sp>
      <p:sp>
        <p:nvSpPr>
          <p:cNvPr id="24601" name="Text Box 25"/>
          <p:cNvSpPr txBox="1">
            <a:spLocks noChangeArrowheads="1"/>
          </p:cNvSpPr>
          <p:nvPr/>
        </p:nvSpPr>
        <p:spPr bwMode="auto">
          <a:xfrm>
            <a:off x="3810000" y="5983952"/>
            <a:ext cx="2971800" cy="400110"/>
          </a:xfrm>
          <a:prstGeom prst="rect">
            <a:avLst/>
          </a:prstGeom>
          <a:noFill/>
          <a:ln w="9525">
            <a:noFill/>
            <a:miter lim="800000"/>
            <a:headEnd/>
            <a:tailEnd/>
          </a:ln>
        </p:spPr>
        <p:txBody>
          <a:bodyPr>
            <a:spAutoFit/>
          </a:bodyPr>
          <a:lstStyle/>
          <a:p>
            <a:pPr>
              <a:spcBef>
                <a:spcPct val="50000"/>
              </a:spcBef>
            </a:pPr>
            <a:r>
              <a:rPr lang="ja-JP" altLang="en-US" sz="2000" b="1" dirty="0">
                <a:solidFill>
                  <a:srgbClr val="FF3300"/>
                </a:solidFill>
              </a:rPr>
              <a:t>この額まで保険がきく</a:t>
            </a:r>
          </a:p>
        </p:txBody>
      </p:sp>
      <p:sp>
        <p:nvSpPr>
          <p:cNvPr id="24603" name="Line 27"/>
          <p:cNvSpPr>
            <a:spLocks noChangeShapeType="1"/>
          </p:cNvSpPr>
          <p:nvPr/>
        </p:nvSpPr>
        <p:spPr bwMode="auto">
          <a:xfrm flipV="1">
            <a:off x="3375660" y="3786707"/>
            <a:ext cx="3505200" cy="866"/>
          </a:xfrm>
          <a:prstGeom prst="line">
            <a:avLst/>
          </a:prstGeom>
          <a:noFill/>
          <a:ln w="57150">
            <a:solidFill>
              <a:schemeClr val="tx1"/>
            </a:solidFill>
            <a:miter lim="800000"/>
            <a:headEnd/>
            <a:tailEnd/>
          </a:ln>
        </p:spPr>
        <p:txBody>
          <a:bodyPr wrap="none"/>
          <a:lstStyle/>
          <a:p>
            <a:endParaRPr lang="ja-JP" altLang="en-US"/>
          </a:p>
        </p:txBody>
      </p:sp>
      <p:sp>
        <p:nvSpPr>
          <p:cNvPr id="24606" name="AutoShape 30"/>
          <p:cNvSpPr>
            <a:spLocks/>
          </p:cNvSpPr>
          <p:nvPr/>
        </p:nvSpPr>
        <p:spPr bwMode="auto">
          <a:xfrm>
            <a:off x="6496996" y="2736928"/>
            <a:ext cx="195261" cy="988487"/>
          </a:xfrm>
          <a:prstGeom prst="rightBrace">
            <a:avLst>
              <a:gd name="adj1" fmla="val 35119"/>
              <a:gd name="adj2" fmla="val 50000"/>
            </a:avLst>
          </a:prstGeom>
          <a:noFill/>
          <a:ln w="15875">
            <a:solidFill>
              <a:schemeClr val="tx1"/>
            </a:solidFill>
            <a:miter lim="800000"/>
            <a:headEnd/>
            <a:tailEnd/>
          </a:ln>
        </p:spPr>
        <p:txBody>
          <a:bodyPr wrap="none" anchor="ctr"/>
          <a:lstStyle/>
          <a:p>
            <a:endParaRPr lang="ja-JP" altLang="en-US"/>
          </a:p>
        </p:txBody>
      </p:sp>
      <p:sp>
        <p:nvSpPr>
          <p:cNvPr id="24607" name="Text Box 31"/>
          <p:cNvSpPr txBox="1">
            <a:spLocks noChangeArrowheads="1"/>
          </p:cNvSpPr>
          <p:nvPr/>
        </p:nvSpPr>
        <p:spPr bwMode="auto">
          <a:xfrm>
            <a:off x="6854181" y="3026861"/>
            <a:ext cx="1219200" cy="422405"/>
          </a:xfrm>
          <a:prstGeom prst="rect">
            <a:avLst/>
          </a:prstGeom>
          <a:solidFill>
            <a:srgbClr val="FDDFFD"/>
          </a:solidFill>
          <a:ln w="12700">
            <a:solidFill>
              <a:schemeClr val="bg1">
                <a:lumMod val="50000"/>
              </a:schemeClr>
            </a:solidFill>
            <a:miter lim="800000"/>
            <a:headEnd/>
            <a:tailEnd/>
          </a:ln>
        </p:spPr>
        <p:txBody>
          <a:bodyPr wrap="square" tIns="72000" bIns="72000" anchor="ctr" anchorCtr="0">
            <a:spAutoFit/>
          </a:bodyPr>
          <a:lstStyle/>
          <a:p>
            <a:pPr algn="ctr">
              <a:spcBef>
                <a:spcPct val="50000"/>
              </a:spcBef>
            </a:pPr>
            <a:r>
              <a:rPr lang="ja-JP" altLang="en-US" dirty="0"/>
              <a:t>予防給付</a:t>
            </a:r>
          </a:p>
        </p:txBody>
      </p:sp>
      <p:sp>
        <p:nvSpPr>
          <p:cNvPr id="24595" name="Text Box 19"/>
          <p:cNvSpPr txBox="1">
            <a:spLocks noChangeArrowheads="1"/>
          </p:cNvSpPr>
          <p:nvPr/>
        </p:nvSpPr>
        <p:spPr bwMode="auto">
          <a:xfrm>
            <a:off x="4953000" y="1638300"/>
            <a:ext cx="1048737" cy="369332"/>
          </a:xfrm>
          <a:prstGeom prst="rect">
            <a:avLst/>
          </a:prstGeom>
          <a:solidFill>
            <a:schemeClr val="bg1"/>
          </a:solidFill>
          <a:ln w="9525">
            <a:noFill/>
            <a:miter lim="800000"/>
            <a:headEnd/>
            <a:tailEnd/>
          </a:ln>
        </p:spPr>
        <p:txBody>
          <a:bodyPr wrap="square">
            <a:spAutoFit/>
          </a:bodyPr>
          <a:lstStyle/>
          <a:p>
            <a:pPr algn="ctr">
              <a:spcBef>
                <a:spcPct val="50000"/>
              </a:spcBef>
            </a:pPr>
            <a:r>
              <a:rPr lang="ja-JP" altLang="en-US" b="1" dirty="0">
                <a:solidFill>
                  <a:srgbClr val="FF3300"/>
                </a:solidFill>
                <a:latin typeface="Times New Roman" charset="0"/>
              </a:rPr>
              <a:t>認定</a:t>
            </a:r>
            <a:endParaRPr lang="ja-JP" altLang="en-US" b="1" dirty="0">
              <a:latin typeface="Times New Roman" charset="0"/>
            </a:endParaRPr>
          </a:p>
        </p:txBody>
      </p:sp>
      <p:sp>
        <p:nvSpPr>
          <p:cNvPr id="24580" name="Rectangle 4"/>
          <p:cNvSpPr>
            <a:spLocks noChangeArrowheads="1"/>
          </p:cNvSpPr>
          <p:nvPr/>
        </p:nvSpPr>
        <p:spPr bwMode="auto">
          <a:xfrm>
            <a:off x="6195060" y="1085850"/>
            <a:ext cx="1981200" cy="633413"/>
          </a:xfrm>
          <a:prstGeom prst="rect">
            <a:avLst/>
          </a:prstGeom>
          <a:solidFill>
            <a:schemeClr val="bg1"/>
          </a:solidFill>
          <a:ln w="9525">
            <a:solidFill>
              <a:schemeClr val="tx1"/>
            </a:solidFill>
            <a:miter lim="800000"/>
            <a:headEnd/>
            <a:tailEnd/>
          </a:ln>
        </p:spPr>
        <p:txBody>
          <a:bodyPr wrap="none" anchor="ctr"/>
          <a:lstStyle/>
          <a:p>
            <a:pPr algn="ctr"/>
            <a:r>
              <a:rPr lang="ja-JP" altLang="en-US" sz="2000" b="1" dirty="0">
                <a:latin typeface="Times New Roman" charset="0"/>
              </a:rPr>
              <a:t>市町村が行う</a:t>
            </a:r>
          </a:p>
        </p:txBody>
      </p:sp>
      <p:grpSp>
        <p:nvGrpSpPr>
          <p:cNvPr id="2" name="グループ化 1"/>
          <p:cNvGrpSpPr/>
          <p:nvPr/>
        </p:nvGrpSpPr>
        <p:grpSpPr>
          <a:xfrm>
            <a:off x="6553200" y="2055300"/>
            <a:ext cx="2286000" cy="764099"/>
            <a:chOff x="6553200" y="2055300"/>
            <a:chExt cx="2286000" cy="764099"/>
          </a:xfrm>
          <a:solidFill>
            <a:srgbClr val="FFFF99"/>
          </a:solidFill>
        </p:grpSpPr>
        <p:sp>
          <p:nvSpPr>
            <p:cNvPr id="24581" name="Oval 5"/>
            <p:cNvSpPr>
              <a:spLocks noChangeArrowheads="1"/>
            </p:cNvSpPr>
            <p:nvPr/>
          </p:nvSpPr>
          <p:spPr bwMode="auto">
            <a:xfrm>
              <a:off x="6553200" y="2055300"/>
              <a:ext cx="2286000" cy="764099"/>
            </a:xfrm>
            <a:prstGeom prst="ellipse">
              <a:avLst/>
            </a:prstGeom>
            <a:grpFill/>
            <a:ln w="9525">
              <a:solidFill>
                <a:schemeClr val="tx1"/>
              </a:solidFill>
              <a:round/>
              <a:headEnd/>
              <a:tailEnd/>
            </a:ln>
          </p:spPr>
          <p:txBody>
            <a:bodyPr wrap="none" anchor="ctr"/>
            <a:lstStyle/>
            <a:p>
              <a:endParaRPr lang="ja-JP" altLang="en-US"/>
            </a:p>
          </p:txBody>
        </p:sp>
        <p:sp>
          <p:nvSpPr>
            <p:cNvPr id="24582" name="Text Box 6"/>
            <p:cNvSpPr txBox="1">
              <a:spLocks noChangeArrowheads="1"/>
            </p:cNvSpPr>
            <p:nvPr/>
          </p:nvSpPr>
          <p:spPr bwMode="auto">
            <a:xfrm>
              <a:off x="6794147" y="2244725"/>
              <a:ext cx="1864078" cy="369332"/>
            </a:xfrm>
            <a:prstGeom prst="rect">
              <a:avLst/>
            </a:prstGeom>
            <a:grpFill/>
            <a:ln w="9525">
              <a:noFill/>
              <a:miter lim="800000"/>
              <a:headEnd/>
              <a:tailEnd/>
            </a:ln>
          </p:spPr>
          <p:txBody>
            <a:bodyPr wrap="square">
              <a:spAutoFit/>
            </a:bodyPr>
            <a:lstStyle/>
            <a:p>
              <a:pPr>
                <a:spcBef>
                  <a:spcPct val="50000"/>
                </a:spcBef>
              </a:pPr>
              <a:r>
                <a:rPr lang="ja-JP" altLang="en-US" dirty="0">
                  <a:latin typeface="Times New Roman" charset="0"/>
                </a:rPr>
                <a:t>介護認定審査会</a:t>
              </a:r>
            </a:p>
          </p:txBody>
        </p:sp>
      </p:grpSp>
      <p:sp>
        <p:nvSpPr>
          <p:cNvPr id="24596" name="Line 20"/>
          <p:cNvSpPr>
            <a:spLocks noChangeShapeType="1"/>
          </p:cNvSpPr>
          <p:nvPr/>
        </p:nvSpPr>
        <p:spPr bwMode="auto">
          <a:xfrm>
            <a:off x="7635240" y="1684019"/>
            <a:ext cx="0" cy="399813"/>
          </a:xfrm>
          <a:prstGeom prst="line">
            <a:avLst/>
          </a:prstGeom>
          <a:noFill/>
          <a:ln w="28575">
            <a:solidFill>
              <a:srgbClr val="FF3300"/>
            </a:solidFill>
            <a:round/>
            <a:headEnd type="triangle" w="med" len="med"/>
            <a:tailEnd type="triangle" w="med" len="med"/>
          </a:ln>
        </p:spPr>
        <p:txBody>
          <a:bodyPr wrap="none" anchor="ctr"/>
          <a:lstStyle/>
          <a:p>
            <a:endParaRPr lang="ja-JP" altLang="en-US"/>
          </a:p>
        </p:txBody>
      </p:sp>
      <p:sp>
        <p:nvSpPr>
          <p:cNvPr id="33" name="AutoShape 30"/>
          <p:cNvSpPr>
            <a:spLocks/>
          </p:cNvSpPr>
          <p:nvPr/>
        </p:nvSpPr>
        <p:spPr bwMode="auto">
          <a:xfrm>
            <a:off x="6496997" y="3922712"/>
            <a:ext cx="175260" cy="2042571"/>
          </a:xfrm>
          <a:prstGeom prst="rightBrace">
            <a:avLst>
              <a:gd name="adj1" fmla="val 35119"/>
              <a:gd name="adj2" fmla="val 50000"/>
            </a:avLst>
          </a:prstGeom>
          <a:noFill/>
          <a:ln w="15875">
            <a:solidFill>
              <a:schemeClr val="tx1"/>
            </a:solidFill>
            <a:miter lim="800000"/>
            <a:headEnd/>
            <a:tailEnd/>
          </a:ln>
        </p:spPr>
        <p:txBody>
          <a:bodyPr wrap="none" anchor="ctr"/>
          <a:lstStyle/>
          <a:p>
            <a:endParaRPr lang="ja-JP" altLang="en-US"/>
          </a:p>
        </p:txBody>
      </p:sp>
      <p:sp>
        <p:nvSpPr>
          <p:cNvPr id="34" name="Text Box 31"/>
          <p:cNvSpPr txBox="1">
            <a:spLocks noChangeArrowheads="1"/>
          </p:cNvSpPr>
          <p:nvPr/>
        </p:nvSpPr>
        <p:spPr bwMode="auto">
          <a:xfrm>
            <a:off x="6859411" y="4741043"/>
            <a:ext cx="1219200" cy="422405"/>
          </a:xfrm>
          <a:prstGeom prst="rect">
            <a:avLst/>
          </a:prstGeom>
          <a:solidFill>
            <a:schemeClr val="bg1"/>
          </a:solidFill>
          <a:ln w="12700">
            <a:solidFill>
              <a:schemeClr val="bg1">
                <a:lumMod val="50000"/>
              </a:schemeClr>
            </a:solidFill>
            <a:miter lim="800000"/>
            <a:headEnd/>
            <a:tailEnd/>
          </a:ln>
        </p:spPr>
        <p:txBody>
          <a:bodyPr wrap="square" tIns="72000" bIns="72000" anchor="ctr" anchorCtr="0">
            <a:spAutoFit/>
          </a:bodyPr>
          <a:lstStyle/>
          <a:p>
            <a:pPr algn="ctr">
              <a:spcBef>
                <a:spcPct val="50000"/>
              </a:spcBef>
            </a:pPr>
            <a:r>
              <a:rPr lang="ja-JP" altLang="en-US" dirty="0"/>
              <a:t>介護給付</a:t>
            </a:r>
          </a:p>
        </p:txBody>
      </p:sp>
    </p:spTree>
    <p:extLst>
      <p:ext uri="{BB962C8B-B14F-4D97-AF65-F5344CB8AC3E}">
        <p14:creationId xmlns:p14="http://schemas.microsoft.com/office/powerpoint/2010/main" val="37479843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normAutofit fontScale="90000"/>
          </a:bodyPr>
          <a:lstStyle/>
          <a:p>
            <a:r>
              <a:rPr kumimoji="1" lang="ja-JP" altLang="en-US" dirty="0" smtClean="0"/>
              <a:t>サービス供給への保険者の関与強化</a:t>
            </a:r>
            <a:endParaRPr kumimoji="1" lang="ja-JP" altLang="en-US" dirty="0"/>
          </a:p>
        </p:txBody>
      </p:sp>
      <p:sp>
        <p:nvSpPr>
          <p:cNvPr id="3" name="コンテンツ プレースホルダー 2"/>
          <p:cNvSpPr>
            <a:spLocks noGrp="1"/>
          </p:cNvSpPr>
          <p:nvPr>
            <p:ph idx="1"/>
          </p:nvPr>
        </p:nvSpPr>
        <p:spPr/>
        <p:txBody>
          <a:bodyPr/>
          <a:lstStyle/>
          <a:p>
            <a:r>
              <a:rPr lang="ja-JP" altLang="en-US" dirty="0"/>
              <a:t>市町村協議制の対象拡大（ｼｮｰﾄｽﾃｲ）</a:t>
            </a:r>
            <a:r>
              <a:rPr lang="ja-JP" altLang="en-US" dirty="0" smtClean="0"/>
              <a:t>、</a:t>
            </a:r>
            <a:endParaRPr lang="en-US" altLang="ja-JP" dirty="0" smtClean="0"/>
          </a:p>
          <a:p>
            <a:r>
              <a:rPr lang="ja-JP" altLang="en-US" dirty="0" smtClean="0"/>
              <a:t>地域</a:t>
            </a:r>
            <a:r>
              <a:rPr lang="ja-JP" altLang="en-US" dirty="0"/>
              <a:t>密着型通所介護</a:t>
            </a:r>
            <a:r>
              <a:rPr lang="ja-JP" altLang="en-US" dirty="0" smtClean="0"/>
              <a:t>の指定</a:t>
            </a:r>
            <a:r>
              <a:rPr lang="ja-JP" altLang="en-US" dirty="0"/>
              <a:t>拒否の仕組の</a:t>
            </a:r>
            <a:r>
              <a:rPr lang="ja-JP" altLang="en-US" dirty="0" smtClean="0"/>
              <a:t>導入</a:t>
            </a:r>
            <a:endParaRPr lang="en-US" altLang="ja-JP" dirty="0" smtClean="0"/>
          </a:p>
          <a:p>
            <a:r>
              <a:rPr lang="ja-JP" altLang="en-US" dirty="0" smtClean="0"/>
              <a:t>居宅</a:t>
            </a:r>
            <a:r>
              <a:rPr lang="ja-JP" altLang="en-US" dirty="0"/>
              <a:t>ｻｰﾋﾞｽ指定への市町村関与の強化</a:t>
            </a:r>
            <a:endParaRPr kumimoji="1" lang="ja-JP" altLang="en-US" dirty="0"/>
          </a:p>
        </p:txBody>
      </p:sp>
    </p:spTree>
    <p:extLst>
      <p:ext uri="{BB962C8B-B14F-4D97-AF65-F5344CB8AC3E}">
        <p14:creationId xmlns:p14="http://schemas.microsoft.com/office/powerpoint/2010/main" val="30113706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712968" cy="1143000"/>
          </a:xfrm>
          <a:solidFill>
            <a:schemeClr val="accent1">
              <a:lumMod val="40000"/>
              <a:lumOff val="60000"/>
            </a:schemeClr>
          </a:solidFill>
        </p:spPr>
        <p:txBody>
          <a:bodyPr>
            <a:normAutofit fontScale="90000"/>
          </a:bodyPr>
          <a:lstStyle/>
          <a:p>
            <a:r>
              <a:rPr kumimoji="1" lang="ja-JP" altLang="en-US" dirty="0" smtClean="0"/>
              <a:t>保険者業務の簡素化と介護保険の対象</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3600" dirty="0"/>
              <a:t>更新認定有効期間の上限を</a:t>
            </a:r>
            <a:r>
              <a:rPr lang="en-US" altLang="ja-JP" sz="3600" dirty="0">
                <a:solidFill>
                  <a:srgbClr val="FF0000"/>
                </a:solidFill>
              </a:rPr>
              <a:t>36</a:t>
            </a:r>
            <a:r>
              <a:rPr lang="ja-JP" altLang="en-US" sz="3600" dirty="0">
                <a:solidFill>
                  <a:srgbClr val="FF0000"/>
                </a:solidFill>
              </a:rPr>
              <a:t>か月</a:t>
            </a:r>
            <a:r>
              <a:rPr lang="ja-JP" altLang="en-US" sz="3600" dirty="0"/>
              <a:t>に延長することができる</a:t>
            </a:r>
          </a:p>
          <a:p>
            <a:r>
              <a:rPr lang="ja-JP" altLang="en-US" sz="3600" dirty="0"/>
              <a:t>要支援２と要介護１の判定をする場合に、状態安定者について二次判定の手続きを簡素化</a:t>
            </a:r>
            <a:endParaRPr lang="en-US" altLang="ja-JP" sz="3600" dirty="0"/>
          </a:p>
          <a:p>
            <a:r>
              <a:rPr lang="zh-TW" altLang="en-US" sz="3600" b="1" dirty="0"/>
              <a:t>被保険者範囲</a:t>
            </a:r>
            <a:r>
              <a:rPr lang="ja-JP" altLang="en-US" sz="3600" b="1" dirty="0" err="1"/>
              <a:t>の拡</a:t>
            </a:r>
            <a:r>
              <a:rPr lang="ja-JP" altLang="en-US" sz="3600" b="1" dirty="0" smtClean="0"/>
              <a:t>大（年齢引き下げ）は</a:t>
            </a:r>
            <a:r>
              <a:rPr lang="ja-JP" altLang="en-US" sz="3600" b="1" dirty="0"/>
              <a:t>継続論議する</a:t>
            </a:r>
            <a:endParaRPr lang="ja-JP" altLang="en-US" sz="3600" dirty="0"/>
          </a:p>
        </p:txBody>
      </p:sp>
    </p:spTree>
    <p:extLst>
      <p:ext uri="{BB962C8B-B14F-4D97-AF65-F5344CB8AC3E}">
        <p14:creationId xmlns:p14="http://schemas.microsoft.com/office/powerpoint/2010/main" val="31691705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3"/>
          <p:cNvSpPr>
            <a:spLocks noChangeArrowheads="1"/>
          </p:cNvSpPr>
          <p:nvPr/>
        </p:nvSpPr>
        <p:spPr bwMode="auto">
          <a:xfrm>
            <a:off x="251520" y="533400"/>
            <a:ext cx="8587680" cy="2895600"/>
          </a:xfrm>
          <a:prstGeom prst="roundRect">
            <a:avLst>
              <a:gd name="adj" fmla="val 16667"/>
            </a:avLst>
          </a:prstGeom>
          <a:solidFill>
            <a:srgbClr val="F7FCC8"/>
          </a:solidFill>
          <a:ln w="9525">
            <a:solidFill>
              <a:schemeClr val="tx1"/>
            </a:solidFill>
            <a:round/>
            <a:headEnd/>
            <a:tailEnd/>
          </a:ln>
        </p:spPr>
        <p:txBody>
          <a:bodyPr wrap="none" anchor="ctr"/>
          <a:lstStyle/>
          <a:p>
            <a:r>
              <a:rPr lang="ja-JP" altLang="en-US" sz="5400" dirty="0" smtClean="0"/>
              <a:t>５．利用者の</a:t>
            </a:r>
            <a:r>
              <a:rPr lang="ja-JP" altLang="en-US" sz="5400" dirty="0"/>
              <a:t>安心</a:t>
            </a:r>
            <a:r>
              <a:rPr lang="ja-JP" altLang="en-US" sz="5400" dirty="0" smtClean="0"/>
              <a:t>と未来を</a:t>
            </a:r>
            <a:endParaRPr lang="en-US" altLang="ja-JP" sz="5400" dirty="0" smtClean="0"/>
          </a:p>
          <a:p>
            <a:r>
              <a:rPr lang="ja-JP" altLang="en-US" sz="5400" dirty="0" smtClean="0"/>
              <a:t>拓くケアマネジメントの役割</a:t>
            </a:r>
            <a:endParaRPr lang="en-US" altLang="ja-JP" sz="5400" dirty="0"/>
          </a:p>
        </p:txBody>
      </p:sp>
      <p:pic>
        <p:nvPicPr>
          <p:cNvPr id="22531" name="Picture 4" descr="C:\Program Files\Common Files\Microsoft Shared\Clipart\cagcat50\PE01931_.wmf"/>
          <p:cNvPicPr>
            <a:picLocks noChangeAspect="1" noChangeArrowheads="1"/>
          </p:cNvPicPr>
          <p:nvPr/>
        </p:nvPicPr>
        <p:blipFill>
          <a:blip r:embed="rId2" cstate="print"/>
          <a:srcRect/>
          <a:stretch>
            <a:fillRect/>
          </a:stretch>
        </p:blipFill>
        <p:spPr bwMode="auto">
          <a:xfrm>
            <a:off x="-108520" y="4564424"/>
            <a:ext cx="2952328" cy="2477280"/>
          </a:xfrm>
          <a:prstGeom prst="rect">
            <a:avLst/>
          </a:prstGeom>
          <a:noFill/>
          <a:ln w="9525">
            <a:noFill/>
            <a:miter lim="800000"/>
            <a:headEnd/>
            <a:tailEnd/>
          </a:ln>
        </p:spPr>
      </p:pic>
    </p:spTree>
    <p:extLst>
      <p:ext uri="{BB962C8B-B14F-4D97-AF65-F5344CB8AC3E}">
        <p14:creationId xmlns:p14="http://schemas.microsoft.com/office/powerpoint/2010/main" val="41686678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16632"/>
            <a:ext cx="9143999" cy="621102"/>
          </a:xfrm>
        </p:spPr>
        <p:txBody>
          <a:bodyPr>
            <a:normAutofit fontScale="90000"/>
          </a:bodyPr>
          <a:lstStyle/>
          <a:p>
            <a:r>
              <a:rPr kumimoji="1" lang="ja-JP" altLang="en-US" dirty="0" smtClean="0"/>
              <a:t>平成</a:t>
            </a:r>
            <a:r>
              <a:rPr kumimoji="1" lang="en-US" altLang="ja-JP" dirty="0" smtClean="0"/>
              <a:t>27</a:t>
            </a:r>
            <a:r>
              <a:rPr kumimoji="1" lang="ja-JP" altLang="en-US" dirty="0" smtClean="0"/>
              <a:t>年度決算</a:t>
            </a:r>
            <a:r>
              <a:rPr kumimoji="1" lang="en-US" altLang="ja-JP" dirty="0" smtClean="0"/>
              <a:t>16</a:t>
            </a:r>
            <a:r>
              <a:rPr kumimoji="1" lang="ja-JP" altLang="en-US" dirty="0" smtClean="0"/>
              <a:t>年間赤字のケアマネ</a:t>
            </a:r>
            <a:endParaRPr kumimoji="1" lang="ja-JP" altLang="en-US" dirty="0"/>
          </a:p>
        </p:txBody>
      </p:sp>
      <p:graphicFrame>
        <p:nvGraphicFramePr>
          <p:cNvPr id="3" name="グラフ 2"/>
          <p:cNvGraphicFramePr>
            <a:graphicFrameLocks/>
          </p:cNvGraphicFramePr>
          <p:nvPr>
            <p:extLst/>
          </p:nvPr>
        </p:nvGraphicFramePr>
        <p:xfrm>
          <a:off x="0" y="737734"/>
          <a:ext cx="9036495" cy="5715602"/>
        </p:xfrm>
        <a:graphic>
          <a:graphicData uri="http://schemas.openxmlformats.org/drawingml/2006/chart">
            <c:chart xmlns:c="http://schemas.openxmlformats.org/drawingml/2006/chart" xmlns:r="http://schemas.openxmlformats.org/officeDocument/2006/relationships" r:id="rId2"/>
          </a:graphicData>
        </a:graphic>
      </p:graphicFrame>
      <p:sp>
        <p:nvSpPr>
          <p:cNvPr id="4" name="テキスト ボックス 3"/>
          <p:cNvSpPr txBox="1"/>
          <p:nvPr/>
        </p:nvSpPr>
        <p:spPr>
          <a:xfrm>
            <a:off x="0" y="6453336"/>
            <a:ext cx="6513095" cy="300082"/>
          </a:xfrm>
          <a:prstGeom prst="rect">
            <a:avLst/>
          </a:prstGeom>
          <a:noFill/>
        </p:spPr>
        <p:txBody>
          <a:bodyPr wrap="square" rtlCol="0">
            <a:spAutoFit/>
          </a:bodyPr>
          <a:lstStyle/>
          <a:p>
            <a:r>
              <a:rPr lang="ja-JP" altLang="en-US" sz="1350" dirty="0"/>
              <a:t>出典：厚生労働省２０１６年度（平成２８年）介護事業経営概況調査</a:t>
            </a:r>
          </a:p>
        </p:txBody>
      </p:sp>
    </p:spTree>
    <p:extLst>
      <p:ext uri="{BB962C8B-B14F-4D97-AF65-F5344CB8AC3E}">
        <p14:creationId xmlns:p14="http://schemas.microsoft.com/office/powerpoint/2010/main" val="12755116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3697" y="1"/>
            <a:ext cx="8720791" cy="1340768"/>
          </a:xfrm>
        </p:spPr>
        <p:txBody>
          <a:bodyPr>
            <a:normAutofit fontScale="90000"/>
          </a:bodyPr>
          <a:lstStyle/>
          <a:p>
            <a:r>
              <a:rPr lang="ja-JP" altLang="en-US" dirty="0"/>
              <a:t>ケアマネジメントは直接サービス</a:t>
            </a:r>
            <a:r>
              <a:rPr lang="ja-JP" altLang="en-US" dirty="0" smtClean="0"/>
              <a:t>と違う</a:t>
            </a:r>
            <a:r>
              <a:rPr lang="ja-JP" altLang="en-US" dirty="0" smtClean="0">
                <a:solidFill>
                  <a:srgbClr val="FF0000"/>
                </a:solidFill>
              </a:rPr>
              <a:t>ソーシャルワーク：自費導入は不適切</a:t>
            </a:r>
            <a:endParaRPr kumimoji="1" lang="ja-JP" altLang="en-US" dirty="0">
              <a:solidFill>
                <a:srgbClr val="FF0000"/>
              </a:solidFill>
            </a:endParaRPr>
          </a:p>
        </p:txBody>
      </p:sp>
      <p:sp>
        <p:nvSpPr>
          <p:cNvPr id="3" name="コンテンツ プレースホルダー 2"/>
          <p:cNvSpPr>
            <a:spLocks noGrp="1"/>
          </p:cNvSpPr>
          <p:nvPr>
            <p:ph idx="1"/>
          </p:nvPr>
        </p:nvSpPr>
        <p:spPr>
          <a:xfrm>
            <a:off x="243696" y="1340769"/>
            <a:ext cx="6416535" cy="5256583"/>
          </a:xfrm>
        </p:spPr>
        <p:txBody>
          <a:bodyPr>
            <a:normAutofit fontScale="85000" lnSpcReduction="20000"/>
          </a:bodyPr>
          <a:lstStyle/>
          <a:p>
            <a:r>
              <a:rPr kumimoji="1" lang="ja-JP" altLang="en-US" dirty="0" smtClean="0"/>
              <a:t>心身の状況、悪化リスクのアセスメント</a:t>
            </a:r>
            <a:endParaRPr kumimoji="1" lang="en-US" altLang="ja-JP" dirty="0" smtClean="0"/>
          </a:p>
          <a:p>
            <a:r>
              <a:rPr kumimoji="1" lang="ja-JP" altLang="en-US" dirty="0" smtClean="0"/>
              <a:t>医療ニーズへの対応</a:t>
            </a:r>
            <a:endParaRPr kumimoji="1" lang="en-US" altLang="ja-JP" dirty="0" smtClean="0"/>
          </a:p>
          <a:p>
            <a:r>
              <a:rPr kumimoji="1" lang="ja-JP" altLang="en-US" dirty="0" smtClean="0"/>
              <a:t>生活歴と生活の希望と生活の課題を明らかにする</a:t>
            </a:r>
            <a:endParaRPr kumimoji="1" lang="en-US" altLang="ja-JP" dirty="0" smtClean="0"/>
          </a:p>
          <a:p>
            <a:r>
              <a:rPr kumimoji="1" lang="ja-JP" altLang="en-US" dirty="0" smtClean="0"/>
              <a:t>介護者の負担軽減とサポート</a:t>
            </a:r>
            <a:endParaRPr kumimoji="1" lang="en-US" altLang="ja-JP" dirty="0" smtClean="0"/>
          </a:p>
          <a:p>
            <a:r>
              <a:rPr kumimoji="1" lang="ja-JP" altLang="en-US" dirty="0" smtClean="0"/>
              <a:t>本人の急変や介護者の急変への対応</a:t>
            </a:r>
            <a:endParaRPr kumimoji="1" lang="en-US" altLang="ja-JP" dirty="0" smtClean="0"/>
          </a:p>
          <a:p>
            <a:r>
              <a:rPr kumimoji="1" lang="ja-JP" altLang="en-US" dirty="0" smtClean="0"/>
              <a:t>サービス事業所の適合性と調整</a:t>
            </a:r>
            <a:endParaRPr kumimoji="1" lang="en-US" altLang="ja-JP" dirty="0" smtClean="0"/>
          </a:p>
          <a:p>
            <a:r>
              <a:rPr kumimoji="1" lang="ja-JP" altLang="en-US" dirty="0" smtClean="0"/>
              <a:t>近隣との連携</a:t>
            </a:r>
            <a:endParaRPr kumimoji="1" lang="en-US" altLang="ja-JP" dirty="0" smtClean="0"/>
          </a:p>
          <a:p>
            <a:r>
              <a:rPr kumimoji="1" lang="ja-JP" altLang="en-US" dirty="0" smtClean="0"/>
              <a:t>地域資源の活用で生活全体の支援</a:t>
            </a:r>
            <a:endParaRPr kumimoji="1" lang="en-US" altLang="ja-JP" dirty="0" smtClean="0"/>
          </a:p>
          <a:p>
            <a:r>
              <a:rPr kumimoji="1" lang="ja-JP" altLang="en-US" dirty="0" smtClean="0"/>
              <a:t>経済的課題への対応</a:t>
            </a:r>
            <a:endParaRPr kumimoji="1" lang="en-US" altLang="ja-JP" dirty="0" smtClean="0"/>
          </a:p>
          <a:p>
            <a:r>
              <a:rPr kumimoji="1" lang="ja-JP" altLang="en-US" dirty="0" smtClean="0"/>
              <a:t>他職種との連携・調整・情報共有</a:t>
            </a:r>
            <a:endParaRPr kumimoji="1" lang="en-US" altLang="ja-JP" dirty="0" smtClean="0"/>
          </a:p>
          <a:p>
            <a:r>
              <a:rPr kumimoji="1" lang="ja-JP" altLang="en-US" dirty="0" smtClean="0"/>
              <a:t>利用者・介護者・地域・事業者・諸制度のｺｰﾃｨﾈｰﾄ</a:t>
            </a:r>
            <a:endParaRPr kumimoji="1" lang="en-US" altLang="ja-JP" dirty="0" smtClean="0"/>
          </a:p>
        </p:txBody>
      </p:sp>
      <p:sp>
        <p:nvSpPr>
          <p:cNvPr id="4" name="右矢印 3"/>
          <p:cNvSpPr/>
          <p:nvPr/>
        </p:nvSpPr>
        <p:spPr>
          <a:xfrm>
            <a:off x="6973124" y="3140968"/>
            <a:ext cx="711680" cy="9963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 name="テキスト ボックス 4"/>
          <p:cNvSpPr txBox="1"/>
          <p:nvPr/>
        </p:nvSpPr>
        <p:spPr>
          <a:xfrm>
            <a:off x="7666439" y="1866415"/>
            <a:ext cx="1431161" cy="3545456"/>
          </a:xfrm>
          <a:prstGeom prst="rect">
            <a:avLst/>
          </a:prstGeom>
          <a:noFill/>
        </p:spPr>
        <p:txBody>
          <a:bodyPr vert="eaVert" wrap="square" rtlCol="0">
            <a:spAutoFit/>
          </a:bodyPr>
          <a:lstStyle/>
          <a:p>
            <a:r>
              <a:rPr lang="ja-JP" altLang="en-US" sz="4050" dirty="0"/>
              <a:t>地域包括ケアマネジメントへ</a:t>
            </a:r>
          </a:p>
        </p:txBody>
      </p:sp>
    </p:spTree>
    <p:extLst>
      <p:ext uri="{BB962C8B-B14F-4D97-AF65-F5344CB8AC3E}">
        <p14:creationId xmlns:p14="http://schemas.microsoft.com/office/powerpoint/2010/main" val="9835949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extLst/>
          </p:nvPr>
        </p:nvGraphicFramePr>
        <p:xfrm>
          <a:off x="339183" y="834971"/>
          <a:ext cx="8153400" cy="6023029"/>
        </p:xfrm>
        <a:graphic>
          <a:graphicData uri="http://schemas.openxmlformats.org/drawingml/2006/chart">
            <c:chart xmlns:c="http://schemas.openxmlformats.org/drawingml/2006/chart" xmlns:r="http://schemas.openxmlformats.org/officeDocument/2006/relationships" r:id="rId2"/>
          </a:graphicData>
        </a:graphic>
      </p:graphicFrame>
      <p:sp>
        <p:nvSpPr>
          <p:cNvPr id="3" name="正方形/長方形 2"/>
          <p:cNvSpPr/>
          <p:nvPr/>
        </p:nvSpPr>
        <p:spPr>
          <a:xfrm>
            <a:off x="323976" y="6488668"/>
            <a:ext cx="6080511" cy="369332"/>
          </a:xfrm>
          <a:prstGeom prst="rect">
            <a:avLst/>
          </a:prstGeom>
        </p:spPr>
        <p:txBody>
          <a:bodyPr wrap="none">
            <a:spAutoFit/>
          </a:bodyPr>
          <a:lstStyle/>
          <a:p>
            <a:r>
              <a:rPr lang="ja-JP" altLang="en-US" dirty="0"/>
              <a:t>出典：厚生労働省介護給付費実態調査平成２８年３月審査分</a:t>
            </a:r>
          </a:p>
        </p:txBody>
      </p:sp>
      <p:sp>
        <p:nvSpPr>
          <p:cNvPr id="4" name="テキスト ボックス 3"/>
          <p:cNvSpPr txBox="1"/>
          <p:nvPr/>
        </p:nvSpPr>
        <p:spPr>
          <a:xfrm>
            <a:off x="0" y="188640"/>
            <a:ext cx="9144000" cy="646331"/>
          </a:xfrm>
          <a:prstGeom prst="rect">
            <a:avLst/>
          </a:prstGeom>
          <a:noFill/>
        </p:spPr>
        <p:txBody>
          <a:bodyPr wrap="square" rtlCol="0">
            <a:spAutoFit/>
          </a:bodyPr>
          <a:lstStyle/>
          <a:p>
            <a:r>
              <a:rPr lang="ja-JP" altLang="en-US" sz="3600" b="1" dirty="0"/>
              <a:t>利用者の７３％は居宅でサービスを</a:t>
            </a:r>
            <a:r>
              <a:rPr lang="ja-JP" altLang="en-US" sz="3600" b="1" dirty="0" smtClean="0"/>
              <a:t>利用</a:t>
            </a:r>
            <a:endParaRPr lang="ja-JP" altLang="en-US" sz="3600" b="1" dirty="0"/>
          </a:p>
        </p:txBody>
      </p:sp>
    </p:spTree>
    <p:extLst>
      <p:ext uri="{BB962C8B-B14F-4D97-AF65-F5344CB8AC3E}">
        <p14:creationId xmlns:p14="http://schemas.microsoft.com/office/powerpoint/2010/main" val="2442315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受給者の７３％が８０歳以上</a:t>
            </a:r>
            <a:endParaRPr kumimoji="1" lang="ja-JP" altLang="en-US" dirty="0"/>
          </a:p>
        </p:txBody>
      </p:sp>
      <p:graphicFrame>
        <p:nvGraphicFramePr>
          <p:cNvPr id="3" name="グラフ 2"/>
          <p:cNvGraphicFramePr>
            <a:graphicFrameLocks/>
          </p:cNvGraphicFramePr>
          <p:nvPr>
            <p:extLst/>
          </p:nvPr>
        </p:nvGraphicFramePr>
        <p:xfrm>
          <a:off x="426775" y="1417638"/>
          <a:ext cx="8229600" cy="4891682"/>
        </p:xfrm>
        <a:graphic>
          <a:graphicData uri="http://schemas.openxmlformats.org/drawingml/2006/chart">
            <c:chart xmlns:c="http://schemas.openxmlformats.org/drawingml/2006/chart" xmlns:r="http://schemas.openxmlformats.org/officeDocument/2006/relationships" r:id="rId2"/>
          </a:graphicData>
        </a:graphic>
      </p:graphicFrame>
      <p:sp>
        <p:nvSpPr>
          <p:cNvPr id="4" name="テキスト ボックス 3"/>
          <p:cNvSpPr txBox="1"/>
          <p:nvPr/>
        </p:nvSpPr>
        <p:spPr>
          <a:xfrm>
            <a:off x="-108520" y="6858000"/>
            <a:ext cx="6552728" cy="369332"/>
          </a:xfrm>
          <a:prstGeom prst="rect">
            <a:avLst/>
          </a:prstGeom>
          <a:noFill/>
        </p:spPr>
        <p:txBody>
          <a:bodyPr wrap="square" rtlCol="0">
            <a:spAutoFit/>
          </a:bodyPr>
          <a:lstStyle/>
          <a:p>
            <a:r>
              <a:rPr kumimoji="1" lang="ja-JP" altLang="en-US" dirty="0" smtClean="0"/>
              <a:t>出典：厚生労働省介護給付費実態調査</a:t>
            </a:r>
            <a:r>
              <a:rPr lang="zh-TW" altLang="en-US" dirty="0"/>
              <a:t>平成２８年１２月審査分</a:t>
            </a:r>
            <a:endParaRPr kumimoji="1" lang="ja-JP" altLang="en-US" dirty="0"/>
          </a:p>
        </p:txBody>
      </p:sp>
    </p:spTree>
    <p:extLst>
      <p:ext uri="{BB962C8B-B14F-4D97-AF65-F5344CB8AC3E}">
        <p14:creationId xmlns:p14="http://schemas.microsoft.com/office/powerpoint/2010/main" val="22211765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41"/>
            <a:ext cx="8229600" cy="1143000"/>
          </a:xfrm>
        </p:spPr>
        <p:txBody>
          <a:bodyPr>
            <a:normAutofit/>
          </a:bodyPr>
          <a:lstStyle/>
          <a:p>
            <a:r>
              <a:rPr kumimoji="1" lang="ja-JP" altLang="en-US" dirty="0" smtClean="0"/>
              <a:t>一人あたり受給額は下がっている</a:t>
            </a:r>
            <a:endParaRPr kumimoji="1" lang="ja-JP" altLang="en-US" dirty="0"/>
          </a:p>
        </p:txBody>
      </p:sp>
      <p:graphicFrame>
        <p:nvGraphicFramePr>
          <p:cNvPr id="3" name="グラフ 2"/>
          <p:cNvGraphicFramePr>
            <a:graphicFrameLocks/>
          </p:cNvGraphicFramePr>
          <p:nvPr>
            <p:extLst/>
          </p:nvPr>
        </p:nvGraphicFramePr>
        <p:xfrm>
          <a:off x="179512" y="1169041"/>
          <a:ext cx="8507288" cy="5688959"/>
        </p:xfrm>
        <a:graphic>
          <a:graphicData uri="http://schemas.openxmlformats.org/drawingml/2006/chart">
            <c:chart xmlns:c="http://schemas.openxmlformats.org/drawingml/2006/chart" xmlns:r="http://schemas.openxmlformats.org/officeDocument/2006/relationships" r:id="rId2"/>
          </a:graphicData>
        </a:graphic>
      </p:graphicFrame>
      <p:sp>
        <p:nvSpPr>
          <p:cNvPr id="4" name="正方形/長方形 3"/>
          <p:cNvSpPr/>
          <p:nvPr/>
        </p:nvSpPr>
        <p:spPr>
          <a:xfrm>
            <a:off x="3347864" y="5589240"/>
            <a:ext cx="4572000" cy="646331"/>
          </a:xfrm>
          <a:prstGeom prst="rect">
            <a:avLst/>
          </a:prstGeom>
        </p:spPr>
        <p:txBody>
          <a:bodyPr>
            <a:spAutoFit/>
          </a:bodyPr>
          <a:lstStyle/>
          <a:p>
            <a:r>
              <a:rPr lang="ja-JP" altLang="en-US" dirty="0"/>
              <a:t>出典：介護給付費実態調査各年</a:t>
            </a:r>
          </a:p>
          <a:p>
            <a:endParaRPr lang="ja-JP" altLang="en-US" dirty="0"/>
          </a:p>
        </p:txBody>
      </p:sp>
    </p:spTree>
    <p:extLst>
      <p:ext uri="{BB962C8B-B14F-4D97-AF65-F5344CB8AC3E}">
        <p14:creationId xmlns:p14="http://schemas.microsoft.com/office/powerpoint/2010/main" val="6821187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7444" y="-204045"/>
            <a:ext cx="8229600" cy="1143000"/>
          </a:xfrm>
        </p:spPr>
        <p:txBody>
          <a:bodyPr>
            <a:normAutofit fontScale="90000"/>
          </a:bodyPr>
          <a:lstStyle/>
          <a:p>
            <a:r>
              <a:rPr kumimoji="1" lang="ja-JP" altLang="en-US" dirty="0" smtClean="0"/>
              <a:t>より長く地域で暮らせば給付は下がる</a:t>
            </a:r>
            <a:endParaRPr kumimoji="1" lang="ja-JP" altLang="en-US" dirty="0"/>
          </a:p>
        </p:txBody>
      </p:sp>
      <p:sp>
        <p:nvSpPr>
          <p:cNvPr id="4" name="テキスト ボックス 3"/>
          <p:cNvSpPr txBox="1"/>
          <p:nvPr/>
        </p:nvSpPr>
        <p:spPr>
          <a:xfrm>
            <a:off x="179512" y="6381328"/>
            <a:ext cx="8856984" cy="369332"/>
          </a:xfrm>
          <a:prstGeom prst="rect">
            <a:avLst/>
          </a:prstGeom>
          <a:noFill/>
        </p:spPr>
        <p:txBody>
          <a:bodyPr wrap="square" rtlCol="0">
            <a:spAutoFit/>
          </a:bodyPr>
          <a:lstStyle/>
          <a:p>
            <a:r>
              <a:rPr kumimoji="1" lang="ja-JP" altLang="en-US" dirty="0" smtClean="0"/>
              <a:t>出典：厚生労働省介護給付費実態調査平成２７年度</a:t>
            </a:r>
            <a:endParaRPr kumimoji="1" lang="ja-JP" altLang="en-US" dirty="0"/>
          </a:p>
        </p:txBody>
      </p:sp>
      <p:graphicFrame>
        <p:nvGraphicFramePr>
          <p:cNvPr id="6" name="グラフ 5"/>
          <p:cNvGraphicFramePr>
            <a:graphicFrameLocks/>
          </p:cNvGraphicFramePr>
          <p:nvPr>
            <p:extLst/>
          </p:nvPr>
        </p:nvGraphicFramePr>
        <p:xfrm>
          <a:off x="179512" y="764704"/>
          <a:ext cx="8496944" cy="5616624"/>
        </p:xfrm>
        <a:graphic>
          <a:graphicData uri="http://schemas.openxmlformats.org/drawingml/2006/chart">
            <c:chart xmlns:c="http://schemas.openxmlformats.org/drawingml/2006/chart" xmlns:r="http://schemas.openxmlformats.org/officeDocument/2006/relationships" r:id="rId2"/>
          </a:graphicData>
        </a:graphic>
      </p:graphicFrame>
      <p:sp>
        <p:nvSpPr>
          <p:cNvPr id="9" name="テキスト ボックス 8"/>
          <p:cNvSpPr txBox="1"/>
          <p:nvPr/>
        </p:nvSpPr>
        <p:spPr>
          <a:xfrm>
            <a:off x="8028384" y="1340768"/>
            <a:ext cx="1115616" cy="4247317"/>
          </a:xfrm>
          <a:prstGeom prst="rect">
            <a:avLst/>
          </a:prstGeom>
          <a:noFill/>
        </p:spPr>
        <p:txBody>
          <a:bodyPr wrap="square" rtlCol="0">
            <a:spAutoFit/>
          </a:bodyPr>
          <a:lstStyle/>
          <a:p>
            <a:r>
              <a:rPr kumimoji="1" lang="ja-JP" altLang="en-US" b="1" dirty="0" smtClean="0">
                <a:solidFill>
                  <a:srgbClr val="FF3300"/>
                </a:solidFill>
              </a:rPr>
              <a:t>６４．６％</a:t>
            </a:r>
            <a:endParaRPr lang="en-US" altLang="ja-JP" b="1" dirty="0">
              <a:solidFill>
                <a:srgbClr val="FF3300"/>
              </a:solidFill>
            </a:endParaRPr>
          </a:p>
          <a:p>
            <a:endParaRPr kumimoji="1" lang="en-US" altLang="ja-JP" b="1" dirty="0" smtClean="0">
              <a:solidFill>
                <a:srgbClr val="FF3300"/>
              </a:solidFill>
            </a:endParaRPr>
          </a:p>
          <a:p>
            <a:endParaRPr lang="en-US" altLang="ja-JP" b="1" dirty="0">
              <a:solidFill>
                <a:srgbClr val="FF3300"/>
              </a:solidFill>
            </a:endParaRPr>
          </a:p>
          <a:p>
            <a:r>
              <a:rPr kumimoji="1" lang="ja-JP" altLang="en-US" b="1" dirty="0" smtClean="0">
                <a:solidFill>
                  <a:srgbClr val="FF3300"/>
                </a:solidFill>
              </a:rPr>
              <a:t>６１％</a:t>
            </a:r>
            <a:endParaRPr kumimoji="1" lang="en-US" altLang="ja-JP" b="1" dirty="0" smtClean="0">
              <a:solidFill>
                <a:srgbClr val="FF3300"/>
              </a:solidFill>
            </a:endParaRPr>
          </a:p>
          <a:p>
            <a:endParaRPr lang="en-US" altLang="ja-JP" b="1" dirty="0">
              <a:solidFill>
                <a:srgbClr val="FF3300"/>
              </a:solidFill>
            </a:endParaRPr>
          </a:p>
          <a:p>
            <a:r>
              <a:rPr kumimoji="1" lang="ja-JP" altLang="en-US" b="1" dirty="0" smtClean="0">
                <a:solidFill>
                  <a:srgbClr val="FF3300"/>
                </a:solidFill>
              </a:rPr>
              <a:t>５７．４％</a:t>
            </a:r>
            <a:endParaRPr kumimoji="1" lang="en-US" altLang="ja-JP" b="1" dirty="0" smtClean="0">
              <a:solidFill>
                <a:srgbClr val="FF3300"/>
              </a:solidFill>
            </a:endParaRPr>
          </a:p>
          <a:p>
            <a:endParaRPr lang="en-US" altLang="ja-JP" b="1" dirty="0">
              <a:solidFill>
                <a:srgbClr val="FF3300"/>
              </a:solidFill>
            </a:endParaRPr>
          </a:p>
          <a:p>
            <a:r>
              <a:rPr kumimoji="1" lang="ja-JP" altLang="en-US" b="1" dirty="0" smtClean="0">
                <a:solidFill>
                  <a:srgbClr val="FF3300"/>
                </a:solidFill>
              </a:rPr>
              <a:t>５３．６％</a:t>
            </a:r>
            <a:endParaRPr kumimoji="1" lang="en-US" altLang="ja-JP" b="1" dirty="0" smtClean="0">
              <a:solidFill>
                <a:srgbClr val="FF3300"/>
              </a:solidFill>
            </a:endParaRPr>
          </a:p>
          <a:p>
            <a:endParaRPr lang="en-US" altLang="ja-JP" b="1" dirty="0">
              <a:solidFill>
                <a:srgbClr val="FF3300"/>
              </a:solidFill>
            </a:endParaRPr>
          </a:p>
          <a:p>
            <a:r>
              <a:rPr kumimoji="1" lang="ja-JP" altLang="en-US" b="1" dirty="0" smtClean="0">
                <a:solidFill>
                  <a:srgbClr val="FF3300"/>
                </a:solidFill>
              </a:rPr>
              <a:t>４４．３％</a:t>
            </a:r>
            <a:endParaRPr kumimoji="1" lang="en-US" altLang="ja-JP" b="1" dirty="0" smtClean="0">
              <a:solidFill>
                <a:srgbClr val="FF3300"/>
              </a:solidFill>
            </a:endParaRPr>
          </a:p>
          <a:p>
            <a:endParaRPr lang="en-US" altLang="ja-JP" b="1" dirty="0">
              <a:solidFill>
                <a:srgbClr val="FF3300"/>
              </a:solidFill>
            </a:endParaRPr>
          </a:p>
          <a:p>
            <a:r>
              <a:rPr kumimoji="1" lang="ja-JP" altLang="en-US" b="1" dirty="0" smtClean="0">
                <a:solidFill>
                  <a:srgbClr val="FF3300"/>
                </a:solidFill>
              </a:rPr>
              <a:t>３４．３％</a:t>
            </a:r>
            <a:endParaRPr kumimoji="1" lang="en-US" altLang="ja-JP" b="1" dirty="0" smtClean="0">
              <a:solidFill>
                <a:srgbClr val="FF3300"/>
              </a:solidFill>
            </a:endParaRPr>
          </a:p>
          <a:p>
            <a:endParaRPr lang="en-US" altLang="ja-JP" b="1" dirty="0">
              <a:solidFill>
                <a:srgbClr val="FF3300"/>
              </a:solidFill>
            </a:endParaRPr>
          </a:p>
          <a:p>
            <a:r>
              <a:rPr kumimoji="1" lang="ja-JP" altLang="en-US" b="1" dirty="0" smtClean="0">
                <a:solidFill>
                  <a:srgbClr val="FF3300"/>
                </a:solidFill>
              </a:rPr>
              <a:t>３９．４％</a:t>
            </a:r>
            <a:endParaRPr kumimoji="1" lang="en-US" altLang="ja-JP" b="1" dirty="0" smtClean="0">
              <a:solidFill>
                <a:srgbClr val="FF3300"/>
              </a:solidFill>
            </a:endParaRPr>
          </a:p>
          <a:p>
            <a:endParaRPr kumimoji="1" lang="ja-JP" altLang="en-US" dirty="0"/>
          </a:p>
        </p:txBody>
      </p:sp>
    </p:spTree>
    <p:extLst>
      <p:ext uri="{BB962C8B-B14F-4D97-AF65-F5344CB8AC3E}">
        <p14:creationId xmlns:p14="http://schemas.microsoft.com/office/powerpoint/2010/main" val="27647338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ケアマネジメントの役割</a:t>
            </a:r>
            <a:r>
              <a:rPr kumimoji="1" lang="ja-JP" altLang="en-US" dirty="0" err="1" smtClean="0"/>
              <a:t>ー</a:t>
            </a:r>
            <a:r>
              <a:rPr kumimoji="1" lang="ja-JP" altLang="en-US" dirty="0" smtClean="0"/>
              <a:t>１</a:t>
            </a:r>
            <a:endParaRPr kumimoji="1" lang="ja-JP" altLang="en-US" dirty="0"/>
          </a:p>
        </p:txBody>
      </p:sp>
      <p:sp>
        <p:nvSpPr>
          <p:cNvPr id="3" name="コンテンツ プレースホルダー 2"/>
          <p:cNvSpPr>
            <a:spLocks noGrp="1"/>
          </p:cNvSpPr>
          <p:nvPr>
            <p:ph idx="1"/>
          </p:nvPr>
        </p:nvSpPr>
        <p:spPr>
          <a:xfrm>
            <a:off x="107504" y="1268760"/>
            <a:ext cx="8579296" cy="4857403"/>
          </a:xfrm>
        </p:spPr>
        <p:txBody>
          <a:bodyPr/>
          <a:lstStyle/>
          <a:p>
            <a:pPr marL="0" indent="0">
              <a:buNone/>
            </a:pPr>
            <a:r>
              <a:rPr kumimoji="1" lang="ja-JP" altLang="en-US" sz="4000" dirty="0" smtClean="0"/>
              <a:t>在宅生活の継続をケアマネジメントする</a:t>
            </a:r>
            <a:endParaRPr lang="en-US" altLang="ja-JP" sz="4000" dirty="0"/>
          </a:p>
          <a:p>
            <a:pPr marL="0" indent="0">
              <a:buNone/>
            </a:pPr>
            <a:endParaRPr kumimoji="1" lang="en-US" altLang="ja-JP" sz="4000" dirty="0" smtClean="0"/>
          </a:p>
          <a:p>
            <a:pPr marL="0" indent="0">
              <a:buNone/>
            </a:pPr>
            <a:endParaRPr lang="en-US" altLang="ja-JP" sz="4000" dirty="0"/>
          </a:p>
          <a:p>
            <a:pPr marL="0" indent="0">
              <a:buNone/>
            </a:pPr>
            <a:endParaRPr kumimoji="1" lang="en-US" altLang="ja-JP" sz="4000" dirty="0" smtClean="0"/>
          </a:p>
        </p:txBody>
      </p:sp>
      <p:sp>
        <p:nvSpPr>
          <p:cNvPr id="4" name="上矢印吹き出し 3"/>
          <p:cNvSpPr/>
          <p:nvPr/>
        </p:nvSpPr>
        <p:spPr>
          <a:xfrm>
            <a:off x="457200" y="1989992"/>
            <a:ext cx="8075240" cy="1944216"/>
          </a:xfrm>
          <a:prstGeom prst="up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smtClean="0"/>
              <a:t>在宅が困難になる障壁をアセスメントし、</a:t>
            </a:r>
            <a:endParaRPr kumimoji="1" lang="en-US" altLang="ja-JP" sz="2800" dirty="0" smtClean="0"/>
          </a:p>
          <a:p>
            <a:pPr algn="ctr"/>
            <a:r>
              <a:rPr kumimoji="1" lang="ja-JP" altLang="en-US" sz="2800" dirty="0" smtClean="0"/>
              <a:t>リスクをマネジメントすることで生活を継続させる</a:t>
            </a:r>
            <a:endParaRPr kumimoji="1" lang="ja-JP" altLang="en-US" sz="2800" dirty="0"/>
          </a:p>
        </p:txBody>
      </p:sp>
      <p:sp>
        <p:nvSpPr>
          <p:cNvPr id="7" name="角丸四角形 6"/>
          <p:cNvSpPr/>
          <p:nvPr/>
        </p:nvSpPr>
        <p:spPr>
          <a:xfrm>
            <a:off x="323528" y="4509120"/>
            <a:ext cx="8496944" cy="22322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200" dirty="0" smtClean="0"/>
              <a:t>国の調査では</a:t>
            </a:r>
            <a:r>
              <a:rPr lang="ja-JP" altLang="en-US" sz="3200" dirty="0">
                <a:solidFill>
                  <a:prstClr val="black"/>
                </a:solidFill>
              </a:rPr>
              <a:t>介護が必要になった際「サービスを活用して自宅で</a:t>
            </a:r>
            <a:r>
              <a:rPr lang="ja-JP" altLang="en-US" sz="3200" dirty="0" smtClean="0">
                <a:solidFill>
                  <a:prstClr val="black"/>
                </a:solidFill>
              </a:rPr>
              <a:t>ケア暮らしたい」</a:t>
            </a:r>
            <a:r>
              <a:rPr lang="ja-JP" altLang="en-US" sz="3200" dirty="0">
                <a:solidFill>
                  <a:prstClr val="black"/>
                </a:solidFill>
              </a:rPr>
              <a:t>は</a:t>
            </a:r>
            <a:r>
              <a:rPr lang="ja-JP" altLang="en-US" sz="3200" dirty="0" smtClean="0">
                <a:solidFill>
                  <a:prstClr val="black"/>
                </a:solidFill>
              </a:rPr>
              <a:t>７４％</a:t>
            </a:r>
            <a:endParaRPr lang="en-US" altLang="ja-JP" sz="3200" dirty="0" smtClean="0">
              <a:solidFill>
                <a:prstClr val="black"/>
              </a:solidFill>
            </a:endParaRPr>
          </a:p>
          <a:p>
            <a:pPr algn="ctr"/>
            <a:r>
              <a:rPr lang="ja-JP" altLang="en-US" sz="3200" dirty="0" smtClean="0">
                <a:solidFill>
                  <a:prstClr val="black"/>
                </a:solidFill>
              </a:rPr>
              <a:t>自宅は「居るだけで良い場所」役割がある</a:t>
            </a:r>
            <a:endParaRPr lang="en-US" altLang="ja-JP" sz="3200" dirty="0">
              <a:solidFill>
                <a:prstClr val="black"/>
              </a:solidFill>
            </a:endParaRPr>
          </a:p>
          <a:p>
            <a:pPr algn="ctr"/>
            <a:endParaRPr kumimoji="1" lang="ja-JP" altLang="en-US" dirty="0"/>
          </a:p>
        </p:txBody>
      </p:sp>
    </p:spTree>
    <p:extLst>
      <p:ext uri="{BB962C8B-B14F-4D97-AF65-F5344CB8AC3E}">
        <p14:creationId xmlns:p14="http://schemas.microsoft.com/office/powerpoint/2010/main" val="3361700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保健・医療・福祉の名による医療からの付け替え１年目で </a:t>
            </a:r>
            <a:r>
              <a:rPr kumimoji="1" lang="ja-JP" altLang="en-US" dirty="0">
                <a:solidFill>
                  <a:srgbClr val="FF0000"/>
                </a:solidFill>
              </a:rPr>
              <a:t>４６．５％</a:t>
            </a:r>
          </a:p>
        </p:txBody>
      </p:sp>
      <p:sp>
        <p:nvSpPr>
          <p:cNvPr id="3" name="コンテンツ プレースホルダー 2"/>
          <p:cNvSpPr>
            <a:spLocks noGrp="1"/>
          </p:cNvSpPr>
          <p:nvPr>
            <p:ph idx="1"/>
          </p:nvPr>
        </p:nvSpPr>
        <p:spPr>
          <a:xfrm>
            <a:off x="457200" y="1417638"/>
            <a:ext cx="8058150" cy="4072334"/>
          </a:xfrm>
        </p:spPr>
        <p:txBody>
          <a:bodyPr/>
          <a:lstStyle/>
          <a:p>
            <a:pPr marL="0" indent="0">
              <a:buNone/>
            </a:pPr>
            <a:r>
              <a:rPr kumimoji="1" lang="ja-JP" altLang="en-US" dirty="0"/>
              <a:t>平成１３年５月審査分：　</a:t>
            </a:r>
            <a:endParaRPr kumimoji="1" lang="en-US" altLang="ja-JP" dirty="0"/>
          </a:p>
          <a:p>
            <a:pPr marL="0" indent="0">
              <a:buNone/>
            </a:pPr>
            <a:r>
              <a:rPr kumimoji="1" lang="ja-JP" altLang="en-US" dirty="0"/>
              <a:t>　　　　介護保険　　　　　　　　　</a:t>
            </a:r>
            <a:r>
              <a:rPr lang="ja-JP" altLang="en-US" dirty="0"/>
              <a:t>  医療保険</a:t>
            </a:r>
          </a:p>
          <a:p>
            <a:pPr marL="0" indent="0">
              <a:buNone/>
            </a:pPr>
            <a:r>
              <a:rPr kumimoji="1" lang="ja-JP" altLang="en-US" dirty="0"/>
              <a:t>　　　　　　　　　　　　　　　　　</a:t>
            </a:r>
          </a:p>
        </p:txBody>
      </p:sp>
      <p:sp>
        <p:nvSpPr>
          <p:cNvPr id="4" name="正方形/長方形 3"/>
          <p:cNvSpPr/>
          <p:nvPr/>
        </p:nvSpPr>
        <p:spPr>
          <a:xfrm>
            <a:off x="396316" y="2593467"/>
            <a:ext cx="3962400" cy="3052951"/>
          </a:xfrm>
          <a:prstGeom prst="rect">
            <a:avLst/>
          </a:prstGeom>
          <a:solidFill>
            <a:schemeClr val="accent5">
              <a:lumMod val="20000"/>
              <a:lumOff val="80000"/>
            </a:schemeClr>
          </a:solidFill>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a:p>
        </p:txBody>
      </p:sp>
      <p:sp>
        <p:nvSpPr>
          <p:cNvPr id="6" name="正方形/長方形 5"/>
          <p:cNvSpPr/>
          <p:nvPr/>
        </p:nvSpPr>
        <p:spPr>
          <a:xfrm>
            <a:off x="1342471" y="5764983"/>
            <a:ext cx="2160000" cy="504000"/>
          </a:xfrm>
          <a:prstGeom prst="rect">
            <a:avLst/>
          </a:prstGeom>
          <a:ln w="25400">
            <a:solidFill>
              <a:schemeClr val="accent1"/>
            </a:solidFill>
          </a:ln>
        </p:spPr>
        <p:txBody>
          <a:bodyPr wrap="none" anchor="ctr" anchorCtr="0">
            <a:noAutofit/>
          </a:bodyPr>
          <a:lstStyle/>
          <a:p>
            <a:pPr algn="ctr"/>
            <a:r>
              <a:rPr lang="en-US" altLang="ja-JP" sz="2000" b="1" dirty="0">
                <a:latin typeface="ＭＳ Ｐゴシック" panose="020B0600070205080204" pitchFamily="50" charset="-128"/>
              </a:rPr>
              <a:t>174 </a:t>
            </a:r>
            <a:r>
              <a:rPr lang="en-US" altLang="ja-JP" sz="2000" b="1" dirty="0" smtClean="0">
                <a:latin typeface="ＭＳ Ｐゴシック" panose="020B0600070205080204" pitchFamily="50" charset="-128"/>
              </a:rPr>
              <a:t>124</a:t>
            </a:r>
            <a:r>
              <a:rPr lang="ja-JP" altLang="en-US" sz="2000" b="1" dirty="0" smtClean="0">
                <a:latin typeface="ＭＳ Ｐゴシック" panose="020B0600070205080204" pitchFamily="50" charset="-128"/>
              </a:rPr>
              <a:t>百万円</a:t>
            </a:r>
            <a:r>
              <a:rPr lang="ja-JP" altLang="en-US" sz="2000" b="1" dirty="0" smtClean="0"/>
              <a:t> </a:t>
            </a:r>
            <a:endParaRPr lang="ja-JP" altLang="en-US" sz="2000" b="1" dirty="0"/>
          </a:p>
        </p:txBody>
      </p:sp>
      <p:sp>
        <p:nvSpPr>
          <p:cNvPr id="7" name="正方形/長方形 6"/>
          <p:cNvSpPr/>
          <p:nvPr/>
        </p:nvSpPr>
        <p:spPr>
          <a:xfrm>
            <a:off x="4530166" y="2593466"/>
            <a:ext cx="4267200" cy="3052952"/>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a:p>
        </p:txBody>
      </p:sp>
      <p:sp>
        <p:nvSpPr>
          <p:cNvPr id="9" name="正方形/長方形 8"/>
          <p:cNvSpPr/>
          <p:nvPr/>
        </p:nvSpPr>
        <p:spPr>
          <a:xfrm>
            <a:off x="5629275" y="5718288"/>
            <a:ext cx="2160000" cy="504000"/>
          </a:xfrm>
          <a:prstGeom prst="rect">
            <a:avLst/>
          </a:prstGeom>
        </p:spPr>
        <p:style>
          <a:lnRef idx="2">
            <a:schemeClr val="accent6"/>
          </a:lnRef>
          <a:fillRef idx="1">
            <a:schemeClr val="lt1"/>
          </a:fillRef>
          <a:effectRef idx="0">
            <a:schemeClr val="accent6"/>
          </a:effectRef>
          <a:fontRef idx="minor">
            <a:schemeClr val="dk1"/>
          </a:fontRef>
        </p:style>
        <p:txBody>
          <a:bodyPr rtlCol="0" anchor="ctr" anchorCtr="0">
            <a:noAutofit/>
          </a:bodyPr>
          <a:lstStyle/>
          <a:p>
            <a:pPr algn="ctr"/>
            <a:r>
              <a:rPr lang="en-US" altLang="ja-JP" sz="2000" b="1" dirty="0">
                <a:solidFill>
                  <a:srgbClr val="FF0000"/>
                </a:solidFill>
              </a:rPr>
              <a:t>151 </a:t>
            </a:r>
            <a:r>
              <a:rPr lang="en-US" altLang="ja-JP" sz="2000" b="1" dirty="0" smtClean="0">
                <a:solidFill>
                  <a:srgbClr val="FF0000"/>
                </a:solidFill>
              </a:rPr>
              <a:t>425</a:t>
            </a:r>
            <a:r>
              <a:rPr lang="ja-JP" altLang="en-US" sz="2000" b="1" dirty="0" smtClean="0">
                <a:solidFill>
                  <a:srgbClr val="FF0000"/>
                </a:solidFill>
              </a:rPr>
              <a:t>百万円 </a:t>
            </a:r>
            <a:endParaRPr lang="ja-JP" altLang="en-US" sz="2000" b="1" dirty="0">
              <a:solidFill>
                <a:srgbClr val="FF0000"/>
              </a:solidFill>
            </a:endParaRPr>
          </a:p>
        </p:txBody>
      </p:sp>
      <p:sp>
        <p:nvSpPr>
          <p:cNvPr id="10" name="テキスト ボックス 9"/>
          <p:cNvSpPr txBox="1"/>
          <p:nvPr/>
        </p:nvSpPr>
        <p:spPr>
          <a:xfrm>
            <a:off x="38100" y="6489869"/>
            <a:ext cx="3041043" cy="300082"/>
          </a:xfrm>
          <a:prstGeom prst="rect">
            <a:avLst/>
          </a:prstGeom>
          <a:noFill/>
        </p:spPr>
        <p:txBody>
          <a:bodyPr wrap="square" rtlCol="0">
            <a:spAutoFit/>
          </a:bodyPr>
          <a:lstStyle/>
          <a:p>
            <a:r>
              <a:rPr lang="ja-JP" altLang="en-US" sz="1350" dirty="0"/>
              <a:t>出典 ： 介護給付費実態調査各年</a:t>
            </a:r>
          </a:p>
        </p:txBody>
      </p:sp>
      <p:graphicFrame>
        <p:nvGraphicFramePr>
          <p:cNvPr id="11" name="表 10"/>
          <p:cNvGraphicFramePr>
            <a:graphicFrameLocks noGrp="1"/>
          </p:cNvGraphicFramePr>
          <p:nvPr/>
        </p:nvGraphicFramePr>
        <p:xfrm>
          <a:off x="459150" y="2616605"/>
          <a:ext cx="3843536" cy="2997979"/>
        </p:xfrm>
        <a:graphic>
          <a:graphicData uri="http://schemas.openxmlformats.org/drawingml/2006/table">
            <a:tbl>
              <a:tblPr firstRow="1" bandRow="1">
                <a:tableStyleId>{5C22544A-7EE6-4342-B048-85BDC9FD1C3A}</a:tableStyleId>
              </a:tblPr>
              <a:tblGrid>
                <a:gridCol w="1961803">
                  <a:extLst>
                    <a:ext uri="{9D8B030D-6E8A-4147-A177-3AD203B41FA5}">
                      <a16:colId xmlns="" xmlns:a16="http://schemas.microsoft.com/office/drawing/2014/main" val="3396984639"/>
                    </a:ext>
                  </a:extLst>
                </a:gridCol>
                <a:gridCol w="1881733">
                  <a:extLst>
                    <a:ext uri="{9D8B030D-6E8A-4147-A177-3AD203B41FA5}">
                      <a16:colId xmlns="" xmlns:a16="http://schemas.microsoft.com/office/drawing/2014/main" val="3694481484"/>
                    </a:ext>
                  </a:extLst>
                </a:gridCol>
              </a:tblGrid>
              <a:tr h="337533">
                <a:tc>
                  <a:txBody>
                    <a:bodyPr/>
                    <a:lstStyle/>
                    <a:p>
                      <a:pPr algn="ctr" fontAlgn="ctr"/>
                      <a:r>
                        <a:rPr lang="ja-JP" altLang="en-US" sz="1800" b="0" u="none" strike="noStrike" dirty="0">
                          <a:solidFill>
                            <a:schemeClr val="tx1"/>
                          </a:solidFill>
                          <a:effectLst/>
                        </a:rPr>
                        <a:t>訪問介護</a:t>
                      </a:r>
                      <a:endParaRPr lang="ja-JP" altLang="en-US" sz="1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solidFill>
                      <a:prstDash val="solid"/>
                      <a:round/>
                      <a:headEnd type="none" w="med" len="med"/>
                      <a:tailEnd type="none" w="med" len="med"/>
                    </a:lnR>
                    <a:lnT w="127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900" b="0" u="none" strike="noStrike" dirty="0">
                          <a:solidFill>
                            <a:schemeClr val="tx1"/>
                          </a:solidFill>
                          <a:effectLst/>
                        </a:rPr>
                        <a:t>26 734</a:t>
                      </a:r>
                      <a:endParaRPr lang="en-US" altLang="ja-JP" sz="1900" b="0" i="0" u="none" strike="noStrike" dirty="0">
                        <a:solidFill>
                          <a:schemeClr val="tx1"/>
                        </a:solidFill>
                        <a:effectLst/>
                        <a:latin typeface="明朝"/>
                        <a:ea typeface="ＭＳ Ｐゴシック" panose="020B0600070205080204" pitchFamily="50" charset="-128"/>
                      </a:endParaRPr>
                    </a:p>
                  </a:txBody>
                  <a:tcPr marL="7144" marR="324000" marT="7144" marB="0" anchor="b">
                    <a:lnL w="19050" cap="flat" cmpd="sng" algn="ctr">
                      <a:solidFill>
                        <a:schemeClr val="bg1"/>
                      </a:solidFill>
                      <a:prstDash val="solid"/>
                      <a:round/>
                      <a:headEnd type="none" w="med" len="med"/>
                      <a:tailEnd type="none" w="med" len="med"/>
                    </a:lnL>
                    <a:lnR w="12700" cmpd="sng">
                      <a:noFill/>
                    </a:lnR>
                    <a:lnT w="127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592312353"/>
                  </a:ext>
                </a:extLst>
              </a:tr>
              <a:tr h="317624">
                <a:tc>
                  <a:txBody>
                    <a:bodyPr/>
                    <a:lstStyle/>
                    <a:p>
                      <a:pPr algn="ctr" fontAlgn="ctr"/>
                      <a:r>
                        <a:rPr lang="ja-JP" altLang="en-US" sz="1800" b="0" u="none" strike="noStrike" dirty="0">
                          <a:effectLst/>
                        </a:rPr>
                        <a:t>訪問入浴</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900" u="none" strike="noStrike" dirty="0">
                          <a:effectLst/>
                        </a:rPr>
                        <a:t>3 155</a:t>
                      </a:r>
                      <a:endParaRPr lang="en-US" altLang="ja-JP" sz="1900" b="0" i="0" u="none" strike="noStrike" dirty="0">
                        <a:solidFill>
                          <a:srgbClr val="000000"/>
                        </a:solidFill>
                        <a:effectLst/>
                        <a:latin typeface="明朝"/>
                        <a:ea typeface="ＭＳ Ｐゴシック" panose="020B0600070205080204" pitchFamily="50" charset="-128"/>
                      </a:endParaRPr>
                    </a:p>
                  </a:txBody>
                  <a:tcPr marL="7144" marR="324000" marT="7144" marB="0" anchor="b">
                    <a:lnL w="19050" cap="flat" cmpd="sng" algn="ctr">
                      <a:solidFill>
                        <a:schemeClr val="bg1"/>
                      </a:solidFill>
                      <a:prstDash val="solid"/>
                      <a:round/>
                      <a:headEnd type="none" w="med" len="med"/>
                      <a:tailEnd type="none" w="med" len="med"/>
                    </a:lnL>
                    <a:lnR w="12700" cmpd="sng">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159263778"/>
                  </a:ext>
                </a:extLst>
              </a:tr>
              <a:tr h="317624">
                <a:tc>
                  <a:txBody>
                    <a:bodyPr/>
                    <a:lstStyle/>
                    <a:p>
                      <a:pPr algn="ctr" fontAlgn="ctr"/>
                      <a:r>
                        <a:rPr lang="ja-JP" altLang="en-US" sz="1800" b="0" u="none" strike="noStrike" dirty="0">
                          <a:effectLst/>
                        </a:rPr>
                        <a:t>通所介護</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900" u="none" strike="noStrike" dirty="0">
                          <a:effectLst/>
                        </a:rPr>
                        <a:t>26 667</a:t>
                      </a:r>
                      <a:endParaRPr lang="en-US" altLang="ja-JP" sz="1900" b="0" i="0" u="none" strike="noStrike" dirty="0">
                        <a:solidFill>
                          <a:srgbClr val="000000"/>
                        </a:solidFill>
                        <a:effectLst/>
                        <a:latin typeface="明朝"/>
                        <a:ea typeface="ＭＳ Ｐゴシック" panose="020B0600070205080204" pitchFamily="50" charset="-128"/>
                      </a:endParaRPr>
                    </a:p>
                  </a:txBody>
                  <a:tcPr marL="7144" marR="324000" marT="7144" marB="0" anchor="b">
                    <a:lnL w="19050" cap="flat" cmpd="sng" algn="ctr">
                      <a:solidFill>
                        <a:schemeClr val="bg1"/>
                      </a:solidFill>
                      <a:prstDash val="solid"/>
                      <a:round/>
                      <a:headEnd type="none" w="med" len="med"/>
                      <a:tailEnd type="none" w="med" len="med"/>
                    </a:lnL>
                    <a:lnR w="12700" cmpd="sng">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007700022"/>
                  </a:ext>
                </a:extLst>
              </a:tr>
              <a:tr h="337533">
                <a:tc>
                  <a:txBody>
                    <a:bodyPr/>
                    <a:lstStyle/>
                    <a:p>
                      <a:pPr algn="ctr" fontAlgn="ctr"/>
                      <a:r>
                        <a:rPr lang="ja-JP" altLang="en-US" sz="1800" b="0" u="none" strike="noStrike" dirty="0">
                          <a:effectLst/>
                        </a:rPr>
                        <a:t>福祉用具</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900" u="none" strike="noStrike" dirty="0">
                          <a:effectLst/>
                        </a:rPr>
                        <a:t>4 016</a:t>
                      </a:r>
                      <a:endParaRPr lang="en-US" altLang="ja-JP" sz="1900" b="0" i="0" u="none" strike="noStrike" dirty="0">
                        <a:solidFill>
                          <a:srgbClr val="000000"/>
                        </a:solidFill>
                        <a:effectLst/>
                        <a:latin typeface="明朝"/>
                        <a:ea typeface="ＭＳ Ｐゴシック" panose="020B0600070205080204" pitchFamily="50" charset="-128"/>
                      </a:endParaRPr>
                    </a:p>
                  </a:txBody>
                  <a:tcPr marL="7144" marR="324000" marT="7144" marB="0" anchor="b">
                    <a:lnL w="19050" cap="flat" cmpd="sng" algn="ctr">
                      <a:solidFill>
                        <a:schemeClr val="bg1"/>
                      </a:solidFill>
                      <a:prstDash val="solid"/>
                      <a:round/>
                      <a:headEnd type="none" w="med" len="med"/>
                      <a:tailEnd type="none" w="med" len="med"/>
                    </a:lnL>
                    <a:lnR w="12700" cmpd="sng">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60128182"/>
                  </a:ext>
                </a:extLst>
              </a:tr>
              <a:tr h="337533">
                <a:tc>
                  <a:txBody>
                    <a:bodyPr/>
                    <a:lstStyle/>
                    <a:p>
                      <a:pPr algn="ctr" fontAlgn="ctr"/>
                      <a:r>
                        <a:rPr lang="ja-JP" altLang="en-US" sz="1800" b="0" u="none" strike="noStrike" dirty="0">
                          <a:effectLst/>
                        </a:rPr>
                        <a:t>短期入所</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900" u="none" strike="noStrike" dirty="0">
                          <a:effectLst/>
                        </a:rPr>
                        <a:t>7 301</a:t>
                      </a:r>
                      <a:endParaRPr lang="en-US" altLang="ja-JP" sz="1900" b="0" i="0" u="none" strike="noStrike" dirty="0">
                        <a:solidFill>
                          <a:srgbClr val="000000"/>
                        </a:solidFill>
                        <a:effectLst/>
                        <a:latin typeface="明朝"/>
                        <a:ea typeface="ＭＳ Ｐゴシック" panose="020B0600070205080204" pitchFamily="50" charset="-128"/>
                      </a:endParaRPr>
                    </a:p>
                  </a:txBody>
                  <a:tcPr marL="7144" marR="324000" marT="7144" marB="0" anchor="b">
                    <a:lnL w="19050" cap="flat" cmpd="sng" algn="ctr">
                      <a:solidFill>
                        <a:schemeClr val="bg1"/>
                      </a:solidFill>
                      <a:prstDash val="solid"/>
                      <a:round/>
                      <a:headEnd type="none" w="med" len="med"/>
                      <a:tailEnd type="none" w="med" len="med"/>
                    </a:lnL>
                    <a:lnR w="12700" cmpd="sng">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063040919"/>
                  </a:ext>
                </a:extLst>
              </a:tr>
              <a:tr h="337533">
                <a:tc>
                  <a:txBody>
                    <a:bodyPr/>
                    <a:lstStyle/>
                    <a:p>
                      <a:pPr algn="ctr" fontAlgn="ctr"/>
                      <a:r>
                        <a:rPr lang="ja-JP" altLang="en-US" sz="1800" b="0" u="none" strike="noStrike" dirty="0">
                          <a:effectLst/>
                        </a:rPr>
                        <a:t>認知</a:t>
                      </a:r>
                      <a:r>
                        <a:rPr lang="en-US" sz="1800" b="0" u="none" strike="noStrike" dirty="0">
                          <a:effectLst/>
                        </a:rPr>
                        <a:t>GH</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900" u="none" strike="noStrike" dirty="0">
                          <a:effectLst/>
                        </a:rPr>
                        <a:t>2 023</a:t>
                      </a:r>
                      <a:endParaRPr lang="en-US" altLang="ja-JP" sz="1900" b="0" i="0" u="none" strike="noStrike" dirty="0">
                        <a:solidFill>
                          <a:srgbClr val="000000"/>
                        </a:solidFill>
                        <a:effectLst/>
                        <a:latin typeface="明朝"/>
                        <a:ea typeface="ＭＳ Ｐゴシック" panose="020B0600070205080204" pitchFamily="50" charset="-128"/>
                      </a:endParaRPr>
                    </a:p>
                  </a:txBody>
                  <a:tcPr marL="7144" marR="324000" marT="7144" marB="0" anchor="b">
                    <a:lnL w="19050" cap="flat" cmpd="sng" algn="ctr">
                      <a:solidFill>
                        <a:schemeClr val="bg1"/>
                      </a:solidFill>
                      <a:prstDash val="solid"/>
                      <a:round/>
                      <a:headEnd type="none" w="med" len="med"/>
                      <a:tailEnd type="none" w="med" len="med"/>
                    </a:lnL>
                    <a:lnR w="12700" cmpd="sng">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227498755"/>
                  </a:ext>
                </a:extLst>
              </a:tr>
              <a:tr h="337533">
                <a:tc>
                  <a:txBody>
                    <a:bodyPr/>
                    <a:lstStyle/>
                    <a:p>
                      <a:pPr algn="ctr" fontAlgn="ctr"/>
                      <a:r>
                        <a:rPr lang="ja-JP" altLang="en-US" sz="1800" b="0" u="none" strike="noStrike" dirty="0">
                          <a:effectLst/>
                        </a:rPr>
                        <a:t>特定施設</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900" u="none" strike="noStrike" dirty="0">
                          <a:effectLst/>
                        </a:rPr>
                        <a:t>1 792</a:t>
                      </a:r>
                      <a:endParaRPr lang="en-US" altLang="ja-JP" sz="1900" b="0" i="0" u="none" strike="noStrike" dirty="0">
                        <a:solidFill>
                          <a:srgbClr val="000000"/>
                        </a:solidFill>
                        <a:effectLst/>
                        <a:latin typeface="明朝"/>
                        <a:ea typeface="ＭＳ Ｐゴシック" panose="020B0600070205080204" pitchFamily="50" charset="-128"/>
                      </a:endParaRPr>
                    </a:p>
                  </a:txBody>
                  <a:tcPr marL="7144" marR="324000" marT="7144" marB="0" anchor="b">
                    <a:lnL w="19050" cap="flat" cmpd="sng" algn="ctr">
                      <a:solidFill>
                        <a:schemeClr val="bg1"/>
                      </a:solidFill>
                      <a:prstDash val="solid"/>
                      <a:round/>
                      <a:headEnd type="none" w="med" len="med"/>
                      <a:tailEnd type="none" w="med" len="med"/>
                    </a:lnL>
                    <a:lnR w="12700" cmpd="sng">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835145472"/>
                  </a:ext>
                </a:extLst>
              </a:tr>
              <a:tr h="337533">
                <a:tc>
                  <a:txBody>
                    <a:bodyPr/>
                    <a:lstStyle/>
                    <a:p>
                      <a:pPr algn="ctr" fontAlgn="ctr"/>
                      <a:r>
                        <a:rPr lang="ja-JP" altLang="en-US" sz="1800" b="0" u="none" strike="noStrike" dirty="0">
                          <a:effectLst/>
                        </a:rPr>
                        <a:t>居宅支援</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900" u="none" strike="noStrike" dirty="0">
                          <a:effectLst/>
                        </a:rPr>
                        <a:t>9 685</a:t>
                      </a:r>
                      <a:endParaRPr lang="en-US" altLang="ja-JP" sz="1900" b="0" i="0" u="none" strike="noStrike" dirty="0">
                        <a:solidFill>
                          <a:srgbClr val="000000"/>
                        </a:solidFill>
                        <a:effectLst/>
                        <a:latin typeface="明朝"/>
                        <a:ea typeface="ＭＳ Ｐゴシック" panose="020B0600070205080204" pitchFamily="50" charset="-128"/>
                      </a:endParaRPr>
                    </a:p>
                  </a:txBody>
                  <a:tcPr marL="7144" marR="324000" marT="7144" marB="0" anchor="b">
                    <a:lnL w="19050" cap="flat" cmpd="sng" algn="ctr">
                      <a:solidFill>
                        <a:schemeClr val="bg1"/>
                      </a:solidFill>
                      <a:prstDash val="solid"/>
                      <a:round/>
                      <a:headEnd type="none" w="med" len="med"/>
                      <a:tailEnd type="none" w="med" len="med"/>
                    </a:lnL>
                    <a:lnR w="12700" cmpd="sng">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550918"/>
                  </a:ext>
                </a:extLst>
              </a:tr>
              <a:tr h="337533">
                <a:tc>
                  <a:txBody>
                    <a:bodyPr/>
                    <a:lstStyle/>
                    <a:p>
                      <a:pPr algn="ctr" fontAlgn="ctr"/>
                      <a:r>
                        <a:rPr lang="ja-JP" altLang="en-US" sz="1800" b="0" u="none" strike="noStrike" dirty="0">
                          <a:effectLst/>
                        </a:rPr>
                        <a:t>特養ホーム</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fontAlgn="b"/>
                      <a:r>
                        <a:rPr lang="en-US" altLang="ja-JP" sz="1900" u="none" strike="noStrike" dirty="0">
                          <a:effectLst/>
                        </a:rPr>
                        <a:t>92 751</a:t>
                      </a:r>
                      <a:endParaRPr lang="en-US" altLang="ja-JP" sz="1900" b="0" i="0" u="none" strike="noStrike" dirty="0">
                        <a:solidFill>
                          <a:srgbClr val="000000"/>
                        </a:solidFill>
                        <a:effectLst/>
                        <a:latin typeface="明朝"/>
                        <a:ea typeface="ＭＳ Ｐゴシック" panose="020B0600070205080204" pitchFamily="50" charset="-128"/>
                      </a:endParaRPr>
                    </a:p>
                  </a:txBody>
                  <a:tcPr marL="7144" marR="324000" marT="7144" marB="0" anchor="b">
                    <a:lnL w="19050" cap="flat" cmpd="sng" algn="ctr">
                      <a:solidFill>
                        <a:schemeClr val="bg1"/>
                      </a:solidFill>
                      <a:prstDash val="solid"/>
                      <a:round/>
                      <a:headEnd type="none" w="med" len="med"/>
                      <a:tailEnd type="none" w="med" len="med"/>
                    </a:lnL>
                    <a:lnR w="12700" cmpd="sng">
                      <a:noFill/>
                    </a:lnR>
                    <a:lnT w="190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1357358098"/>
                  </a:ext>
                </a:extLst>
              </a:tr>
            </a:tbl>
          </a:graphicData>
        </a:graphic>
      </p:graphicFrame>
      <p:graphicFrame>
        <p:nvGraphicFramePr>
          <p:cNvPr id="12" name="表 11"/>
          <p:cNvGraphicFramePr>
            <a:graphicFrameLocks noGrp="1"/>
          </p:cNvGraphicFramePr>
          <p:nvPr/>
        </p:nvGraphicFramePr>
        <p:xfrm>
          <a:off x="4575534" y="2625967"/>
          <a:ext cx="4161713" cy="2980072"/>
        </p:xfrm>
        <a:graphic>
          <a:graphicData uri="http://schemas.openxmlformats.org/drawingml/2006/table">
            <a:tbl>
              <a:tblPr firstRow="1" bandRow="1">
                <a:tableStyleId>{5C22544A-7EE6-4342-B048-85BDC9FD1C3A}</a:tableStyleId>
              </a:tblPr>
              <a:tblGrid>
                <a:gridCol w="2124206">
                  <a:extLst>
                    <a:ext uri="{9D8B030D-6E8A-4147-A177-3AD203B41FA5}">
                      <a16:colId xmlns="" xmlns:a16="http://schemas.microsoft.com/office/drawing/2014/main" val="3396984639"/>
                    </a:ext>
                  </a:extLst>
                </a:gridCol>
                <a:gridCol w="2037507">
                  <a:extLst>
                    <a:ext uri="{9D8B030D-6E8A-4147-A177-3AD203B41FA5}">
                      <a16:colId xmlns="" xmlns:a16="http://schemas.microsoft.com/office/drawing/2014/main" val="3694481484"/>
                    </a:ext>
                  </a:extLst>
                </a:gridCol>
              </a:tblGrid>
              <a:tr h="380626">
                <a:tc>
                  <a:txBody>
                    <a:bodyPr/>
                    <a:lstStyle/>
                    <a:p>
                      <a:pPr algn="ctr" fontAlgn="ctr"/>
                      <a:r>
                        <a:rPr lang="ja-JP" altLang="en-US" sz="1800" b="0" u="none" strike="noStrike" dirty="0">
                          <a:solidFill>
                            <a:schemeClr val="tx1"/>
                          </a:solidFill>
                          <a:effectLst/>
                        </a:rPr>
                        <a:t>居宅療養</a:t>
                      </a:r>
                      <a:endParaRPr lang="ja-JP" altLang="en-US" sz="1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lumMod val="65000"/>
                        </a:schemeClr>
                      </a:solidFill>
                      <a:prstDash val="sysDot"/>
                      <a:round/>
                      <a:headEnd type="none" w="med" len="med"/>
                      <a:tailEnd type="none" w="med" len="med"/>
                    </a:lnR>
                    <a:lnT w="12700" cmpd="sng">
                      <a:noFill/>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900" b="0" u="none" strike="noStrike" dirty="0">
                          <a:solidFill>
                            <a:schemeClr val="tx1"/>
                          </a:solidFill>
                          <a:effectLst/>
                        </a:rPr>
                        <a:t>1 323</a:t>
                      </a:r>
                      <a:endParaRPr lang="en-US" altLang="ja-JP" sz="1900" b="0" i="0" u="none" strike="noStrike" dirty="0">
                        <a:solidFill>
                          <a:schemeClr val="tx1"/>
                        </a:solidFill>
                        <a:effectLst/>
                        <a:latin typeface="明朝"/>
                        <a:ea typeface="ＭＳ Ｐゴシック" panose="020B0600070205080204" pitchFamily="50" charset="-128"/>
                      </a:endParaRPr>
                    </a:p>
                  </a:txBody>
                  <a:tcPr marL="7144" marR="324000" marT="7144" marB="0" anchor="ctr">
                    <a:lnL w="19050" cap="flat" cmpd="sng" algn="ctr">
                      <a:solidFill>
                        <a:schemeClr val="bg1">
                          <a:lumMod val="65000"/>
                        </a:schemeClr>
                      </a:solidFill>
                      <a:prstDash val="sysDot"/>
                      <a:round/>
                      <a:headEnd type="none" w="med" len="med"/>
                      <a:tailEnd type="none" w="med" len="med"/>
                    </a:lnL>
                    <a:lnR w="12700" cmpd="sng">
                      <a:noFill/>
                    </a:lnR>
                    <a:lnT w="12700" cmpd="sng">
                      <a:noFill/>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592312353"/>
                  </a:ext>
                </a:extLst>
              </a:tr>
              <a:tr h="348158">
                <a:tc>
                  <a:txBody>
                    <a:bodyPr/>
                    <a:lstStyle/>
                    <a:p>
                      <a:pPr algn="ctr" fontAlgn="ctr"/>
                      <a:r>
                        <a:rPr lang="ja-JP" altLang="en-US" sz="1800" b="0" u="none" strike="noStrike" dirty="0">
                          <a:solidFill>
                            <a:schemeClr val="tx1"/>
                          </a:solidFill>
                          <a:effectLst/>
                        </a:rPr>
                        <a:t>訪問看護</a:t>
                      </a:r>
                      <a:endParaRPr lang="ja-JP" altLang="en-US" sz="1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lumMod val="65000"/>
                        </a:schemeClr>
                      </a:solidFill>
                      <a:prstDash val="sysDot"/>
                      <a:round/>
                      <a:headEnd type="none" w="med" len="med"/>
                      <a:tailEnd type="none" w="med" len="med"/>
                    </a:lnR>
                    <a:lnT w="19050" cap="flat" cmpd="sng" algn="ctr">
                      <a:solidFill>
                        <a:schemeClr val="bg1">
                          <a:lumMod val="65000"/>
                        </a:schemeClr>
                      </a:solidFill>
                      <a:prstDash val="sysDot"/>
                      <a:round/>
                      <a:headEnd type="none" w="med" len="med"/>
                      <a:tailEnd type="none" w="med" len="med"/>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900" b="0" u="none" strike="noStrike" dirty="0">
                          <a:solidFill>
                            <a:schemeClr val="tx1"/>
                          </a:solidFill>
                          <a:effectLst/>
                        </a:rPr>
                        <a:t>7 810</a:t>
                      </a:r>
                      <a:endParaRPr lang="en-US" altLang="ja-JP" sz="1900" b="0" i="0" u="none" strike="noStrike" dirty="0">
                        <a:solidFill>
                          <a:schemeClr val="tx1"/>
                        </a:solidFill>
                        <a:effectLst/>
                        <a:latin typeface="明朝"/>
                        <a:ea typeface="ＭＳ Ｐゴシック" panose="020B0600070205080204" pitchFamily="50" charset="-128"/>
                      </a:endParaRPr>
                    </a:p>
                  </a:txBody>
                  <a:tcPr marL="7144" marR="324000" marT="7144" marB="0" anchor="ctr">
                    <a:lnL w="19050" cap="flat" cmpd="sng" algn="ctr">
                      <a:solidFill>
                        <a:schemeClr val="bg1">
                          <a:lumMod val="65000"/>
                        </a:schemeClr>
                      </a:solidFill>
                      <a:prstDash val="sysDot"/>
                      <a:round/>
                      <a:headEnd type="none" w="med" len="med"/>
                      <a:tailEnd type="none" w="med" len="med"/>
                    </a:lnL>
                    <a:lnR w="12700" cmpd="sng">
                      <a:noFill/>
                    </a:lnR>
                    <a:lnT w="19050" cap="flat" cmpd="sng" algn="ctr">
                      <a:solidFill>
                        <a:schemeClr val="bg1">
                          <a:lumMod val="65000"/>
                        </a:schemeClr>
                      </a:solidFill>
                      <a:prstDash val="sysDot"/>
                      <a:round/>
                      <a:headEnd type="none" w="med" len="med"/>
                      <a:tailEnd type="none" w="med" len="med"/>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159263778"/>
                  </a:ext>
                </a:extLst>
              </a:tr>
              <a:tr h="348158">
                <a:tc>
                  <a:txBody>
                    <a:bodyPr/>
                    <a:lstStyle/>
                    <a:p>
                      <a:pPr algn="ctr" fontAlgn="ctr"/>
                      <a:r>
                        <a:rPr lang="ja-JP" altLang="en-US" sz="1800" b="0" u="none" strike="noStrike" dirty="0">
                          <a:solidFill>
                            <a:schemeClr val="tx1"/>
                          </a:solidFill>
                          <a:effectLst/>
                        </a:rPr>
                        <a:t>訪問リハ</a:t>
                      </a:r>
                      <a:endParaRPr lang="ja-JP" altLang="en-US" sz="1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lumMod val="65000"/>
                        </a:schemeClr>
                      </a:solidFill>
                      <a:prstDash val="sysDot"/>
                      <a:round/>
                      <a:headEnd type="none" w="med" len="med"/>
                      <a:tailEnd type="none" w="med" len="med"/>
                    </a:lnR>
                    <a:lnT w="19050" cap="flat" cmpd="sng" algn="ctr">
                      <a:solidFill>
                        <a:schemeClr val="bg1">
                          <a:lumMod val="65000"/>
                        </a:schemeClr>
                      </a:solidFill>
                      <a:prstDash val="sysDot"/>
                      <a:round/>
                      <a:headEnd type="none" w="med" len="med"/>
                      <a:tailEnd type="none" w="med" len="med"/>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ja-JP" altLang="en-US" sz="1900" b="0" u="none" strike="noStrike" dirty="0">
                          <a:solidFill>
                            <a:schemeClr val="tx1"/>
                          </a:solidFill>
                          <a:effectLst/>
                        </a:rPr>
                        <a:t> </a:t>
                      </a:r>
                      <a:r>
                        <a:rPr lang="en-US" altLang="ja-JP" sz="1900" b="0" u="none" strike="noStrike" dirty="0">
                          <a:solidFill>
                            <a:schemeClr val="tx1"/>
                          </a:solidFill>
                          <a:effectLst/>
                        </a:rPr>
                        <a:t>295</a:t>
                      </a:r>
                      <a:endParaRPr lang="en-US" altLang="ja-JP" sz="1900" b="0" i="0" u="none" strike="noStrike" dirty="0">
                        <a:solidFill>
                          <a:schemeClr val="tx1"/>
                        </a:solidFill>
                        <a:effectLst/>
                        <a:latin typeface="明朝"/>
                        <a:ea typeface="ＭＳ Ｐゴシック" panose="020B0600070205080204" pitchFamily="50" charset="-128"/>
                      </a:endParaRPr>
                    </a:p>
                  </a:txBody>
                  <a:tcPr marL="7144" marR="324000" marT="7144" marB="0" anchor="ctr">
                    <a:lnL w="19050" cap="flat" cmpd="sng" algn="ctr">
                      <a:solidFill>
                        <a:schemeClr val="bg1">
                          <a:lumMod val="65000"/>
                        </a:schemeClr>
                      </a:solidFill>
                      <a:prstDash val="sysDot"/>
                      <a:round/>
                      <a:headEnd type="none" w="med" len="med"/>
                      <a:tailEnd type="none" w="med" len="med"/>
                    </a:lnL>
                    <a:lnR w="12700" cmpd="sng">
                      <a:noFill/>
                    </a:lnR>
                    <a:lnT w="19050" cap="flat" cmpd="sng" algn="ctr">
                      <a:solidFill>
                        <a:schemeClr val="bg1">
                          <a:lumMod val="65000"/>
                        </a:schemeClr>
                      </a:solidFill>
                      <a:prstDash val="sysDot"/>
                      <a:round/>
                      <a:headEnd type="none" w="med" len="med"/>
                      <a:tailEnd type="none" w="med" len="med"/>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007700022"/>
                  </a:ext>
                </a:extLst>
              </a:tr>
              <a:tr h="380626">
                <a:tc>
                  <a:txBody>
                    <a:bodyPr/>
                    <a:lstStyle/>
                    <a:p>
                      <a:pPr algn="ctr" fontAlgn="ctr"/>
                      <a:r>
                        <a:rPr lang="ja-JP" altLang="en-US" sz="1800" b="0" u="none" strike="noStrike" dirty="0">
                          <a:solidFill>
                            <a:schemeClr val="tx1"/>
                          </a:solidFill>
                          <a:effectLst/>
                        </a:rPr>
                        <a:t>通所リハ</a:t>
                      </a:r>
                      <a:endParaRPr lang="ja-JP" altLang="en-US" sz="1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lumMod val="65000"/>
                        </a:schemeClr>
                      </a:solidFill>
                      <a:prstDash val="sysDot"/>
                      <a:round/>
                      <a:headEnd type="none" w="med" len="med"/>
                      <a:tailEnd type="none" w="med" len="med"/>
                    </a:lnR>
                    <a:lnT w="19050" cap="flat" cmpd="sng" algn="ctr">
                      <a:solidFill>
                        <a:schemeClr val="bg1">
                          <a:lumMod val="65000"/>
                        </a:schemeClr>
                      </a:solidFill>
                      <a:prstDash val="sysDot"/>
                      <a:round/>
                      <a:headEnd type="none" w="med" len="med"/>
                      <a:tailEnd type="none" w="med" len="med"/>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900" b="0" u="none" strike="noStrike" dirty="0">
                          <a:solidFill>
                            <a:schemeClr val="tx1"/>
                          </a:solidFill>
                          <a:effectLst/>
                        </a:rPr>
                        <a:t>19 929</a:t>
                      </a:r>
                      <a:endParaRPr lang="en-US" altLang="ja-JP" sz="1900" b="0" i="0" u="none" strike="noStrike" dirty="0">
                        <a:solidFill>
                          <a:schemeClr val="tx1"/>
                        </a:solidFill>
                        <a:effectLst/>
                        <a:latin typeface="明朝"/>
                        <a:ea typeface="ＭＳ Ｐゴシック" panose="020B0600070205080204" pitchFamily="50" charset="-128"/>
                      </a:endParaRPr>
                    </a:p>
                  </a:txBody>
                  <a:tcPr marL="7144" marR="324000" marT="7144" marB="0" anchor="ctr">
                    <a:lnL w="19050" cap="flat" cmpd="sng" algn="ctr">
                      <a:solidFill>
                        <a:schemeClr val="bg1">
                          <a:lumMod val="65000"/>
                        </a:schemeClr>
                      </a:solidFill>
                      <a:prstDash val="sysDot"/>
                      <a:round/>
                      <a:headEnd type="none" w="med" len="med"/>
                      <a:tailEnd type="none" w="med" len="med"/>
                    </a:lnL>
                    <a:lnR w="12700" cmpd="sng">
                      <a:noFill/>
                    </a:lnR>
                    <a:lnT w="19050" cap="flat" cmpd="sng" algn="ctr">
                      <a:solidFill>
                        <a:schemeClr val="bg1">
                          <a:lumMod val="65000"/>
                        </a:schemeClr>
                      </a:solidFill>
                      <a:prstDash val="sysDot"/>
                      <a:round/>
                      <a:headEnd type="none" w="med" len="med"/>
                      <a:tailEnd type="none" w="med" len="med"/>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60128182"/>
                  </a:ext>
                </a:extLst>
              </a:tr>
              <a:tr h="380626">
                <a:tc>
                  <a:txBody>
                    <a:bodyPr/>
                    <a:lstStyle/>
                    <a:p>
                      <a:pPr algn="ctr" fontAlgn="ctr"/>
                      <a:r>
                        <a:rPr lang="ja-JP" altLang="en-US" sz="1800" b="0" u="none" strike="noStrike" dirty="0">
                          <a:solidFill>
                            <a:schemeClr val="tx1"/>
                          </a:solidFill>
                          <a:effectLst/>
                        </a:rPr>
                        <a:t>短期老健</a:t>
                      </a:r>
                      <a:endParaRPr lang="ja-JP" altLang="en-US" sz="1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lumMod val="65000"/>
                        </a:schemeClr>
                      </a:solidFill>
                      <a:prstDash val="sysDot"/>
                      <a:round/>
                      <a:headEnd type="none" w="med" len="med"/>
                      <a:tailEnd type="none" w="med" len="med"/>
                    </a:lnR>
                    <a:lnT w="19050" cap="flat" cmpd="sng" algn="ctr">
                      <a:solidFill>
                        <a:schemeClr val="bg1">
                          <a:lumMod val="65000"/>
                        </a:schemeClr>
                      </a:solidFill>
                      <a:prstDash val="sysDot"/>
                      <a:round/>
                      <a:headEnd type="none" w="med" len="med"/>
                      <a:tailEnd type="none" w="med" len="med"/>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900" b="0" u="none" strike="noStrike" dirty="0">
                          <a:solidFill>
                            <a:schemeClr val="tx1"/>
                          </a:solidFill>
                          <a:effectLst/>
                        </a:rPr>
                        <a:t>2 116</a:t>
                      </a:r>
                      <a:endParaRPr lang="en-US" altLang="ja-JP" sz="1900" b="0" i="0" u="none" strike="noStrike" dirty="0">
                        <a:solidFill>
                          <a:schemeClr val="tx1"/>
                        </a:solidFill>
                        <a:effectLst/>
                        <a:latin typeface="明朝"/>
                        <a:ea typeface="ＭＳ Ｐゴシック" panose="020B0600070205080204" pitchFamily="50" charset="-128"/>
                      </a:endParaRPr>
                    </a:p>
                  </a:txBody>
                  <a:tcPr marL="7144" marR="324000" marT="7144" marB="0" anchor="ctr">
                    <a:lnL w="19050" cap="flat" cmpd="sng" algn="ctr">
                      <a:solidFill>
                        <a:schemeClr val="bg1">
                          <a:lumMod val="65000"/>
                        </a:schemeClr>
                      </a:solidFill>
                      <a:prstDash val="sysDot"/>
                      <a:round/>
                      <a:headEnd type="none" w="med" len="med"/>
                      <a:tailEnd type="none" w="med" len="med"/>
                    </a:lnL>
                    <a:lnR w="12700" cmpd="sng">
                      <a:noFill/>
                    </a:lnR>
                    <a:lnT w="19050" cap="flat" cmpd="sng" algn="ctr">
                      <a:solidFill>
                        <a:schemeClr val="bg1">
                          <a:lumMod val="65000"/>
                        </a:schemeClr>
                      </a:solidFill>
                      <a:prstDash val="sysDot"/>
                      <a:round/>
                      <a:headEnd type="none" w="med" len="med"/>
                      <a:tailEnd type="none" w="med" len="med"/>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063040919"/>
                  </a:ext>
                </a:extLst>
              </a:tr>
              <a:tr h="380626">
                <a:tc>
                  <a:txBody>
                    <a:bodyPr/>
                    <a:lstStyle/>
                    <a:p>
                      <a:pPr algn="ctr" fontAlgn="ctr"/>
                      <a:r>
                        <a:rPr lang="ja-JP" altLang="en-US" sz="1800" b="0" u="none" strike="noStrike" dirty="0">
                          <a:solidFill>
                            <a:schemeClr val="tx1"/>
                          </a:solidFill>
                          <a:effectLst/>
                        </a:rPr>
                        <a:t>短期療養</a:t>
                      </a:r>
                      <a:endParaRPr lang="ja-JP" altLang="en-US" sz="1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lumMod val="65000"/>
                        </a:schemeClr>
                      </a:solidFill>
                      <a:prstDash val="sysDot"/>
                      <a:round/>
                      <a:headEnd type="none" w="med" len="med"/>
                      <a:tailEnd type="none" w="med" len="med"/>
                    </a:lnR>
                    <a:lnT w="19050" cap="flat" cmpd="sng" algn="ctr">
                      <a:solidFill>
                        <a:schemeClr val="bg1">
                          <a:lumMod val="65000"/>
                        </a:schemeClr>
                      </a:solidFill>
                      <a:prstDash val="sysDot"/>
                      <a:round/>
                      <a:headEnd type="none" w="med" len="med"/>
                      <a:tailEnd type="none" w="med" len="med"/>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ja-JP" altLang="en-US" sz="1900" b="0" u="none" strike="noStrike" dirty="0">
                          <a:solidFill>
                            <a:schemeClr val="tx1"/>
                          </a:solidFill>
                          <a:effectLst/>
                        </a:rPr>
                        <a:t> </a:t>
                      </a:r>
                      <a:r>
                        <a:rPr lang="en-US" altLang="ja-JP" sz="1900" b="0" u="none" strike="noStrike" dirty="0">
                          <a:solidFill>
                            <a:schemeClr val="tx1"/>
                          </a:solidFill>
                          <a:effectLst/>
                        </a:rPr>
                        <a:t>262</a:t>
                      </a:r>
                      <a:endParaRPr lang="en-US" altLang="ja-JP" sz="1900" b="0" i="0" u="none" strike="noStrike" dirty="0">
                        <a:solidFill>
                          <a:schemeClr val="tx1"/>
                        </a:solidFill>
                        <a:effectLst/>
                        <a:latin typeface="明朝"/>
                        <a:ea typeface="ＭＳ Ｐゴシック" panose="020B0600070205080204" pitchFamily="50" charset="-128"/>
                      </a:endParaRPr>
                    </a:p>
                  </a:txBody>
                  <a:tcPr marL="7144" marR="324000" marT="7144" marB="0" anchor="ctr">
                    <a:lnL w="19050" cap="flat" cmpd="sng" algn="ctr">
                      <a:solidFill>
                        <a:schemeClr val="bg1">
                          <a:lumMod val="65000"/>
                        </a:schemeClr>
                      </a:solidFill>
                      <a:prstDash val="sysDot"/>
                      <a:round/>
                      <a:headEnd type="none" w="med" len="med"/>
                      <a:tailEnd type="none" w="med" len="med"/>
                    </a:lnL>
                    <a:lnR w="12700" cmpd="sng">
                      <a:noFill/>
                    </a:lnR>
                    <a:lnT w="19050" cap="flat" cmpd="sng" algn="ctr">
                      <a:solidFill>
                        <a:schemeClr val="bg1">
                          <a:lumMod val="65000"/>
                        </a:schemeClr>
                      </a:solidFill>
                      <a:prstDash val="sysDot"/>
                      <a:round/>
                      <a:headEnd type="none" w="med" len="med"/>
                      <a:tailEnd type="none" w="med" len="med"/>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227498755"/>
                  </a:ext>
                </a:extLst>
              </a:tr>
              <a:tr h="380626">
                <a:tc>
                  <a:txBody>
                    <a:bodyPr/>
                    <a:lstStyle/>
                    <a:p>
                      <a:pPr algn="ctr" fontAlgn="ctr"/>
                      <a:r>
                        <a:rPr lang="ja-JP" altLang="en-US" sz="1800" b="0" u="none" strike="noStrike" dirty="0">
                          <a:solidFill>
                            <a:schemeClr val="tx1"/>
                          </a:solidFill>
                          <a:effectLst/>
                        </a:rPr>
                        <a:t>老健施設</a:t>
                      </a:r>
                      <a:endParaRPr lang="ja-JP" altLang="en-US" sz="1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lumMod val="65000"/>
                        </a:schemeClr>
                      </a:solidFill>
                      <a:prstDash val="sysDot"/>
                      <a:round/>
                      <a:headEnd type="none" w="med" len="med"/>
                      <a:tailEnd type="none" w="med" len="med"/>
                    </a:lnR>
                    <a:lnT w="19050" cap="flat" cmpd="sng" algn="ctr">
                      <a:solidFill>
                        <a:schemeClr val="bg1">
                          <a:lumMod val="65000"/>
                        </a:schemeClr>
                      </a:solidFill>
                      <a:prstDash val="sysDot"/>
                      <a:round/>
                      <a:headEnd type="none" w="med" len="med"/>
                      <a:tailEnd type="none" w="med" len="med"/>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900" b="0" u="none" strike="noStrike" dirty="0">
                          <a:solidFill>
                            <a:schemeClr val="tx1"/>
                          </a:solidFill>
                          <a:effectLst/>
                        </a:rPr>
                        <a:t>74 372</a:t>
                      </a:r>
                      <a:endParaRPr lang="en-US" altLang="ja-JP" sz="1900" b="0" i="0" u="none" strike="noStrike" dirty="0">
                        <a:solidFill>
                          <a:schemeClr val="tx1"/>
                        </a:solidFill>
                        <a:effectLst/>
                        <a:latin typeface="明朝"/>
                        <a:ea typeface="ＭＳ Ｐゴシック" panose="020B0600070205080204" pitchFamily="50" charset="-128"/>
                      </a:endParaRPr>
                    </a:p>
                  </a:txBody>
                  <a:tcPr marL="7144" marR="324000" marT="7144" marB="0" anchor="ctr">
                    <a:lnL w="19050" cap="flat" cmpd="sng" algn="ctr">
                      <a:solidFill>
                        <a:schemeClr val="bg1">
                          <a:lumMod val="65000"/>
                        </a:schemeClr>
                      </a:solidFill>
                      <a:prstDash val="sysDot"/>
                      <a:round/>
                      <a:headEnd type="none" w="med" len="med"/>
                      <a:tailEnd type="none" w="med" len="med"/>
                    </a:lnL>
                    <a:lnR w="12700" cmpd="sng">
                      <a:noFill/>
                    </a:lnR>
                    <a:lnT w="19050" cap="flat" cmpd="sng" algn="ctr">
                      <a:solidFill>
                        <a:schemeClr val="bg1">
                          <a:lumMod val="65000"/>
                        </a:schemeClr>
                      </a:solidFill>
                      <a:prstDash val="sysDot"/>
                      <a:round/>
                      <a:headEnd type="none" w="med" len="med"/>
                      <a:tailEnd type="none" w="med" len="med"/>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835145472"/>
                  </a:ext>
                </a:extLst>
              </a:tr>
              <a:tr h="380626">
                <a:tc>
                  <a:txBody>
                    <a:bodyPr/>
                    <a:lstStyle/>
                    <a:p>
                      <a:pPr algn="ctr" fontAlgn="ctr"/>
                      <a:r>
                        <a:rPr lang="ja-JP" altLang="en-US" sz="1800" b="0" u="none" strike="noStrike" dirty="0">
                          <a:solidFill>
                            <a:schemeClr val="tx1"/>
                          </a:solidFill>
                          <a:effectLst/>
                        </a:rPr>
                        <a:t>療養施設</a:t>
                      </a:r>
                      <a:endParaRPr lang="ja-JP" altLang="en-US" sz="1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7144" marB="0" anchor="ctr">
                    <a:lnL w="12700" cmpd="sng">
                      <a:noFill/>
                    </a:lnL>
                    <a:lnR w="19050" cap="flat" cmpd="sng" algn="ctr">
                      <a:solidFill>
                        <a:schemeClr val="bg1">
                          <a:lumMod val="65000"/>
                        </a:schemeClr>
                      </a:solidFill>
                      <a:prstDash val="sysDot"/>
                      <a:round/>
                      <a:headEnd type="none" w="med" len="med"/>
                      <a:tailEnd type="none" w="med" len="med"/>
                    </a:lnR>
                    <a:lnT w="19050" cap="flat" cmpd="sng" algn="ctr">
                      <a:solidFill>
                        <a:schemeClr val="bg1">
                          <a:lumMod val="65000"/>
                        </a:schemeClr>
                      </a:solidFill>
                      <a:prstDash val="sysDot"/>
                      <a:round/>
                      <a:headEnd type="none" w="med" len="med"/>
                      <a:tailEnd type="none" w="med" len="med"/>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900" b="0" u="none" strike="noStrike" dirty="0">
                          <a:solidFill>
                            <a:schemeClr val="tx1"/>
                          </a:solidFill>
                          <a:effectLst/>
                        </a:rPr>
                        <a:t>45 318</a:t>
                      </a:r>
                      <a:endParaRPr lang="en-US" altLang="ja-JP" sz="1900" b="0" i="0" u="none" strike="noStrike" dirty="0">
                        <a:solidFill>
                          <a:schemeClr val="tx1"/>
                        </a:solidFill>
                        <a:effectLst/>
                        <a:latin typeface="明朝"/>
                        <a:ea typeface="ＭＳ Ｐゴシック" panose="020B0600070205080204" pitchFamily="50" charset="-128"/>
                      </a:endParaRPr>
                    </a:p>
                  </a:txBody>
                  <a:tcPr marL="7144" marR="324000" marT="7144" marB="0" anchor="ctr">
                    <a:lnL w="19050" cap="flat" cmpd="sng" algn="ctr">
                      <a:solidFill>
                        <a:schemeClr val="bg1">
                          <a:lumMod val="65000"/>
                        </a:schemeClr>
                      </a:solidFill>
                      <a:prstDash val="sysDot"/>
                      <a:round/>
                      <a:headEnd type="none" w="med" len="med"/>
                      <a:tailEnd type="none" w="med" len="med"/>
                    </a:lnL>
                    <a:lnR w="12700" cmpd="sng">
                      <a:noFill/>
                    </a:lnR>
                    <a:lnT w="19050" cap="flat" cmpd="sng" algn="ctr">
                      <a:solidFill>
                        <a:schemeClr val="bg1">
                          <a:lumMod val="65000"/>
                        </a:schemeClr>
                      </a:solidFill>
                      <a:prstDash val="sysDot"/>
                      <a:round/>
                      <a:headEnd type="none" w="med" len="med"/>
                      <a:tailEnd type="none" w="med" len="med"/>
                    </a:lnT>
                    <a:lnB w="190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550918"/>
                  </a:ext>
                </a:extLst>
              </a:tr>
            </a:tbl>
          </a:graphicData>
        </a:graphic>
      </p:graphicFrame>
    </p:spTree>
    <p:extLst>
      <p:ext uri="{BB962C8B-B14F-4D97-AF65-F5344CB8AC3E}">
        <p14:creationId xmlns:p14="http://schemas.microsoft.com/office/powerpoint/2010/main" val="31454438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ケアマネジメントの役割</a:t>
            </a:r>
            <a:r>
              <a:rPr lang="ja-JP" altLang="en-US" dirty="0" err="1" smtClean="0"/>
              <a:t>ー</a:t>
            </a:r>
            <a:r>
              <a:rPr lang="ja-JP" altLang="en-US" dirty="0" smtClean="0"/>
              <a:t>２</a:t>
            </a:r>
            <a:endParaRPr kumimoji="1" lang="ja-JP" altLang="en-US" dirty="0"/>
          </a:p>
        </p:txBody>
      </p:sp>
      <p:sp>
        <p:nvSpPr>
          <p:cNvPr id="3" name="コンテンツ プレースホルダー 2"/>
          <p:cNvSpPr>
            <a:spLocks noGrp="1"/>
          </p:cNvSpPr>
          <p:nvPr>
            <p:ph idx="1"/>
          </p:nvPr>
        </p:nvSpPr>
        <p:spPr>
          <a:xfrm>
            <a:off x="107504" y="1600200"/>
            <a:ext cx="9036496" cy="4525963"/>
          </a:xfrm>
        </p:spPr>
        <p:txBody>
          <a:bodyPr/>
          <a:lstStyle/>
          <a:p>
            <a:pPr marL="0" indent="0">
              <a:buNone/>
            </a:pPr>
            <a:r>
              <a:rPr kumimoji="1" lang="ja-JP" altLang="en-US" sz="4000" dirty="0" smtClean="0"/>
              <a:t>在宅生活の</a:t>
            </a:r>
            <a:r>
              <a:rPr kumimoji="1" lang="en-US" altLang="ja-JP" sz="4000" dirty="0" smtClean="0"/>
              <a:t>QOL</a:t>
            </a:r>
            <a:r>
              <a:rPr kumimoji="1" lang="ja-JP" altLang="en-US" sz="4000" dirty="0" smtClean="0"/>
              <a:t>を高めるケアマネジメント</a:t>
            </a:r>
            <a:endParaRPr kumimoji="1" lang="ja-JP" altLang="en-US" sz="4000" dirty="0"/>
          </a:p>
        </p:txBody>
      </p:sp>
      <p:sp>
        <p:nvSpPr>
          <p:cNvPr id="4" name="上矢印吹き出し 3"/>
          <p:cNvSpPr/>
          <p:nvPr/>
        </p:nvSpPr>
        <p:spPr>
          <a:xfrm>
            <a:off x="107504" y="2492896"/>
            <a:ext cx="8856984" cy="2664296"/>
          </a:xfrm>
          <a:prstGeom prst="up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4000" dirty="0" smtClean="0"/>
              <a:t>介護保険以外の資源・地域力を活用し</a:t>
            </a:r>
            <a:endParaRPr kumimoji="1" lang="en-US" altLang="ja-JP" sz="4000" dirty="0" smtClean="0"/>
          </a:p>
          <a:p>
            <a:pPr algn="ctr"/>
            <a:r>
              <a:rPr kumimoji="1" lang="ja-JP" altLang="en-US" sz="4000" dirty="0" smtClean="0"/>
              <a:t>生活全体のケアマネジメント</a:t>
            </a:r>
            <a:endParaRPr kumimoji="1" lang="ja-JP" altLang="en-US" sz="4000" dirty="0"/>
          </a:p>
        </p:txBody>
      </p:sp>
    </p:spTree>
    <p:extLst>
      <p:ext uri="{BB962C8B-B14F-4D97-AF65-F5344CB8AC3E}">
        <p14:creationId xmlns:p14="http://schemas.microsoft.com/office/powerpoint/2010/main" val="40966095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入院時から在宅復帰の多職種連携</a:t>
            </a:r>
            <a:endParaRPr kumimoji="1" lang="ja-JP" altLang="en-US" dirty="0"/>
          </a:p>
        </p:txBody>
      </p:sp>
      <p:sp>
        <p:nvSpPr>
          <p:cNvPr id="3" name="コンテンツ プレースホルダ 2"/>
          <p:cNvSpPr>
            <a:spLocks noGrp="1"/>
          </p:cNvSpPr>
          <p:nvPr>
            <p:ph idx="1"/>
          </p:nvPr>
        </p:nvSpPr>
        <p:spPr>
          <a:xfrm>
            <a:off x="457200" y="1124744"/>
            <a:ext cx="8229600" cy="5001419"/>
          </a:xfrm>
        </p:spPr>
        <p:txBody>
          <a:bodyPr/>
          <a:lstStyle/>
          <a:p>
            <a:r>
              <a:rPr kumimoji="1" lang="ja-JP" altLang="en-US" dirty="0" smtClean="0"/>
              <a:t>ケアマネジャーは入院日から「</a:t>
            </a:r>
            <a:r>
              <a:rPr kumimoji="1" lang="ja-JP" altLang="en-US" dirty="0" smtClean="0">
                <a:solidFill>
                  <a:srgbClr val="FF0000"/>
                </a:solidFill>
              </a:rPr>
              <a:t>在宅に戻れる状態像</a:t>
            </a:r>
            <a:r>
              <a:rPr kumimoji="1" lang="ja-JP" altLang="en-US" dirty="0" smtClean="0"/>
              <a:t>」を病院に示す。</a:t>
            </a:r>
            <a:endParaRPr kumimoji="1" lang="en-US" altLang="ja-JP" dirty="0" smtClean="0"/>
          </a:p>
          <a:p>
            <a:r>
              <a:rPr lang="ja-JP" altLang="en-US" dirty="0" smtClean="0"/>
              <a:t>家族には</a:t>
            </a:r>
            <a:r>
              <a:rPr lang="en-US" altLang="ja-JP" dirty="0" smtClean="0"/>
              <a:t>『</a:t>
            </a:r>
            <a:r>
              <a:rPr lang="ja-JP" altLang="en-US" dirty="0" smtClean="0"/>
              <a:t>お任せしない</a:t>
            </a:r>
            <a:r>
              <a:rPr lang="en-US" altLang="ja-JP" dirty="0" smtClean="0"/>
              <a:t>』</a:t>
            </a:r>
            <a:r>
              <a:rPr lang="ja-JP" altLang="en-US" dirty="0" smtClean="0"/>
              <a:t>関わり（退院前カンファレンス）</a:t>
            </a:r>
            <a:endParaRPr lang="en-US" altLang="ja-JP" dirty="0" smtClean="0"/>
          </a:p>
          <a:p>
            <a:r>
              <a:rPr lang="ja-JP" altLang="en-US" dirty="0" smtClean="0"/>
              <a:t>地域やインフーマルへの関わり（友人・知人・親族への関わり）</a:t>
            </a:r>
            <a:endParaRPr lang="en-US" altLang="ja-JP" dirty="0" smtClean="0"/>
          </a:p>
          <a:p>
            <a:r>
              <a:rPr kumimoji="1" lang="ja-JP" altLang="en-US" dirty="0" smtClean="0"/>
              <a:t>洗濯・新聞・郵便物・自宅のケア・植木・花のケア・犬猫のケア</a:t>
            </a:r>
            <a:endParaRPr kumimoji="1" lang="ja-JP" altLang="en-US" dirty="0"/>
          </a:p>
        </p:txBody>
      </p:sp>
      <p:sp>
        <p:nvSpPr>
          <p:cNvPr id="4" name="上矢印吹き出し 3"/>
          <p:cNvSpPr/>
          <p:nvPr/>
        </p:nvSpPr>
        <p:spPr>
          <a:xfrm>
            <a:off x="179512" y="5085184"/>
            <a:ext cx="8640960" cy="1584176"/>
          </a:xfrm>
          <a:prstGeom prst="upArrowCallout">
            <a:avLst/>
          </a:prstGeom>
          <a:solidFill>
            <a:srgbClr val="F0FCB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rgbClr val="FF0000"/>
                </a:solidFill>
                <a:latin typeface="HGP創英角ﾎﾟｯﾌﾟ体" pitchFamily="50" charset="-128"/>
                <a:ea typeface="HGP創英角ﾎﾟｯﾌﾟ体" pitchFamily="50" charset="-128"/>
              </a:rPr>
              <a:t>早期退院のためのｹｱﾏﾈｼﾞﾒﾝﾄと医療・在宅連携</a:t>
            </a:r>
            <a:endParaRPr lang="ja-JP" altLang="en-US" sz="3200" dirty="0">
              <a:solidFill>
                <a:srgbClr val="FF0000"/>
              </a:solidFill>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3874906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0"/>
            <a:ext cx="8229600" cy="1143000"/>
          </a:xfrm>
        </p:spPr>
        <p:txBody>
          <a:bodyPr/>
          <a:lstStyle/>
          <a:p>
            <a:r>
              <a:rPr kumimoji="1" lang="ja-JP" altLang="en-US" dirty="0" smtClean="0"/>
              <a:t>介護者支援・親族への連携</a:t>
            </a:r>
            <a:endParaRPr kumimoji="1" lang="ja-JP" altLang="en-US" dirty="0"/>
          </a:p>
        </p:txBody>
      </p:sp>
      <p:sp>
        <p:nvSpPr>
          <p:cNvPr id="3" name="コンテンツ プレースホルダ 2"/>
          <p:cNvSpPr>
            <a:spLocks noGrp="1"/>
          </p:cNvSpPr>
          <p:nvPr>
            <p:ph idx="1"/>
          </p:nvPr>
        </p:nvSpPr>
        <p:spPr>
          <a:xfrm>
            <a:off x="457200" y="1052736"/>
            <a:ext cx="8229600" cy="5073427"/>
          </a:xfrm>
        </p:spPr>
        <p:txBody>
          <a:bodyPr/>
          <a:lstStyle/>
          <a:p>
            <a:r>
              <a:rPr lang="ja-JP" altLang="en-US" dirty="0" smtClean="0"/>
              <a:t>日頃から：介護者との関係性に関する支援は在宅の重要なポイント</a:t>
            </a:r>
            <a:endParaRPr lang="en-US" altLang="ja-JP" dirty="0" smtClean="0"/>
          </a:p>
          <a:p>
            <a:r>
              <a:rPr lang="ja-JP" altLang="en-US" dirty="0" smtClean="0"/>
              <a:t>コミュニケーション力のｱｯﾌﾟで介護者の負担軽減</a:t>
            </a:r>
            <a:endParaRPr lang="en-US" altLang="ja-JP" dirty="0" smtClean="0"/>
          </a:p>
          <a:p>
            <a:r>
              <a:rPr lang="ja-JP" altLang="en-US" dirty="0" smtClean="0"/>
              <a:t>介護者は「がんばらない」「あきらめない」「見放さない」支援の具体化・・・何が負担か？の見極め（ケアマネジャーの底力）</a:t>
            </a:r>
            <a:endParaRPr lang="en-US" altLang="ja-JP" dirty="0" smtClean="0"/>
          </a:p>
          <a:p>
            <a:r>
              <a:rPr kumimoji="1" lang="ja-JP" altLang="en-US" dirty="0" smtClean="0"/>
              <a:t>サービス提供責任者は、在宅復帰に向けた支援を</a:t>
            </a:r>
            <a:r>
              <a:rPr lang="ja-JP" altLang="en-US" dirty="0" smtClean="0"/>
              <a:t>ケアマネジャーと連携する</a:t>
            </a:r>
            <a:endParaRPr kumimoji="1" lang="ja-JP" altLang="en-US" dirty="0"/>
          </a:p>
        </p:txBody>
      </p:sp>
      <p:sp>
        <p:nvSpPr>
          <p:cNvPr id="4" name="上矢印吹き出し 3"/>
          <p:cNvSpPr/>
          <p:nvPr/>
        </p:nvSpPr>
        <p:spPr>
          <a:xfrm>
            <a:off x="467544" y="5805264"/>
            <a:ext cx="8136904" cy="1052736"/>
          </a:xfrm>
          <a:prstGeom prst="upArrowCallout">
            <a:avLst/>
          </a:prstGeom>
          <a:solidFill>
            <a:srgbClr val="F0FCB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3200" b="1" dirty="0" smtClean="0">
                <a:solidFill>
                  <a:srgbClr val="FF0000"/>
                </a:solidFill>
                <a:latin typeface="HGP創英角ﾎﾟｯﾌﾟ体" pitchFamily="50" charset="-128"/>
                <a:ea typeface="HGP創英角ﾎﾟｯﾌﾟ体" pitchFamily="50" charset="-128"/>
              </a:rPr>
              <a:t>家族支援のケアマネジメント・多職種連携</a:t>
            </a:r>
            <a:r>
              <a:rPr lang="ja-JP" altLang="en-US" sz="3200" b="1" dirty="0" smtClean="0">
                <a:solidFill>
                  <a:prstClr val="white"/>
                </a:solidFill>
                <a:latin typeface="HGP創英角ﾎﾟｯﾌﾟ体" pitchFamily="50" charset="-128"/>
                <a:ea typeface="HGP創英角ﾎﾟｯﾌﾟ体" pitchFamily="50" charset="-128"/>
              </a:rPr>
              <a:t>：</a:t>
            </a:r>
            <a:endParaRPr lang="ja-JP" altLang="en-US" sz="3200" b="1" dirty="0">
              <a:solidFill>
                <a:prstClr val="white"/>
              </a:solidFill>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143230508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0" y="0"/>
            <a:ext cx="9144000" cy="6256639"/>
          </a:xfrm>
          <a:prstGeom prst="rect">
            <a:avLst/>
          </a:prstGeom>
        </p:spPr>
      </p:pic>
      <p:sp>
        <p:nvSpPr>
          <p:cNvPr id="3" name="正方形/長方形 2"/>
          <p:cNvSpPr/>
          <p:nvPr/>
        </p:nvSpPr>
        <p:spPr>
          <a:xfrm>
            <a:off x="395536" y="6287937"/>
            <a:ext cx="7056784" cy="369332"/>
          </a:xfrm>
          <a:prstGeom prst="rect">
            <a:avLst/>
          </a:prstGeom>
        </p:spPr>
        <p:txBody>
          <a:bodyPr wrap="square">
            <a:spAutoFit/>
          </a:bodyPr>
          <a:lstStyle/>
          <a:p>
            <a:r>
              <a:rPr lang="zh-TW" altLang="en-US" dirty="0"/>
              <a:t>居宅介護支援調査平成</a:t>
            </a:r>
            <a:r>
              <a:rPr lang="en-US" altLang="zh-TW" dirty="0"/>
              <a:t>26</a:t>
            </a:r>
            <a:r>
              <a:rPr lang="zh-TW" altLang="en-US" dirty="0"/>
              <a:t>年</a:t>
            </a:r>
            <a:r>
              <a:rPr lang="en-US" altLang="zh-TW" dirty="0"/>
              <a:t>『</a:t>
            </a:r>
            <a:r>
              <a:rPr lang="zh-TW" altLang="en-US" dirty="0"/>
              <a:t>介護給付費分科会</a:t>
            </a:r>
            <a:r>
              <a:rPr lang="en-US" altLang="zh-TW" dirty="0"/>
              <a:t>6</a:t>
            </a:r>
            <a:r>
              <a:rPr lang="zh-TW" altLang="en-US" dirty="0"/>
              <a:t>月</a:t>
            </a:r>
            <a:r>
              <a:rPr lang="en-US" altLang="zh-TW" dirty="0"/>
              <a:t>25</a:t>
            </a:r>
            <a:r>
              <a:rPr lang="zh-TW" altLang="en-US" dirty="0"/>
              <a:t>日</a:t>
            </a:r>
          </a:p>
        </p:txBody>
      </p:sp>
    </p:spTree>
    <p:extLst>
      <p:ext uri="{BB962C8B-B14F-4D97-AF65-F5344CB8AC3E}">
        <p14:creationId xmlns:p14="http://schemas.microsoft.com/office/powerpoint/2010/main" val="26521652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C:\Program Files\Common Files\Microsoft Shared\Clipart\cagcat50\PE01616_.wmf"/>
          <p:cNvPicPr>
            <a:picLocks noChangeAspect="1" noChangeArrowheads="1"/>
          </p:cNvPicPr>
          <p:nvPr/>
        </p:nvPicPr>
        <p:blipFill>
          <a:blip r:embed="rId2" cstate="print"/>
          <a:srcRect/>
          <a:stretch>
            <a:fillRect/>
          </a:stretch>
        </p:blipFill>
        <p:spPr bwMode="auto">
          <a:xfrm>
            <a:off x="0" y="3733800"/>
            <a:ext cx="3352800" cy="2630488"/>
          </a:xfrm>
          <a:prstGeom prst="rect">
            <a:avLst/>
          </a:prstGeom>
          <a:noFill/>
          <a:ln w="9525">
            <a:noFill/>
            <a:miter lim="800000"/>
            <a:headEnd/>
            <a:tailEnd/>
          </a:ln>
        </p:spPr>
      </p:pic>
      <p:sp>
        <p:nvSpPr>
          <p:cNvPr id="4" name="角丸四角形 3"/>
          <p:cNvSpPr/>
          <p:nvPr/>
        </p:nvSpPr>
        <p:spPr>
          <a:xfrm>
            <a:off x="179512" y="260648"/>
            <a:ext cx="8784976" cy="266429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4400" dirty="0" smtClean="0">
                <a:solidFill>
                  <a:prstClr val="black"/>
                </a:solidFill>
              </a:rPr>
              <a:t>医療・介護・リハビリ・看護が連携し</a:t>
            </a:r>
            <a:endParaRPr lang="en-US" altLang="ja-JP" sz="4400" dirty="0" smtClean="0">
              <a:solidFill>
                <a:prstClr val="black"/>
              </a:solidFill>
            </a:endParaRPr>
          </a:p>
          <a:p>
            <a:pPr algn="ctr" fontAlgn="auto">
              <a:spcBef>
                <a:spcPts val="0"/>
              </a:spcBef>
              <a:spcAft>
                <a:spcPts val="0"/>
              </a:spcAft>
            </a:pPr>
            <a:r>
              <a:rPr lang="ja-JP" altLang="en-US" sz="4400" smtClean="0">
                <a:solidFill>
                  <a:prstClr val="black"/>
                </a:solidFill>
              </a:rPr>
              <a:t>在</a:t>
            </a:r>
            <a:r>
              <a:rPr lang="ja-JP" altLang="en-US" sz="4400">
                <a:solidFill>
                  <a:prstClr val="black"/>
                </a:solidFill>
              </a:rPr>
              <a:t>宅</a:t>
            </a:r>
            <a:r>
              <a:rPr lang="ja-JP" altLang="en-US" sz="4400" smtClean="0">
                <a:solidFill>
                  <a:prstClr val="black"/>
                </a:solidFill>
              </a:rPr>
              <a:t>療養</a:t>
            </a:r>
            <a:r>
              <a:rPr lang="ja-JP" altLang="en-US" sz="4400" dirty="0" smtClean="0">
                <a:solidFill>
                  <a:prstClr val="black"/>
                </a:solidFill>
              </a:rPr>
              <a:t>の継続性を高めよう</a:t>
            </a:r>
            <a:endParaRPr lang="en-US" altLang="ja-JP" sz="4400" dirty="0" smtClean="0">
              <a:solidFill>
                <a:prstClr val="black"/>
              </a:solidFill>
            </a:endParaRPr>
          </a:p>
          <a:p>
            <a:pPr algn="ctr" fontAlgn="auto">
              <a:spcBef>
                <a:spcPts val="0"/>
              </a:spcBef>
              <a:spcAft>
                <a:spcPts val="0"/>
              </a:spcAft>
            </a:pPr>
            <a:r>
              <a:rPr lang="ja-JP" altLang="en-US" sz="4400" dirty="0" smtClean="0">
                <a:solidFill>
                  <a:prstClr val="black"/>
                </a:solidFill>
              </a:rPr>
              <a:t>キーパーソンはケアマネジャー</a:t>
            </a:r>
            <a:endParaRPr lang="ja-JP" altLang="en-US" sz="4400" dirty="0">
              <a:solidFill>
                <a:prstClr val="black"/>
              </a:solidFill>
            </a:endParaRPr>
          </a:p>
        </p:txBody>
      </p:sp>
      <p:sp>
        <p:nvSpPr>
          <p:cNvPr id="5" name="小波 4"/>
          <p:cNvSpPr/>
          <p:nvPr/>
        </p:nvSpPr>
        <p:spPr>
          <a:xfrm>
            <a:off x="3131840" y="2996952"/>
            <a:ext cx="5760640" cy="3672408"/>
          </a:xfrm>
          <a:prstGeom prst="doubleWav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rgbClr val="FF0000"/>
                </a:solidFill>
                <a:latin typeface="HGP創英角ﾎﾟｯﾌﾟ体" pitchFamily="50" charset="-128"/>
                <a:ea typeface="HGP創英角ﾎﾟｯﾌﾟ体" pitchFamily="50" charset="-128"/>
              </a:rPr>
              <a:t>イオンフォマルサービスの開発・連携・総合的支援のプラン作成は公的介護保険の充実が前提</a:t>
            </a:r>
            <a:endParaRPr lang="en-US" altLang="ja-JP" sz="3200" dirty="0" smtClean="0">
              <a:solidFill>
                <a:srgbClr val="FF0000"/>
              </a:solidFill>
              <a:latin typeface="HGP創英角ﾎﾟｯﾌﾟ体" pitchFamily="50" charset="-128"/>
              <a:ea typeface="HGP創英角ﾎﾟｯﾌﾟ体" pitchFamily="50" charset="-128"/>
            </a:endParaRPr>
          </a:p>
          <a:p>
            <a:pPr algn="ctr"/>
            <a:r>
              <a:rPr lang="ja-JP" altLang="en-US" sz="3200" dirty="0" smtClean="0">
                <a:solidFill>
                  <a:srgbClr val="FF0000"/>
                </a:solidFill>
                <a:latin typeface="HGP創英角ﾎﾟｯﾌﾟ体" pitchFamily="50" charset="-128"/>
                <a:ea typeface="HGP創英角ﾎﾟｯﾌﾟ体" pitchFamily="50" charset="-128"/>
              </a:rPr>
              <a:t>公的保険</a:t>
            </a:r>
            <a:r>
              <a:rPr lang="ja-JP" altLang="en-US" sz="3200" dirty="0">
                <a:solidFill>
                  <a:srgbClr val="FF0000"/>
                </a:solidFill>
                <a:latin typeface="HGP創英角ﾎﾟｯﾌﾟ体" pitchFamily="50" charset="-128"/>
                <a:ea typeface="HGP創英角ﾎﾟｯﾌﾟ体" pitchFamily="50" charset="-128"/>
              </a:rPr>
              <a:t>縮小の代替え</a:t>
            </a:r>
          </a:p>
          <a:p>
            <a:pPr algn="ctr"/>
            <a:r>
              <a:rPr lang="ja-JP" altLang="en-US" sz="3200" dirty="0" smtClean="0">
                <a:solidFill>
                  <a:srgbClr val="FF0000"/>
                </a:solidFill>
                <a:latin typeface="HGP創英角ﾎﾟｯﾌﾟ体" pitchFamily="50" charset="-128"/>
                <a:ea typeface="HGP創英角ﾎﾟｯﾌﾟ体" pitchFamily="50" charset="-128"/>
              </a:rPr>
              <a:t>ではない</a:t>
            </a:r>
            <a:endParaRPr lang="ja-JP" altLang="en-US" sz="3200" dirty="0">
              <a:solidFill>
                <a:srgbClr val="FF0000"/>
              </a:solidFill>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26425627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1"/>
          <p:cNvSpPr>
            <a:spLocks noGrp="1"/>
          </p:cNvSpPr>
          <p:nvPr>
            <p:ph type="sldNum" sz="quarter" idx="10"/>
          </p:nvPr>
        </p:nvSpPr>
        <p:spPr/>
        <p:txBody>
          <a:bodyPr/>
          <a:lstStyle/>
          <a:p>
            <a:fld id="{561FD5AC-890C-4D3A-B9E9-C266437EC777}" type="slidenum">
              <a:rPr lang="en-US" altLang="ja-JP">
                <a:solidFill>
                  <a:srgbClr val="FFFFFF"/>
                </a:solidFill>
              </a:rPr>
              <a:pPr/>
              <a:t>55</a:t>
            </a:fld>
            <a:endParaRPr lang="en-US" altLang="ja-JP">
              <a:solidFill>
                <a:srgbClr val="FFFFFF"/>
              </a:solidFill>
            </a:endParaRPr>
          </a:p>
        </p:txBody>
      </p:sp>
      <p:sp>
        <p:nvSpPr>
          <p:cNvPr id="847875" name="Rectangle 3"/>
          <p:cNvSpPr>
            <a:spLocks noChangeArrowheads="1"/>
          </p:cNvSpPr>
          <p:nvPr/>
        </p:nvSpPr>
        <p:spPr bwMode="auto">
          <a:xfrm>
            <a:off x="71438" y="549275"/>
            <a:ext cx="8964612" cy="4248150"/>
          </a:xfrm>
          <a:prstGeom prst="rect">
            <a:avLst/>
          </a:prstGeom>
          <a:solidFill>
            <a:srgbClr val="FFFFCC"/>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fontAlgn="base">
              <a:spcBef>
                <a:spcPct val="0"/>
              </a:spcBef>
              <a:spcAft>
                <a:spcPct val="0"/>
              </a:spcAft>
              <a:buClr>
                <a:srgbClr val="000000"/>
              </a:buClr>
              <a:buSzPct val="100000"/>
              <a:buFont typeface="Times New Roman" panose="02020603050405020304" pitchFamily="18" charset="0"/>
              <a:buNone/>
            </a:pPr>
            <a:endParaRPr kumimoji="0" lang="ja-JP" altLang="en-US" smtClean="0">
              <a:solidFill>
                <a:srgbClr val="000000"/>
              </a:solidFill>
              <a:ea typeface="HGP創英角ｺﾞｼｯｸUB" panose="020B0900000000000000" pitchFamily="50" charset="-128"/>
            </a:endParaRPr>
          </a:p>
        </p:txBody>
      </p:sp>
      <p:sp>
        <p:nvSpPr>
          <p:cNvPr id="847876" name="Text Box 4"/>
          <p:cNvSpPr txBox="1">
            <a:spLocks noChangeArrowheads="1"/>
          </p:cNvSpPr>
          <p:nvPr/>
        </p:nvSpPr>
        <p:spPr bwMode="auto">
          <a:xfrm>
            <a:off x="0" y="0"/>
            <a:ext cx="6732588" cy="519113"/>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fontAlgn="base">
              <a:spcBef>
                <a:spcPct val="0"/>
              </a:spcBef>
              <a:spcAft>
                <a:spcPct val="0"/>
              </a:spcAft>
            </a:pPr>
            <a:r>
              <a:rPr lang="ja-JP" altLang="en-US" sz="2800" smtClean="0">
                <a:solidFill>
                  <a:srgbClr val="FFFFFF"/>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a:t>
            </a:r>
            <a:r>
              <a:rPr lang="en-US" altLang="ja-JP" sz="2800" smtClean="0">
                <a:solidFill>
                  <a:srgbClr val="FFFFFF"/>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CASIO Ayamu</a:t>
            </a:r>
            <a:r>
              <a:rPr lang="ja-JP" altLang="en-US" sz="2800" smtClean="0">
                <a:solidFill>
                  <a:srgbClr val="FFFFFF"/>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地域介護」サービス内容</a:t>
            </a:r>
          </a:p>
        </p:txBody>
      </p:sp>
      <p:sp>
        <p:nvSpPr>
          <p:cNvPr id="847877" name="Rectangle 5"/>
          <p:cNvSpPr>
            <a:spLocks noChangeArrowheads="1"/>
          </p:cNvSpPr>
          <p:nvPr/>
        </p:nvSpPr>
        <p:spPr bwMode="auto">
          <a:xfrm>
            <a:off x="179388" y="620713"/>
            <a:ext cx="3671887" cy="3667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57150" cmpd="thinThick" algn="ctr">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fontAlgn="base">
              <a:spcBef>
                <a:spcPct val="0"/>
              </a:spcBef>
              <a:spcAft>
                <a:spcPct val="0"/>
              </a:spcAft>
            </a:pPr>
            <a:r>
              <a:rPr lang="ja-JP" altLang="en-US" b="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１．地域資源をさがす</a:t>
            </a:r>
          </a:p>
        </p:txBody>
      </p:sp>
      <p:sp>
        <p:nvSpPr>
          <p:cNvPr id="847878" name="Rectangle 6"/>
          <p:cNvSpPr>
            <a:spLocks noChangeArrowheads="1"/>
          </p:cNvSpPr>
          <p:nvPr/>
        </p:nvSpPr>
        <p:spPr bwMode="auto">
          <a:xfrm>
            <a:off x="250825" y="908050"/>
            <a:ext cx="8569325" cy="58102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57150" cmpd="thinThick" algn="ctr">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fontAlgn="base">
              <a:spcBef>
                <a:spcPct val="0"/>
              </a:spcBef>
              <a:spcAft>
                <a:spcPct val="0"/>
              </a:spcAft>
              <a:buClr>
                <a:srgbClr val="000000"/>
              </a:buClr>
              <a:buSzPct val="100000"/>
              <a:buFont typeface="Times New Roman" panose="02020603050405020304" pitchFamily="18" charset="0"/>
              <a:buNone/>
            </a:pPr>
            <a:r>
              <a:rPr kumimoji="0" lang="ja-JP" altLang="en-US" sz="160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ケアマネジャーが、市区町村フォーマルサービスと地域のインフォーマルサービス情報を組合せて利用者様への情報提供をする為の情報を支援します。</a:t>
            </a:r>
          </a:p>
        </p:txBody>
      </p:sp>
      <p:sp>
        <p:nvSpPr>
          <p:cNvPr id="847879" name="Rectangle 7"/>
          <p:cNvSpPr>
            <a:spLocks noChangeArrowheads="1"/>
          </p:cNvSpPr>
          <p:nvPr/>
        </p:nvSpPr>
        <p:spPr bwMode="auto">
          <a:xfrm>
            <a:off x="179388" y="1978025"/>
            <a:ext cx="6264275" cy="366713"/>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57150" cmpd="thinThick" algn="ctr">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fontAlgn="base">
              <a:spcBef>
                <a:spcPct val="0"/>
              </a:spcBef>
              <a:spcAft>
                <a:spcPct val="0"/>
              </a:spcAft>
            </a:pPr>
            <a:r>
              <a:rPr lang="ja-JP" altLang="en-US" b="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２．地域資源の活用法（ケーススタディ）</a:t>
            </a:r>
          </a:p>
        </p:txBody>
      </p:sp>
      <p:sp>
        <p:nvSpPr>
          <p:cNvPr id="847880" name="Rectangle 8"/>
          <p:cNvSpPr>
            <a:spLocks noChangeArrowheads="1"/>
          </p:cNvSpPr>
          <p:nvPr/>
        </p:nvSpPr>
        <p:spPr bwMode="auto">
          <a:xfrm>
            <a:off x="250825" y="2271713"/>
            <a:ext cx="8642350" cy="58102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57150" cmpd="thinThick" algn="ctr">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fontAlgn="base">
              <a:spcBef>
                <a:spcPct val="0"/>
              </a:spcBef>
              <a:spcAft>
                <a:spcPct val="0"/>
              </a:spcAft>
              <a:buClr>
                <a:srgbClr val="000000"/>
              </a:buClr>
              <a:buSzPct val="100000"/>
              <a:buFont typeface="Times New Roman" panose="02020603050405020304" pitchFamily="18" charset="0"/>
              <a:buNone/>
            </a:pPr>
            <a:r>
              <a:rPr kumimoji="0" lang="ja-JP" altLang="en-US" sz="160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ケアマネジャーが、利用者に対するより良いプラン作成の為に、インフォーマルサービスを組み合わせたプランの</a:t>
            </a:r>
            <a:r>
              <a:rPr kumimoji="0" lang="ja-JP" altLang="en-US" sz="160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活用ノウハウと、その活用メリットをお伝えします</a:t>
            </a:r>
            <a:r>
              <a:rPr kumimoji="0" lang="ja-JP" altLang="en-US" sz="160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。（事例を含め）</a:t>
            </a:r>
          </a:p>
        </p:txBody>
      </p:sp>
      <p:sp>
        <p:nvSpPr>
          <p:cNvPr id="847881" name="Rectangle 9"/>
          <p:cNvSpPr>
            <a:spLocks noChangeArrowheads="1"/>
          </p:cNvSpPr>
          <p:nvPr/>
        </p:nvSpPr>
        <p:spPr bwMode="auto">
          <a:xfrm>
            <a:off x="179388" y="2820988"/>
            <a:ext cx="3671887" cy="3667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57150" cmpd="thinThick" algn="ctr">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fontAlgn="base">
              <a:spcBef>
                <a:spcPct val="0"/>
              </a:spcBef>
              <a:spcAft>
                <a:spcPct val="0"/>
              </a:spcAft>
            </a:pPr>
            <a:r>
              <a:rPr lang="ja-JP" altLang="en-US" b="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３．知っておきたい介護</a:t>
            </a:r>
          </a:p>
        </p:txBody>
      </p:sp>
      <p:sp>
        <p:nvSpPr>
          <p:cNvPr id="847882" name="Rectangle 10"/>
          <p:cNvSpPr>
            <a:spLocks noChangeArrowheads="1"/>
          </p:cNvSpPr>
          <p:nvPr/>
        </p:nvSpPr>
        <p:spPr bwMode="auto">
          <a:xfrm>
            <a:off x="179388" y="3921125"/>
            <a:ext cx="5883275" cy="366713"/>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57150" cmpd="thinThick" algn="ctr">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fontAlgn="base">
              <a:spcBef>
                <a:spcPct val="0"/>
              </a:spcBef>
              <a:spcAft>
                <a:spcPct val="0"/>
              </a:spcAft>
            </a:pPr>
            <a:r>
              <a:rPr lang="ja-JP" altLang="en-US" b="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４．良くわかる最近の介護事情</a:t>
            </a:r>
          </a:p>
        </p:txBody>
      </p:sp>
      <p:sp>
        <p:nvSpPr>
          <p:cNvPr id="847884" name="Rectangle 12"/>
          <p:cNvSpPr>
            <a:spLocks noChangeArrowheads="1"/>
          </p:cNvSpPr>
          <p:nvPr/>
        </p:nvSpPr>
        <p:spPr bwMode="auto">
          <a:xfrm>
            <a:off x="250825" y="3108325"/>
            <a:ext cx="8497888" cy="825500"/>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57150" cmpd="thinThick" algn="ctr">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fontAlgn="base">
              <a:spcBef>
                <a:spcPct val="0"/>
              </a:spcBef>
              <a:spcAft>
                <a:spcPct val="0"/>
              </a:spcAft>
              <a:buClr>
                <a:srgbClr val="000000"/>
              </a:buClr>
              <a:buSzPct val="100000"/>
              <a:buFont typeface="Times New Roman" panose="02020603050405020304" pitchFamily="18" charset="0"/>
              <a:buNone/>
            </a:pPr>
            <a:r>
              <a:rPr kumimoji="0" lang="ja-JP" altLang="en-US" sz="160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ケアマネジャーを利用する前に、利用者（家族）に伝えたい、介護と向き合う時に発生するお困り事を記事形式で解説することで、ケアマネジャーがご利用者様の対応をする上での負担を軽減と、</a:t>
            </a:r>
            <a:r>
              <a:rPr kumimoji="0" lang="ja-JP" altLang="en-US" sz="160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利用者・家族に安心して頂く</a:t>
            </a:r>
            <a:r>
              <a:rPr kumimoji="0" lang="ja-JP" altLang="en-US" sz="160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為のお役立ち情報を提供する。</a:t>
            </a:r>
          </a:p>
        </p:txBody>
      </p:sp>
      <p:sp>
        <p:nvSpPr>
          <p:cNvPr id="847885" name="Rectangle 13"/>
          <p:cNvSpPr>
            <a:spLocks noChangeArrowheads="1"/>
          </p:cNvSpPr>
          <p:nvPr/>
        </p:nvSpPr>
        <p:spPr bwMode="auto">
          <a:xfrm>
            <a:off x="301625" y="4216400"/>
            <a:ext cx="8569325" cy="58102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57150" cmpd="thinThick" algn="ctr">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fontAlgn="base">
              <a:spcBef>
                <a:spcPct val="0"/>
              </a:spcBef>
              <a:spcAft>
                <a:spcPct val="0"/>
              </a:spcAft>
              <a:buClr>
                <a:srgbClr val="000000"/>
              </a:buClr>
              <a:buSzPct val="100000"/>
              <a:buFont typeface="Times New Roman" panose="02020603050405020304" pitchFamily="18" charset="0"/>
              <a:buNone/>
            </a:pPr>
            <a:r>
              <a:rPr kumimoji="0" lang="ja-JP" altLang="en-US" sz="160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ケアマネジャーが、利用者に伝える必要がある法改正や業界動向について分かり易く解説し、ケアマネから</a:t>
            </a:r>
            <a:r>
              <a:rPr kumimoji="0" lang="ja-JP" altLang="en-US" sz="160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利用者への情報発信がしやすい状況</a:t>
            </a:r>
            <a:r>
              <a:rPr kumimoji="0" lang="ja-JP" altLang="en-US" sz="160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を作りスキルアップに繋げる。</a:t>
            </a:r>
          </a:p>
        </p:txBody>
      </p:sp>
      <p:sp>
        <p:nvSpPr>
          <p:cNvPr id="847889" name="Rectangle 17"/>
          <p:cNvSpPr>
            <a:spLocks noChangeArrowheads="1"/>
          </p:cNvSpPr>
          <p:nvPr/>
        </p:nvSpPr>
        <p:spPr bwMode="auto">
          <a:xfrm>
            <a:off x="106363" y="4868863"/>
            <a:ext cx="8858250" cy="915987"/>
          </a:xfrm>
          <a:prstGeom prst="rect">
            <a:avLst/>
          </a:prstGeom>
          <a:noFill/>
          <a:ln>
            <a:noFill/>
          </a:ln>
          <a:effectLst/>
          <a:extLst>
            <a:ext uri="{909E8E84-426E-40DD-AFC4-6F175D3DCCD1}">
              <a14:hiddenFill xmlns:a14="http://schemas.microsoft.com/office/drawing/2010/main">
                <a:gradFill rotWithShape="1">
                  <a:gsLst>
                    <a:gs pos="0">
                      <a:srgbClr val="3399FF"/>
                    </a:gs>
                    <a:gs pos="100000">
                      <a:srgbClr val="0033CC"/>
                    </a:gs>
                  </a:gsLst>
                  <a:lin ang="0" scaled="1"/>
                </a:gradFill>
              </a14:hiddenFill>
            </a:ext>
            <a:ext uri="{91240B29-F687-4F45-9708-019B960494DF}">
              <a14:hiddenLine xmlns:a14="http://schemas.microsoft.com/office/drawing/2010/main" w="12700" algn="ctr">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r>
              <a:rPr lang="en-US" altLang="ja-JP" b="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地域介護サイトの見つけ方について</a:t>
            </a:r>
          </a:p>
          <a:p>
            <a:pPr fontAlgn="base">
              <a:spcBef>
                <a:spcPct val="0"/>
              </a:spcBef>
              <a:spcAft>
                <a:spcPct val="0"/>
              </a:spcAft>
            </a:pPr>
            <a:r>
              <a:rPr lang="en-US" altLang="ja-JP" b="1" smtClean="0">
                <a:solidFill>
                  <a:srgbClr val="663300"/>
                </a:solidFill>
                <a:latin typeface="メイリオ" panose="020B0604030504040204" pitchFamily="50" charset="-128"/>
                <a:ea typeface="メイリオ" panose="020B0604030504040204" pitchFamily="50" charset="-128"/>
                <a:cs typeface="メイリオ" panose="020B0604030504040204" pitchFamily="50" charset="-128"/>
              </a:rPr>
              <a:t>yahoo</a:t>
            </a:r>
            <a:r>
              <a:rPr lang="ja-JP" altLang="en-US" b="1" smtClean="0">
                <a:solidFill>
                  <a:srgbClr val="663300"/>
                </a:solidFill>
                <a:latin typeface="メイリオ" panose="020B0604030504040204" pitchFamily="50" charset="-128"/>
                <a:ea typeface="メイリオ" panose="020B0604030504040204" pitchFamily="50" charset="-128"/>
                <a:cs typeface="メイリオ" panose="020B0604030504040204" pitchFamily="50" charset="-128"/>
              </a:rPr>
              <a:t>や</a:t>
            </a:r>
            <a:r>
              <a:rPr lang="en-US" altLang="ja-JP" b="1" smtClean="0">
                <a:solidFill>
                  <a:srgbClr val="663300"/>
                </a:solidFill>
                <a:latin typeface="メイリオ" panose="020B0604030504040204" pitchFamily="50" charset="-128"/>
                <a:ea typeface="メイリオ" panose="020B0604030504040204" pitchFamily="50" charset="-128"/>
                <a:cs typeface="メイリオ" panose="020B0604030504040204" pitchFamily="50" charset="-128"/>
              </a:rPr>
              <a:t>google</a:t>
            </a:r>
            <a:r>
              <a:rPr lang="ja-JP" altLang="en-US" b="1" smtClean="0">
                <a:solidFill>
                  <a:srgbClr val="663300"/>
                </a:solidFill>
                <a:latin typeface="メイリオ" panose="020B0604030504040204" pitchFamily="50" charset="-128"/>
                <a:ea typeface="メイリオ" panose="020B0604030504040204" pitchFamily="50" charset="-128"/>
                <a:cs typeface="メイリオ" panose="020B0604030504040204" pitchFamily="50" charset="-128"/>
              </a:rPr>
              <a:t>の検索エンジン</a:t>
            </a:r>
            <a:r>
              <a:rPr lang="ja-JP" altLang="en-US"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を利用し「</a:t>
            </a:r>
            <a:r>
              <a:rPr lang="ja-JP" altLang="en-US" b="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カシオ　地域介護</a:t>
            </a:r>
            <a:r>
              <a:rPr lang="ja-JP" altLang="en-US"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」と入力し検索して頂くと「</a:t>
            </a:r>
            <a:r>
              <a:rPr lang="en-US" altLang="ja-JP" smtClean="0">
                <a:solidFill>
                  <a:srgbClr val="FF0066"/>
                </a:solidFill>
                <a:latin typeface="メイリオ" panose="020B0604030504040204" pitchFamily="50" charset="-128"/>
                <a:ea typeface="メイリオ" panose="020B0604030504040204" pitchFamily="50" charset="-128"/>
                <a:cs typeface="メイリオ" panose="020B0604030504040204" pitchFamily="50" charset="-128"/>
              </a:rPr>
              <a:t>Ayamu</a:t>
            </a:r>
            <a:r>
              <a:rPr lang="ja-JP" altLang="en-US" smtClean="0">
                <a:solidFill>
                  <a:srgbClr val="FF0066"/>
                </a:solidFill>
                <a:latin typeface="メイリオ" panose="020B0604030504040204" pitchFamily="50" charset="-128"/>
                <a:ea typeface="メイリオ" panose="020B0604030504040204" pitchFamily="50" charset="-128"/>
                <a:cs typeface="メイリオ" panose="020B0604030504040204" pitchFamily="50" charset="-128"/>
              </a:rPr>
              <a:t>地域介護</a:t>
            </a:r>
            <a:r>
              <a:rPr lang="ja-JP" altLang="en-US"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」というサイトが検索出来ますので是非ご活用下さい。 </a:t>
            </a:r>
          </a:p>
        </p:txBody>
      </p:sp>
      <p:grpSp>
        <p:nvGrpSpPr>
          <p:cNvPr id="847890" name="Group 18"/>
          <p:cNvGrpSpPr>
            <a:grpSpLocks/>
          </p:cNvGrpSpPr>
          <p:nvPr/>
        </p:nvGrpSpPr>
        <p:grpSpPr bwMode="auto">
          <a:xfrm>
            <a:off x="250825" y="5805488"/>
            <a:ext cx="2952750" cy="836612"/>
            <a:chOff x="431" y="3657"/>
            <a:chExt cx="1678" cy="487"/>
          </a:xfrm>
        </p:grpSpPr>
        <p:pic>
          <p:nvPicPr>
            <p:cNvPr id="847891" name="Picture 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83" y="3838"/>
              <a:ext cx="270" cy="306"/>
            </a:xfrm>
            <a:prstGeom prst="rect">
              <a:avLst/>
            </a:prstGeom>
            <a:noFill/>
            <a:extLst>
              <a:ext uri="{909E8E84-426E-40DD-AFC4-6F175D3DCCD1}">
                <a14:hiddenFill xmlns:a14="http://schemas.microsoft.com/office/drawing/2010/main">
                  <a:solidFill>
                    <a:srgbClr val="FFFFFF"/>
                  </a:solidFill>
                </a14:hiddenFill>
              </a:ext>
            </a:extLst>
          </p:spPr>
        </p:pic>
        <p:pic>
          <p:nvPicPr>
            <p:cNvPr id="847892" name="Picture 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1" y="3657"/>
              <a:ext cx="1143" cy="175"/>
            </a:xfrm>
            <a:prstGeom prst="rect">
              <a:avLst/>
            </a:prstGeom>
            <a:noFill/>
            <a:extLst>
              <a:ext uri="{909E8E84-426E-40DD-AFC4-6F175D3DCCD1}">
                <a14:hiddenFill xmlns:a14="http://schemas.microsoft.com/office/drawing/2010/main">
                  <a:solidFill>
                    <a:srgbClr val="FFFFFF"/>
                  </a:solidFill>
                </a14:hiddenFill>
              </a:ext>
            </a:extLst>
          </p:spPr>
        </p:pic>
        <p:sp>
          <p:nvSpPr>
            <p:cNvPr id="847893" name="Text Box 21"/>
            <p:cNvSpPr txBox="1">
              <a:spLocks noChangeArrowheads="1"/>
            </p:cNvSpPr>
            <p:nvPr/>
          </p:nvSpPr>
          <p:spPr bwMode="auto">
            <a:xfrm>
              <a:off x="431" y="3691"/>
              <a:ext cx="1678" cy="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ja-JP" altLang="en-US" sz="1200" b="1" smtClean="0">
                  <a:solidFill>
                    <a:srgbClr val="000000"/>
                  </a:solidFill>
                  <a:ea typeface="HG丸ｺﾞｼｯｸM-PRO" panose="020F0600000000000000" pitchFamily="50" charset="-128"/>
                </a:rPr>
                <a:t>カシオ　地域介護</a:t>
              </a:r>
            </a:p>
            <a:p>
              <a:pPr fontAlgn="base">
                <a:spcBef>
                  <a:spcPct val="50000"/>
                </a:spcBef>
                <a:spcAft>
                  <a:spcPct val="0"/>
                </a:spcAft>
              </a:pPr>
              <a:r>
                <a:rPr lang="ja-JP" altLang="en-US" sz="800" b="1" smtClean="0">
                  <a:solidFill>
                    <a:srgbClr val="000000"/>
                  </a:solidFill>
                  <a:ea typeface="HG丸ｺﾞｼｯｸM-PRO" panose="020F0600000000000000" pitchFamily="50" charset="-128"/>
                </a:rPr>
                <a:t>と入力して検索してください！</a:t>
              </a:r>
            </a:p>
          </p:txBody>
        </p:sp>
      </p:grpSp>
      <p:sp>
        <p:nvSpPr>
          <p:cNvPr id="847894" name="Rectangle 22">
            <a:hlinkClick r:id="rId4"/>
          </p:cNvPr>
          <p:cNvSpPr>
            <a:spLocks noChangeArrowheads="1"/>
          </p:cNvSpPr>
          <p:nvPr/>
        </p:nvSpPr>
        <p:spPr bwMode="auto">
          <a:xfrm>
            <a:off x="3095625" y="5876925"/>
            <a:ext cx="5653088" cy="57943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57150" cmpd="thinThick" algn="ctr">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fontAlgn="base">
              <a:spcBef>
                <a:spcPct val="0"/>
              </a:spcBef>
              <a:spcAft>
                <a:spcPct val="0"/>
              </a:spcAft>
            </a:pPr>
            <a:r>
              <a:rPr lang="en-US" altLang="ja-JP" sz="3200" smtClean="0">
                <a:solidFill>
                  <a:srgbClr val="0000FF"/>
                </a:solidFill>
                <a:ea typeface="HGP創英角ｺﾞｼｯｸUB" panose="020B0900000000000000" pitchFamily="50" charset="-128"/>
              </a:rPr>
              <a:t>https://chiiki-kaigo.casio.jp/</a:t>
            </a:r>
          </a:p>
        </p:txBody>
      </p:sp>
      <p:sp>
        <p:nvSpPr>
          <p:cNvPr id="847895" name="Rectangle 23"/>
          <p:cNvSpPr>
            <a:spLocks noChangeArrowheads="1"/>
          </p:cNvSpPr>
          <p:nvPr/>
        </p:nvSpPr>
        <p:spPr bwMode="auto">
          <a:xfrm>
            <a:off x="250825" y="1454150"/>
            <a:ext cx="8893175" cy="260350"/>
          </a:xfrm>
          <a:prstGeom prst="rect">
            <a:avLst/>
          </a:prstGeom>
          <a:noFill/>
          <a:ln>
            <a:noFill/>
          </a:ln>
          <a:effectLst/>
          <a:extLst>
            <a:ext uri="{909E8E84-426E-40DD-AFC4-6F175D3DCCD1}">
              <a14:hiddenFill xmlns:a14="http://schemas.microsoft.com/office/drawing/2010/main">
                <a:gradFill rotWithShape="1">
                  <a:gsLst>
                    <a:gs pos="0">
                      <a:srgbClr val="3399FF"/>
                    </a:gs>
                    <a:gs pos="100000">
                      <a:srgbClr val="0033CC"/>
                    </a:gs>
                  </a:gsLst>
                  <a:lin ang="0" scaled="1"/>
                </a:gradFill>
              </a14:hiddenFill>
            </a:ext>
            <a:ext uri="{91240B29-F687-4F45-9708-019B960494DF}">
              <a14:hiddenLine xmlns:a14="http://schemas.microsoft.com/office/drawing/2010/main" w="12700" algn="ctr">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buClr>
                <a:srgbClr val="000000"/>
              </a:buClr>
              <a:buSzPct val="100000"/>
              <a:buFont typeface="Times New Roman" panose="02020603050405020304" pitchFamily="18" charset="0"/>
              <a:buNone/>
            </a:pPr>
            <a:r>
              <a:rPr kumimoji="0" lang="en-US" altLang="ja-JP" sz="1100" b="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100" b="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各自治体の生活支援、家事援助、訪問理美容、介護予防（体操教室）、介護者相談・コミュニティカフェ、緊急通報・見守りなど</a:t>
            </a:r>
          </a:p>
        </p:txBody>
      </p:sp>
      <p:sp>
        <p:nvSpPr>
          <p:cNvPr id="847902" name="Rectangle 30"/>
          <p:cNvSpPr>
            <a:spLocks noChangeArrowheads="1"/>
          </p:cNvSpPr>
          <p:nvPr/>
        </p:nvSpPr>
        <p:spPr bwMode="auto">
          <a:xfrm>
            <a:off x="252413" y="1655763"/>
            <a:ext cx="8712200" cy="260350"/>
          </a:xfrm>
          <a:prstGeom prst="rect">
            <a:avLst/>
          </a:prstGeom>
          <a:noFill/>
          <a:ln>
            <a:noFill/>
          </a:ln>
          <a:effectLst/>
          <a:extLst>
            <a:ext uri="{909E8E84-426E-40DD-AFC4-6F175D3DCCD1}">
              <a14:hiddenFill xmlns:a14="http://schemas.microsoft.com/office/drawing/2010/main">
                <a:gradFill rotWithShape="1">
                  <a:gsLst>
                    <a:gs pos="0">
                      <a:srgbClr val="3399FF"/>
                    </a:gs>
                    <a:gs pos="100000">
                      <a:srgbClr val="0033CC"/>
                    </a:gs>
                  </a:gsLst>
                  <a:lin ang="0" scaled="1"/>
                </a:gradFill>
              </a14:hiddenFill>
            </a:ext>
            <a:ext uri="{91240B29-F687-4F45-9708-019B960494DF}">
              <a14:hiddenLine xmlns:a14="http://schemas.microsoft.com/office/drawing/2010/main" w="12700" algn="ctr">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buClr>
                <a:srgbClr val="000000"/>
              </a:buClr>
              <a:buSzPct val="100000"/>
              <a:buFont typeface="Times New Roman" panose="02020603050405020304" pitchFamily="18" charset="0"/>
              <a:buNone/>
            </a:pPr>
            <a:r>
              <a:rPr kumimoji="0" lang="en-US" altLang="ja-JP" sz="1100" b="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100" b="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ボランティア・ＮＰＯ団体、事業者、民間企業の訪問による家事援助、</a:t>
            </a:r>
            <a:r>
              <a:rPr kumimoji="0" lang="ja-JP" altLang="en-US" sz="1100" b="1" smtClean="0">
                <a:solidFill>
                  <a:srgbClr val="000000"/>
                </a:solidFill>
                <a:ea typeface="メイリオ" panose="020B0604030504040204" pitchFamily="50" charset="-128"/>
                <a:cs typeface="メイリオ" panose="020B0604030504040204" pitchFamily="50" charset="-128"/>
              </a:rPr>
              <a:t>介護タクシー、配食、食材配達など</a:t>
            </a:r>
          </a:p>
        </p:txBody>
      </p:sp>
    </p:spTree>
    <p:extLst>
      <p:ext uri="{BB962C8B-B14F-4D97-AF65-F5344CB8AC3E}">
        <p14:creationId xmlns:p14="http://schemas.microsoft.com/office/powerpoint/2010/main" val="4263520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381000" y="76200"/>
            <a:ext cx="8382000" cy="533400"/>
          </a:xfrm>
          <a:prstGeom prst="rect">
            <a:avLst/>
          </a:prstGeom>
          <a:solidFill>
            <a:schemeClr val="bg1"/>
          </a:solidFill>
          <a:ln w="9525">
            <a:solidFill>
              <a:schemeClr val="tx1"/>
            </a:solidFill>
            <a:miter lim="800000"/>
            <a:headEnd/>
            <a:tailEnd/>
          </a:ln>
        </p:spPr>
        <p:txBody>
          <a:bodyPr wrap="none" anchor="ctr"/>
          <a:lstStyle/>
          <a:p>
            <a:pPr algn="ctr"/>
            <a:r>
              <a:rPr lang="ja-JP" altLang="en-US" sz="2800" b="1" dirty="0">
                <a:latin typeface="Times New Roman" charset="0"/>
              </a:rPr>
              <a:t>介護保険のサービス</a:t>
            </a:r>
          </a:p>
        </p:txBody>
      </p:sp>
      <p:sp>
        <p:nvSpPr>
          <p:cNvPr id="1033" name="Text Box 9"/>
          <p:cNvSpPr txBox="1">
            <a:spLocks noChangeArrowheads="1"/>
          </p:cNvSpPr>
          <p:nvPr/>
        </p:nvSpPr>
        <p:spPr bwMode="auto">
          <a:xfrm>
            <a:off x="6767146" y="887874"/>
            <a:ext cx="2224453" cy="369332"/>
          </a:xfrm>
          <a:prstGeom prst="rect">
            <a:avLst/>
          </a:prstGeom>
          <a:solidFill>
            <a:srgbClr val="FFFFCC"/>
          </a:solidFill>
          <a:ln w="9525">
            <a:solidFill>
              <a:schemeClr val="tx1"/>
            </a:solidFill>
            <a:miter lim="800000"/>
            <a:headEnd/>
            <a:tailEnd/>
          </a:ln>
        </p:spPr>
        <p:txBody>
          <a:bodyPr wrap="square" lIns="144000" rIns="0" anchor="ctr" anchorCtr="0">
            <a:spAutoFit/>
          </a:bodyPr>
          <a:lstStyle/>
          <a:p>
            <a:pPr>
              <a:spcBef>
                <a:spcPct val="50000"/>
              </a:spcBef>
            </a:pPr>
            <a:r>
              <a:rPr lang="ja-JP" altLang="en-US" dirty="0">
                <a:latin typeface="Times New Roman" charset="0"/>
              </a:rPr>
              <a:t>① 訪問介護</a:t>
            </a:r>
          </a:p>
        </p:txBody>
      </p:sp>
      <p:sp>
        <p:nvSpPr>
          <p:cNvPr id="1034" name="Text Box 10"/>
          <p:cNvSpPr txBox="1">
            <a:spLocks noChangeArrowheads="1"/>
          </p:cNvSpPr>
          <p:nvPr/>
        </p:nvSpPr>
        <p:spPr bwMode="auto">
          <a:xfrm>
            <a:off x="6767146" y="1481202"/>
            <a:ext cx="2224454" cy="369332"/>
          </a:xfrm>
          <a:prstGeom prst="rect">
            <a:avLst/>
          </a:prstGeom>
          <a:solidFill>
            <a:srgbClr val="FFFFCC"/>
          </a:solidFill>
          <a:ln w="9525">
            <a:solidFill>
              <a:schemeClr val="tx1"/>
            </a:solidFill>
            <a:miter lim="800000"/>
            <a:headEnd/>
            <a:tailEnd/>
          </a:ln>
        </p:spPr>
        <p:txBody>
          <a:bodyPr wrap="square" lIns="144000" rIns="0" anchor="ctr" anchorCtr="0">
            <a:spAutoFit/>
          </a:bodyPr>
          <a:lstStyle/>
          <a:p>
            <a:pPr>
              <a:spcBef>
                <a:spcPct val="50000"/>
              </a:spcBef>
            </a:pPr>
            <a:r>
              <a:rPr lang="ja-JP" altLang="en-US" dirty="0">
                <a:latin typeface="Times New Roman" charset="0"/>
              </a:rPr>
              <a:t>② 訪問看護</a:t>
            </a:r>
          </a:p>
        </p:txBody>
      </p:sp>
      <p:sp>
        <p:nvSpPr>
          <p:cNvPr id="1035" name="Text Box 11"/>
          <p:cNvSpPr txBox="1">
            <a:spLocks noChangeArrowheads="1"/>
          </p:cNvSpPr>
          <p:nvPr/>
        </p:nvSpPr>
        <p:spPr bwMode="auto">
          <a:xfrm>
            <a:off x="6765559" y="2074530"/>
            <a:ext cx="2226041" cy="369332"/>
          </a:xfrm>
          <a:prstGeom prst="rect">
            <a:avLst/>
          </a:prstGeom>
          <a:solidFill>
            <a:srgbClr val="FFFFCC"/>
          </a:solidFill>
          <a:ln w="9525">
            <a:solidFill>
              <a:schemeClr val="tx1"/>
            </a:solidFill>
            <a:miter lim="800000"/>
            <a:headEnd/>
            <a:tailEnd/>
          </a:ln>
        </p:spPr>
        <p:txBody>
          <a:bodyPr wrap="square" lIns="144000" rIns="0" anchor="ctr" anchorCtr="0">
            <a:spAutoFit/>
          </a:bodyPr>
          <a:lstStyle/>
          <a:p>
            <a:pPr>
              <a:spcBef>
                <a:spcPct val="50000"/>
              </a:spcBef>
            </a:pPr>
            <a:r>
              <a:rPr lang="ja-JP" altLang="en-US" dirty="0">
                <a:latin typeface="Times New Roman" charset="0"/>
              </a:rPr>
              <a:t>③ 訪問入浴</a:t>
            </a:r>
          </a:p>
        </p:txBody>
      </p:sp>
      <p:sp>
        <p:nvSpPr>
          <p:cNvPr id="1036" name="Rectangle 12"/>
          <p:cNvSpPr>
            <a:spLocks noChangeArrowheads="1"/>
          </p:cNvSpPr>
          <p:nvPr/>
        </p:nvSpPr>
        <p:spPr bwMode="auto">
          <a:xfrm>
            <a:off x="6765559" y="2663566"/>
            <a:ext cx="2226041" cy="369332"/>
          </a:xfrm>
          <a:prstGeom prst="rect">
            <a:avLst/>
          </a:prstGeom>
          <a:solidFill>
            <a:srgbClr val="FFFFCC"/>
          </a:solidFill>
          <a:ln w="9525">
            <a:solidFill>
              <a:schemeClr val="tx1"/>
            </a:solidFill>
            <a:miter lim="800000"/>
            <a:headEnd/>
            <a:tailEnd/>
          </a:ln>
        </p:spPr>
        <p:txBody>
          <a:bodyPr wrap="square" lIns="144000" rIns="0" anchor="ctr" anchorCtr="0">
            <a:spAutoFit/>
          </a:bodyPr>
          <a:lstStyle/>
          <a:p>
            <a:r>
              <a:rPr lang="ja-JP" altLang="en-US" dirty="0">
                <a:latin typeface="Times New Roman" charset="0"/>
              </a:rPr>
              <a:t>④ 訪問リハビリ</a:t>
            </a:r>
          </a:p>
        </p:txBody>
      </p:sp>
      <p:sp>
        <p:nvSpPr>
          <p:cNvPr id="1037" name="Text Box 13"/>
          <p:cNvSpPr txBox="1">
            <a:spLocks noChangeArrowheads="1"/>
          </p:cNvSpPr>
          <p:nvPr/>
        </p:nvSpPr>
        <p:spPr bwMode="auto">
          <a:xfrm>
            <a:off x="6765559" y="4126869"/>
            <a:ext cx="2226041" cy="369332"/>
          </a:xfrm>
          <a:prstGeom prst="rect">
            <a:avLst/>
          </a:prstGeom>
          <a:solidFill>
            <a:srgbClr val="FFFFCC"/>
          </a:solidFill>
          <a:ln w="9525">
            <a:solidFill>
              <a:schemeClr val="tx1"/>
            </a:solidFill>
            <a:miter lim="800000"/>
            <a:headEnd/>
            <a:tailEnd/>
          </a:ln>
        </p:spPr>
        <p:txBody>
          <a:bodyPr wrap="square" lIns="144000" rIns="0" anchor="ctr" anchorCtr="0">
            <a:spAutoFit/>
          </a:bodyPr>
          <a:lstStyle/>
          <a:p>
            <a:pPr>
              <a:spcBef>
                <a:spcPct val="50000"/>
              </a:spcBef>
            </a:pPr>
            <a:r>
              <a:rPr lang="ja-JP" altLang="en-US" dirty="0">
                <a:latin typeface="Times New Roman" charset="0"/>
              </a:rPr>
              <a:t>⑥ 居宅療養管理</a:t>
            </a:r>
          </a:p>
        </p:txBody>
      </p:sp>
      <p:sp>
        <p:nvSpPr>
          <p:cNvPr id="1038" name="Text Box 14"/>
          <p:cNvSpPr txBox="1">
            <a:spLocks noChangeArrowheads="1"/>
          </p:cNvSpPr>
          <p:nvPr/>
        </p:nvSpPr>
        <p:spPr bwMode="auto">
          <a:xfrm>
            <a:off x="3200400" y="828741"/>
            <a:ext cx="2590800" cy="938719"/>
          </a:xfrm>
          <a:prstGeom prst="rect">
            <a:avLst/>
          </a:prstGeom>
          <a:solidFill>
            <a:srgbClr val="FFFFCC"/>
          </a:solidFill>
          <a:ln w="19050">
            <a:solidFill>
              <a:schemeClr val="bg1">
                <a:lumMod val="65000"/>
              </a:schemeClr>
            </a:solidFill>
            <a:miter lim="800000"/>
            <a:headEnd/>
            <a:tailEnd/>
          </a:ln>
        </p:spPr>
        <p:txBody>
          <a:bodyPr>
            <a:spAutoFit/>
          </a:bodyPr>
          <a:lstStyle/>
          <a:p>
            <a:pPr algn="ctr">
              <a:spcBef>
                <a:spcPct val="50000"/>
              </a:spcBef>
            </a:pPr>
            <a:r>
              <a:rPr lang="ja-JP" altLang="en-US" sz="2800" b="1" dirty="0">
                <a:solidFill>
                  <a:srgbClr val="FF3300"/>
                </a:solidFill>
                <a:latin typeface="Times New Roman" charset="0"/>
              </a:rPr>
              <a:t>短期入所</a:t>
            </a:r>
          </a:p>
          <a:p>
            <a:pPr algn="ctr">
              <a:spcBef>
                <a:spcPct val="50000"/>
              </a:spcBef>
            </a:pPr>
            <a:r>
              <a:rPr lang="ja-JP" altLang="en-US" dirty="0">
                <a:latin typeface="Times New Roman" charset="0"/>
              </a:rPr>
              <a:t>⑨ 療養　・　⑩ 生活　</a:t>
            </a:r>
            <a:endParaRPr lang="ja-JP" altLang="en-US" sz="1800" dirty="0">
              <a:latin typeface="Times New Roman" charset="0"/>
            </a:endParaRPr>
          </a:p>
        </p:txBody>
      </p:sp>
      <p:sp>
        <p:nvSpPr>
          <p:cNvPr id="1039" name="Text Box 15"/>
          <p:cNvSpPr txBox="1">
            <a:spLocks noChangeArrowheads="1"/>
          </p:cNvSpPr>
          <p:nvPr/>
        </p:nvSpPr>
        <p:spPr bwMode="auto">
          <a:xfrm>
            <a:off x="3590660" y="5575222"/>
            <a:ext cx="1657350" cy="369332"/>
          </a:xfrm>
          <a:prstGeom prst="rect">
            <a:avLst/>
          </a:prstGeom>
          <a:solidFill>
            <a:srgbClr val="FFFFCC"/>
          </a:solidFill>
          <a:ln w="9525">
            <a:solidFill>
              <a:schemeClr val="tx1"/>
            </a:solidFill>
            <a:miter lim="800000"/>
            <a:headEnd/>
            <a:tailEnd/>
          </a:ln>
        </p:spPr>
        <p:txBody>
          <a:bodyPr wrap="square" lIns="144000" rIns="0" anchor="ctr" anchorCtr="0">
            <a:spAutoFit/>
          </a:bodyPr>
          <a:lstStyle/>
          <a:p>
            <a:pPr>
              <a:spcBef>
                <a:spcPct val="50000"/>
              </a:spcBef>
            </a:pPr>
            <a:r>
              <a:rPr lang="ja-JP" altLang="en-US" dirty="0">
                <a:latin typeface="Times New Roman" charset="0"/>
              </a:rPr>
              <a:t>⑦ 通所介護</a:t>
            </a:r>
          </a:p>
        </p:txBody>
      </p:sp>
      <p:sp>
        <p:nvSpPr>
          <p:cNvPr id="1040" name="Text Box 16"/>
          <p:cNvSpPr txBox="1">
            <a:spLocks noChangeArrowheads="1"/>
          </p:cNvSpPr>
          <p:nvPr/>
        </p:nvSpPr>
        <p:spPr bwMode="auto">
          <a:xfrm>
            <a:off x="5319348" y="5571890"/>
            <a:ext cx="1981200" cy="369332"/>
          </a:xfrm>
          <a:prstGeom prst="rect">
            <a:avLst/>
          </a:prstGeom>
          <a:solidFill>
            <a:srgbClr val="FFFFCC"/>
          </a:solidFill>
          <a:ln w="9525">
            <a:solidFill>
              <a:schemeClr val="tx1"/>
            </a:solidFill>
            <a:miter lim="800000"/>
            <a:headEnd/>
            <a:tailEnd/>
          </a:ln>
        </p:spPr>
        <p:txBody>
          <a:bodyPr lIns="144000" rIns="0" anchor="ctr" anchorCtr="0">
            <a:spAutoFit/>
          </a:bodyPr>
          <a:lstStyle/>
          <a:p>
            <a:pPr>
              <a:spcBef>
                <a:spcPct val="50000"/>
              </a:spcBef>
            </a:pPr>
            <a:r>
              <a:rPr lang="ja-JP" altLang="en-US" dirty="0">
                <a:latin typeface="Times New Roman" charset="0"/>
              </a:rPr>
              <a:t>⑧ 通所リハビリ</a:t>
            </a:r>
          </a:p>
        </p:txBody>
      </p:sp>
      <p:sp>
        <p:nvSpPr>
          <p:cNvPr id="1041" name="Text Box 17"/>
          <p:cNvSpPr txBox="1">
            <a:spLocks noChangeArrowheads="1"/>
          </p:cNvSpPr>
          <p:nvPr/>
        </p:nvSpPr>
        <p:spPr bwMode="auto">
          <a:xfrm>
            <a:off x="3556476" y="6248400"/>
            <a:ext cx="3256116" cy="369332"/>
          </a:xfrm>
          <a:prstGeom prst="rect">
            <a:avLst/>
          </a:prstGeom>
          <a:solidFill>
            <a:srgbClr val="FFFFCC"/>
          </a:solidFill>
          <a:ln w="9525">
            <a:solidFill>
              <a:schemeClr val="tx1"/>
            </a:solidFill>
            <a:miter lim="800000"/>
            <a:headEnd/>
            <a:tailEnd/>
          </a:ln>
        </p:spPr>
        <p:txBody>
          <a:bodyPr wrap="square">
            <a:spAutoFit/>
          </a:bodyPr>
          <a:lstStyle/>
          <a:p>
            <a:pPr>
              <a:spcBef>
                <a:spcPct val="50000"/>
              </a:spcBef>
            </a:pPr>
            <a:r>
              <a:rPr lang="ja-JP" altLang="en-US" dirty="0">
                <a:latin typeface="Times New Roman" charset="0"/>
              </a:rPr>
              <a:t> </a:t>
            </a:r>
            <a:r>
              <a:rPr lang="ja-JP" altLang="en-US" sz="1800" dirty="0">
                <a:latin typeface="Times New Roman" charset="0"/>
              </a:rPr>
              <a:t>⑪ </a:t>
            </a:r>
            <a:r>
              <a:rPr lang="ja-JP" altLang="en-US" sz="1800" b="1" dirty="0">
                <a:solidFill>
                  <a:srgbClr val="0070C0"/>
                </a:solidFill>
                <a:latin typeface="Times New Roman" charset="0"/>
              </a:rPr>
              <a:t>特定施設入所者生活介護 </a:t>
            </a:r>
            <a:endParaRPr lang="ja-JP" altLang="en-US" b="1" dirty="0">
              <a:solidFill>
                <a:srgbClr val="0070C0"/>
              </a:solidFill>
              <a:latin typeface="Times New Roman" charset="0"/>
            </a:endParaRPr>
          </a:p>
        </p:txBody>
      </p:sp>
      <p:sp>
        <p:nvSpPr>
          <p:cNvPr id="1046" name="Rectangle 22"/>
          <p:cNvSpPr>
            <a:spLocks noChangeArrowheads="1"/>
          </p:cNvSpPr>
          <p:nvPr/>
        </p:nvSpPr>
        <p:spPr bwMode="auto">
          <a:xfrm>
            <a:off x="6765559" y="3255267"/>
            <a:ext cx="2226041" cy="646331"/>
          </a:xfrm>
          <a:prstGeom prst="rect">
            <a:avLst/>
          </a:prstGeom>
          <a:solidFill>
            <a:srgbClr val="FFFFCC"/>
          </a:solidFill>
          <a:ln w="9525">
            <a:solidFill>
              <a:schemeClr val="tx1"/>
            </a:solidFill>
            <a:miter lim="800000"/>
            <a:headEnd/>
            <a:tailEnd/>
          </a:ln>
        </p:spPr>
        <p:txBody>
          <a:bodyPr wrap="square" lIns="144000" rIns="0" anchor="ctr" anchorCtr="0">
            <a:spAutoFit/>
          </a:bodyPr>
          <a:lstStyle/>
          <a:p>
            <a:r>
              <a:rPr lang="ja-JP" altLang="en-US" dirty="0">
                <a:latin typeface="Times New Roman" charset="0"/>
              </a:rPr>
              <a:t>⑤ 福祉用具レンタル</a:t>
            </a:r>
            <a:endParaRPr lang="en-US" altLang="ja-JP" dirty="0">
              <a:latin typeface="Times New Roman" charset="0"/>
            </a:endParaRPr>
          </a:p>
          <a:p>
            <a:r>
              <a:rPr lang="ja-JP" altLang="en-US" dirty="0">
                <a:latin typeface="Times New Roman" charset="0"/>
              </a:rPr>
              <a:t>　　　　　　　　　・販売</a:t>
            </a:r>
          </a:p>
        </p:txBody>
      </p:sp>
      <p:sp>
        <p:nvSpPr>
          <p:cNvPr id="1047" name="AutoShape 23"/>
          <p:cNvSpPr>
            <a:spLocks/>
          </p:cNvSpPr>
          <p:nvPr/>
        </p:nvSpPr>
        <p:spPr bwMode="auto">
          <a:xfrm>
            <a:off x="6257925" y="876270"/>
            <a:ext cx="386471" cy="4224060"/>
          </a:xfrm>
          <a:prstGeom prst="leftBrace">
            <a:avLst>
              <a:gd name="adj1" fmla="val 42708"/>
              <a:gd name="adj2" fmla="val 50000"/>
            </a:avLst>
          </a:prstGeom>
          <a:noFill/>
          <a:ln w="25400">
            <a:solidFill>
              <a:schemeClr val="tx1"/>
            </a:solidFill>
            <a:round/>
            <a:headEnd/>
            <a:tailEnd/>
          </a:ln>
        </p:spPr>
        <p:txBody>
          <a:bodyPr wrap="none" anchor="ctr"/>
          <a:lstStyle/>
          <a:p>
            <a:endParaRPr lang="ja-JP" altLang="en-US"/>
          </a:p>
        </p:txBody>
      </p:sp>
      <p:sp>
        <p:nvSpPr>
          <p:cNvPr id="1048" name="AutoShape 24"/>
          <p:cNvSpPr>
            <a:spLocks/>
          </p:cNvSpPr>
          <p:nvPr/>
        </p:nvSpPr>
        <p:spPr bwMode="auto">
          <a:xfrm rot="16200000">
            <a:off x="1447193" y="189644"/>
            <a:ext cx="303089" cy="2971802"/>
          </a:xfrm>
          <a:prstGeom prst="rightBrace">
            <a:avLst>
              <a:gd name="adj1" fmla="val 44792"/>
              <a:gd name="adj2" fmla="val 50000"/>
            </a:avLst>
          </a:prstGeom>
          <a:noFill/>
          <a:ln w="25400">
            <a:solidFill>
              <a:schemeClr val="tx1"/>
            </a:solidFill>
            <a:round/>
            <a:headEnd/>
            <a:tailEnd/>
          </a:ln>
        </p:spPr>
        <p:txBody>
          <a:bodyPr wrap="none" anchor="ctr"/>
          <a:lstStyle/>
          <a:p>
            <a:endParaRPr lang="ja-JP" altLang="en-US"/>
          </a:p>
        </p:txBody>
      </p:sp>
      <p:sp>
        <p:nvSpPr>
          <p:cNvPr id="1049" name="Text Box 25"/>
          <p:cNvSpPr txBox="1">
            <a:spLocks noChangeArrowheads="1"/>
          </p:cNvSpPr>
          <p:nvPr/>
        </p:nvSpPr>
        <p:spPr bwMode="auto">
          <a:xfrm>
            <a:off x="808534" y="934195"/>
            <a:ext cx="1600200" cy="519113"/>
          </a:xfrm>
          <a:prstGeom prst="rect">
            <a:avLst/>
          </a:prstGeom>
          <a:noFill/>
          <a:ln w="9525">
            <a:noFill/>
            <a:miter lim="800000"/>
            <a:headEnd/>
            <a:tailEnd/>
          </a:ln>
        </p:spPr>
        <p:txBody>
          <a:bodyPr>
            <a:spAutoFit/>
          </a:bodyPr>
          <a:lstStyle/>
          <a:p>
            <a:pPr>
              <a:spcBef>
                <a:spcPct val="50000"/>
              </a:spcBef>
            </a:pPr>
            <a:r>
              <a:rPr lang="ja-JP" altLang="en-US" sz="2800" b="1" dirty="0">
                <a:solidFill>
                  <a:srgbClr val="FF3300"/>
                </a:solidFill>
              </a:rPr>
              <a:t>施設３種</a:t>
            </a:r>
          </a:p>
        </p:txBody>
      </p:sp>
      <p:sp>
        <p:nvSpPr>
          <p:cNvPr id="1050" name="Text Box 26"/>
          <p:cNvSpPr txBox="1">
            <a:spLocks noChangeArrowheads="1"/>
          </p:cNvSpPr>
          <p:nvPr/>
        </p:nvSpPr>
        <p:spPr bwMode="auto">
          <a:xfrm>
            <a:off x="5590502" y="2047128"/>
            <a:ext cx="553998" cy="2286000"/>
          </a:xfrm>
          <a:prstGeom prst="rect">
            <a:avLst/>
          </a:prstGeom>
          <a:noFill/>
          <a:ln w="9525">
            <a:noFill/>
            <a:miter lim="800000"/>
            <a:headEnd/>
            <a:tailEnd/>
          </a:ln>
        </p:spPr>
        <p:txBody>
          <a:bodyPr vert="eaVert">
            <a:spAutoFit/>
          </a:bodyPr>
          <a:lstStyle/>
          <a:p>
            <a:pPr>
              <a:spcBef>
                <a:spcPct val="50000"/>
              </a:spcBef>
            </a:pPr>
            <a:r>
              <a:rPr lang="ja-JP" altLang="en-US" sz="2400" b="1" dirty="0">
                <a:solidFill>
                  <a:srgbClr val="FF3300"/>
                </a:solidFill>
              </a:rPr>
              <a:t>訪問サービス</a:t>
            </a:r>
          </a:p>
        </p:txBody>
      </p:sp>
      <p:sp>
        <p:nvSpPr>
          <p:cNvPr id="1052" name="Text Box 28"/>
          <p:cNvSpPr txBox="1">
            <a:spLocks noChangeArrowheads="1"/>
          </p:cNvSpPr>
          <p:nvPr/>
        </p:nvSpPr>
        <p:spPr bwMode="auto">
          <a:xfrm>
            <a:off x="3742025" y="4720150"/>
            <a:ext cx="2362200" cy="461665"/>
          </a:xfrm>
          <a:prstGeom prst="rect">
            <a:avLst/>
          </a:prstGeom>
          <a:noFill/>
          <a:ln w="9525">
            <a:noFill/>
            <a:miter lim="800000"/>
            <a:headEnd/>
            <a:tailEnd/>
          </a:ln>
        </p:spPr>
        <p:txBody>
          <a:bodyPr>
            <a:spAutoFit/>
          </a:bodyPr>
          <a:lstStyle/>
          <a:p>
            <a:pPr algn="ctr">
              <a:spcBef>
                <a:spcPct val="50000"/>
              </a:spcBef>
            </a:pPr>
            <a:r>
              <a:rPr lang="ja-JP" altLang="en-US" sz="2400" b="1" dirty="0">
                <a:solidFill>
                  <a:srgbClr val="FF3300"/>
                </a:solidFill>
              </a:rPr>
              <a:t>通所サービス</a:t>
            </a:r>
          </a:p>
        </p:txBody>
      </p:sp>
      <p:sp>
        <p:nvSpPr>
          <p:cNvPr id="1053" name="AutoShape 29"/>
          <p:cNvSpPr>
            <a:spLocks/>
          </p:cNvSpPr>
          <p:nvPr/>
        </p:nvSpPr>
        <p:spPr bwMode="auto">
          <a:xfrm>
            <a:off x="6863154" y="6093296"/>
            <a:ext cx="251923" cy="679538"/>
          </a:xfrm>
          <a:prstGeom prst="rightBrace">
            <a:avLst>
              <a:gd name="adj1" fmla="val 18333"/>
              <a:gd name="adj2" fmla="val 50000"/>
            </a:avLst>
          </a:prstGeom>
          <a:noFill/>
          <a:ln w="25400">
            <a:solidFill>
              <a:schemeClr val="tx1"/>
            </a:solidFill>
            <a:round/>
            <a:headEnd/>
            <a:tailEnd/>
          </a:ln>
        </p:spPr>
        <p:txBody>
          <a:bodyPr wrap="none" anchor="ctr"/>
          <a:lstStyle/>
          <a:p>
            <a:endParaRPr lang="ja-JP" altLang="en-US"/>
          </a:p>
        </p:txBody>
      </p:sp>
      <p:sp>
        <p:nvSpPr>
          <p:cNvPr id="1054" name="Text Box 30"/>
          <p:cNvSpPr txBox="1">
            <a:spLocks noChangeArrowheads="1"/>
          </p:cNvSpPr>
          <p:nvPr/>
        </p:nvSpPr>
        <p:spPr bwMode="auto">
          <a:xfrm>
            <a:off x="7117918" y="6202233"/>
            <a:ext cx="2362200" cy="461665"/>
          </a:xfrm>
          <a:prstGeom prst="rect">
            <a:avLst/>
          </a:prstGeom>
          <a:noFill/>
          <a:ln w="9525">
            <a:noFill/>
            <a:miter lim="800000"/>
            <a:headEnd/>
            <a:tailEnd/>
          </a:ln>
        </p:spPr>
        <p:txBody>
          <a:bodyPr>
            <a:spAutoFit/>
          </a:bodyPr>
          <a:lstStyle/>
          <a:p>
            <a:pPr>
              <a:spcBef>
                <a:spcPct val="50000"/>
              </a:spcBef>
            </a:pPr>
            <a:r>
              <a:rPr lang="ja-JP" altLang="en-US" sz="2400" b="1" dirty="0">
                <a:solidFill>
                  <a:srgbClr val="FF3300"/>
                </a:solidFill>
              </a:rPr>
              <a:t>ケア付き住宅</a:t>
            </a:r>
          </a:p>
        </p:txBody>
      </p:sp>
      <p:sp>
        <p:nvSpPr>
          <p:cNvPr id="1055" name="Rectangle 31"/>
          <p:cNvSpPr>
            <a:spLocks noChangeArrowheads="1"/>
          </p:cNvSpPr>
          <p:nvPr/>
        </p:nvSpPr>
        <p:spPr bwMode="auto">
          <a:xfrm>
            <a:off x="6761317" y="4721472"/>
            <a:ext cx="2222798" cy="369332"/>
          </a:xfrm>
          <a:prstGeom prst="rect">
            <a:avLst/>
          </a:prstGeom>
          <a:solidFill>
            <a:srgbClr val="FFFFCC"/>
          </a:solidFill>
          <a:ln w="9525">
            <a:solidFill>
              <a:schemeClr val="tx1"/>
            </a:solidFill>
            <a:miter lim="800000"/>
            <a:headEnd/>
            <a:tailEnd/>
          </a:ln>
        </p:spPr>
        <p:txBody>
          <a:bodyPr wrap="square" lIns="144000" rIns="0" anchor="ctr" anchorCtr="0">
            <a:spAutoFit/>
          </a:bodyPr>
          <a:lstStyle/>
          <a:p>
            <a:r>
              <a:rPr lang="ja-JP" altLang="en-US" dirty="0"/>
              <a:t>住宅改修</a:t>
            </a:r>
          </a:p>
        </p:txBody>
      </p:sp>
      <p:sp>
        <p:nvSpPr>
          <p:cNvPr id="1056" name="Rectangle 32"/>
          <p:cNvSpPr>
            <a:spLocks noChangeArrowheads="1"/>
          </p:cNvSpPr>
          <p:nvPr/>
        </p:nvSpPr>
        <p:spPr bwMode="auto">
          <a:xfrm>
            <a:off x="-1" y="3810000"/>
            <a:ext cx="3482371" cy="3048000"/>
          </a:xfrm>
          <a:prstGeom prst="rect">
            <a:avLst/>
          </a:prstGeom>
          <a:solidFill>
            <a:srgbClr val="FDDFFD"/>
          </a:solidFill>
          <a:ln w="9525">
            <a:solidFill>
              <a:schemeClr val="tx1"/>
            </a:solidFill>
            <a:miter lim="800000"/>
            <a:headEnd/>
            <a:tailEnd/>
          </a:ln>
        </p:spPr>
        <p:txBody>
          <a:bodyPr wrap="none" anchor="ctr"/>
          <a:lstStyle/>
          <a:p>
            <a:pPr algn="ctr">
              <a:lnSpc>
                <a:spcPts val="2200"/>
              </a:lnSpc>
            </a:pPr>
            <a:r>
              <a:rPr lang="ja-JP" altLang="en-US" sz="1500" dirty="0">
                <a:latin typeface="+mn-ea"/>
              </a:rPr>
              <a:t>小規模多機能居宅介護</a:t>
            </a:r>
          </a:p>
          <a:p>
            <a:pPr algn="ctr">
              <a:lnSpc>
                <a:spcPts val="2200"/>
              </a:lnSpc>
            </a:pPr>
            <a:r>
              <a:rPr lang="ja-JP" altLang="en-US" sz="1500" dirty="0">
                <a:latin typeface="+mn-ea"/>
              </a:rPr>
              <a:t>夜間訪問介護</a:t>
            </a:r>
          </a:p>
          <a:p>
            <a:pPr algn="ctr">
              <a:lnSpc>
                <a:spcPts val="2200"/>
              </a:lnSpc>
            </a:pPr>
            <a:r>
              <a:rPr lang="ja-JP" altLang="en-US" sz="1500" dirty="0">
                <a:latin typeface="+mn-ea"/>
              </a:rPr>
              <a:t>小規模 </a:t>
            </a:r>
            <a:r>
              <a:rPr lang="ja-JP" altLang="en-US" sz="1700" b="1" dirty="0">
                <a:solidFill>
                  <a:srgbClr val="0070C0"/>
                </a:solidFill>
                <a:latin typeface="+mn-ea"/>
              </a:rPr>
              <a:t>特定施設</a:t>
            </a:r>
          </a:p>
          <a:p>
            <a:pPr algn="ctr">
              <a:lnSpc>
                <a:spcPts val="2200"/>
              </a:lnSpc>
            </a:pPr>
            <a:r>
              <a:rPr lang="ja-JP" altLang="en-US" sz="1500" dirty="0">
                <a:latin typeface="+mn-ea"/>
              </a:rPr>
              <a:t>小規模特養ﾎｰﾑ</a:t>
            </a:r>
          </a:p>
          <a:p>
            <a:pPr algn="ctr">
              <a:lnSpc>
                <a:spcPts val="2200"/>
              </a:lnSpc>
            </a:pPr>
            <a:r>
              <a:rPr lang="ja-JP" altLang="en-US" sz="1700" b="1" dirty="0">
                <a:solidFill>
                  <a:srgbClr val="0070C0"/>
                </a:solidFill>
                <a:latin typeface="+mn-ea"/>
              </a:rPr>
              <a:t>認知症対応型共同生活介護</a:t>
            </a:r>
          </a:p>
          <a:p>
            <a:pPr algn="ctr">
              <a:lnSpc>
                <a:spcPts val="2200"/>
              </a:lnSpc>
            </a:pPr>
            <a:r>
              <a:rPr lang="ja-JP" altLang="en-US" sz="1500" dirty="0">
                <a:latin typeface="+mn-ea"/>
              </a:rPr>
              <a:t>認知症専用通所介護</a:t>
            </a:r>
            <a:endParaRPr lang="en-US" altLang="ja-JP" sz="1500" dirty="0">
              <a:latin typeface="+mn-ea"/>
            </a:endParaRPr>
          </a:p>
          <a:p>
            <a:pPr algn="ctr">
              <a:lnSpc>
                <a:spcPts val="2200"/>
              </a:lnSpc>
            </a:pPr>
            <a:r>
              <a:rPr lang="ja-JP" altLang="en-US" sz="1500" dirty="0">
                <a:latin typeface="+mn-ea"/>
              </a:rPr>
              <a:t>定期巡回随時対応型介護看護</a:t>
            </a:r>
            <a:endParaRPr lang="en-US" altLang="ja-JP" sz="1500" dirty="0">
              <a:latin typeface="+mn-ea"/>
            </a:endParaRPr>
          </a:p>
          <a:p>
            <a:pPr algn="ctr">
              <a:lnSpc>
                <a:spcPts val="2200"/>
              </a:lnSpc>
            </a:pPr>
            <a:r>
              <a:rPr lang="ja-JP" altLang="en-US" sz="1500" dirty="0">
                <a:latin typeface="+mn-ea"/>
              </a:rPr>
              <a:t>複合型サービス </a:t>
            </a:r>
            <a:r>
              <a:rPr lang="ja-JP" altLang="en-US" sz="1700" b="1" dirty="0">
                <a:latin typeface="+mn-ea"/>
              </a:rPr>
              <a:t>（看護小規模多機能）</a:t>
            </a:r>
            <a:endParaRPr lang="en-US" altLang="ja-JP" sz="1700" b="1" dirty="0">
              <a:latin typeface="+mn-ea"/>
            </a:endParaRPr>
          </a:p>
          <a:p>
            <a:pPr algn="ctr">
              <a:lnSpc>
                <a:spcPts val="2200"/>
              </a:lnSpc>
              <a:spcBef>
                <a:spcPts val="300"/>
              </a:spcBef>
            </a:pPr>
            <a:r>
              <a:rPr lang="ja-JP" altLang="en-US" sz="1700" b="1" dirty="0">
                <a:solidFill>
                  <a:schemeClr val="accent6">
                    <a:lumMod val="75000"/>
                  </a:schemeClr>
                </a:solidFill>
                <a:latin typeface="+mn-ea"/>
              </a:rPr>
              <a:t>小規模通所介護　（平成１８年）</a:t>
            </a:r>
            <a:endParaRPr lang="en-US" altLang="ja-JP" sz="1700" b="1" dirty="0">
              <a:solidFill>
                <a:schemeClr val="accent6">
                  <a:lumMod val="75000"/>
                </a:schemeClr>
              </a:solidFill>
              <a:latin typeface="+mn-ea"/>
            </a:endParaRPr>
          </a:p>
          <a:p>
            <a:pPr algn="ctr">
              <a:lnSpc>
                <a:spcPts val="2200"/>
              </a:lnSpc>
            </a:pPr>
            <a:r>
              <a:rPr lang="ja-JP" altLang="en-US" sz="1700" b="1" dirty="0">
                <a:solidFill>
                  <a:schemeClr val="accent6">
                    <a:lumMod val="75000"/>
                  </a:schemeClr>
                </a:solidFill>
                <a:latin typeface="+mn-ea"/>
              </a:rPr>
              <a:t>療養通所介護　（平成１８年）</a:t>
            </a:r>
          </a:p>
        </p:txBody>
      </p:sp>
      <p:sp>
        <p:nvSpPr>
          <p:cNvPr id="1057" name="Text Box 33"/>
          <p:cNvSpPr txBox="1">
            <a:spLocks noChangeArrowheads="1"/>
          </p:cNvSpPr>
          <p:nvPr/>
        </p:nvSpPr>
        <p:spPr bwMode="auto">
          <a:xfrm>
            <a:off x="55141" y="3454276"/>
            <a:ext cx="3549327" cy="369332"/>
          </a:xfrm>
          <a:prstGeom prst="rect">
            <a:avLst/>
          </a:prstGeom>
          <a:noFill/>
          <a:ln w="9525">
            <a:noFill/>
            <a:miter lim="800000"/>
            <a:headEnd/>
            <a:tailEnd/>
          </a:ln>
        </p:spPr>
        <p:txBody>
          <a:bodyPr wrap="square">
            <a:spAutoFit/>
          </a:bodyPr>
          <a:lstStyle/>
          <a:p>
            <a:pPr>
              <a:spcBef>
                <a:spcPct val="50000"/>
              </a:spcBef>
            </a:pPr>
            <a:r>
              <a:rPr lang="ja-JP" altLang="en-US" b="1" dirty="0">
                <a:solidFill>
                  <a:srgbClr val="FF3300"/>
                </a:solidFill>
              </a:rPr>
              <a:t>地域密着型サービス（</a:t>
            </a:r>
            <a:r>
              <a:rPr lang="en-US" altLang="ja-JP" b="1" dirty="0">
                <a:solidFill>
                  <a:srgbClr val="FF3300"/>
                </a:solidFill>
              </a:rPr>
              <a:t>8</a:t>
            </a:r>
            <a:r>
              <a:rPr lang="ja-JP" altLang="en-US" b="1" dirty="0">
                <a:solidFill>
                  <a:srgbClr val="FF3300"/>
                </a:solidFill>
              </a:rPr>
              <a:t>種⇒拡大）</a:t>
            </a:r>
          </a:p>
        </p:txBody>
      </p:sp>
      <p:sp>
        <p:nvSpPr>
          <p:cNvPr id="1058" name="Rectangle 34"/>
          <p:cNvSpPr>
            <a:spLocks noChangeArrowheads="1"/>
          </p:cNvSpPr>
          <p:nvPr/>
        </p:nvSpPr>
        <p:spPr bwMode="auto">
          <a:xfrm>
            <a:off x="112837" y="1916832"/>
            <a:ext cx="2971800" cy="1296144"/>
          </a:xfrm>
          <a:prstGeom prst="rect">
            <a:avLst/>
          </a:prstGeom>
          <a:solidFill>
            <a:schemeClr val="accent3">
              <a:lumMod val="20000"/>
              <a:lumOff val="80000"/>
            </a:schemeClr>
          </a:solidFill>
          <a:ln w="9525">
            <a:solidFill>
              <a:schemeClr val="tx1"/>
            </a:solidFill>
            <a:miter lim="800000"/>
            <a:headEnd/>
            <a:tailEnd/>
          </a:ln>
        </p:spPr>
        <p:txBody>
          <a:bodyPr wrap="none" anchor="ctr"/>
          <a:lstStyle/>
          <a:p>
            <a:pPr algn="ctr"/>
            <a:r>
              <a:rPr lang="ja-JP" altLang="en-US"/>
              <a:t>介護老人福祉施設</a:t>
            </a:r>
          </a:p>
          <a:p>
            <a:pPr algn="ctr"/>
            <a:r>
              <a:rPr lang="ja-JP" altLang="en-US"/>
              <a:t>介護老人保健施設</a:t>
            </a:r>
          </a:p>
          <a:p>
            <a:pPr algn="ctr"/>
            <a:r>
              <a:rPr lang="ja-JP" altLang="en-US"/>
              <a:t>介護療養型医療施設</a:t>
            </a:r>
          </a:p>
        </p:txBody>
      </p:sp>
      <p:grpSp>
        <p:nvGrpSpPr>
          <p:cNvPr id="5" name="グループ化 4"/>
          <p:cNvGrpSpPr/>
          <p:nvPr/>
        </p:nvGrpSpPr>
        <p:grpSpPr>
          <a:xfrm>
            <a:off x="3595686" y="2572423"/>
            <a:ext cx="1885952" cy="1571223"/>
            <a:chOff x="3595686" y="2971800"/>
            <a:chExt cx="1885952" cy="1571223"/>
          </a:xfrm>
        </p:grpSpPr>
        <p:graphicFrame>
          <p:nvGraphicFramePr>
            <p:cNvPr id="1026" name="Object 3"/>
            <p:cNvGraphicFramePr>
              <a:graphicFrameLocks noChangeAspect="1"/>
            </p:cNvGraphicFramePr>
            <p:nvPr/>
          </p:nvGraphicFramePr>
          <p:xfrm>
            <a:off x="4022841" y="3519659"/>
            <a:ext cx="1082559" cy="894479"/>
          </p:xfrm>
          <a:graphic>
            <a:graphicData uri="http://schemas.openxmlformats.org/presentationml/2006/ole">
              <mc:AlternateContent xmlns:mc="http://schemas.openxmlformats.org/markup-compatibility/2006">
                <mc:Choice xmlns:v="urn:schemas-microsoft-com:vml" Requires="v">
                  <p:oleObj spid="_x0000_s3096" name="ｸﾘｯﾌﾟ" r:id="rId3" imgW="1857600" imgH="3995640" progId="">
                    <p:embed/>
                  </p:oleObj>
                </mc:Choice>
                <mc:Fallback>
                  <p:oleObj name="ｸﾘｯﾌﾟ" r:id="rId3" imgW="1857600" imgH="3995640" progId="">
                    <p:embed/>
                    <p:pic>
                      <p:nvPicPr>
                        <p:cNvPr id="1026"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2841" y="3519659"/>
                          <a:ext cx="1082559" cy="894479"/>
                        </a:xfrm>
                        <a:prstGeom prst="rect">
                          <a:avLst/>
                        </a:prstGeom>
                        <a:noFill/>
                        <a:extLst/>
                      </p:spPr>
                    </p:pic>
                  </p:oleObj>
                </mc:Fallback>
              </mc:AlternateContent>
            </a:graphicData>
          </a:graphic>
        </p:graphicFrame>
        <p:sp>
          <p:nvSpPr>
            <p:cNvPr id="1028" name="Line 4"/>
            <p:cNvSpPr>
              <a:spLocks noChangeShapeType="1"/>
            </p:cNvSpPr>
            <p:nvPr/>
          </p:nvSpPr>
          <p:spPr bwMode="auto">
            <a:xfrm>
              <a:off x="3873128" y="3550042"/>
              <a:ext cx="0" cy="990600"/>
            </a:xfrm>
            <a:prstGeom prst="line">
              <a:avLst/>
            </a:prstGeom>
            <a:noFill/>
            <a:ln w="34925">
              <a:solidFill>
                <a:schemeClr val="tx1"/>
              </a:solidFill>
              <a:round/>
              <a:headEnd/>
              <a:tailEnd/>
            </a:ln>
          </p:spPr>
          <p:txBody>
            <a:bodyPr wrap="none" anchor="ctr"/>
            <a:lstStyle/>
            <a:p>
              <a:endParaRPr lang="ja-JP" altLang="en-US"/>
            </a:p>
          </p:txBody>
        </p:sp>
        <p:sp>
          <p:nvSpPr>
            <p:cNvPr id="1031" name="Line 7"/>
            <p:cNvSpPr>
              <a:spLocks noChangeShapeType="1"/>
            </p:cNvSpPr>
            <p:nvPr/>
          </p:nvSpPr>
          <p:spPr bwMode="auto">
            <a:xfrm flipH="1">
              <a:off x="3595686" y="2971800"/>
              <a:ext cx="914400" cy="838200"/>
            </a:xfrm>
            <a:prstGeom prst="line">
              <a:avLst/>
            </a:prstGeom>
            <a:noFill/>
            <a:ln w="34925">
              <a:solidFill>
                <a:schemeClr val="tx1"/>
              </a:solidFill>
              <a:round/>
              <a:headEnd/>
              <a:tailEnd/>
            </a:ln>
          </p:spPr>
          <p:txBody>
            <a:bodyPr wrap="none" anchor="ctr"/>
            <a:lstStyle/>
            <a:p>
              <a:endParaRPr lang="ja-JP" altLang="en-US"/>
            </a:p>
          </p:txBody>
        </p:sp>
        <p:sp>
          <p:nvSpPr>
            <p:cNvPr id="1032" name="Line 8"/>
            <p:cNvSpPr>
              <a:spLocks noChangeShapeType="1"/>
            </p:cNvSpPr>
            <p:nvPr/>
          </p:nvSpPr>
          <p:spPr bwMode="auto">
            <a:xfrm>
              <a:off x="4491038" y="2971800"/>
              <a:ext cx="990600" cy="762000"/>
            </a:xfrm>
            <a:prstGeom prst="line">
              <a:avLst/>
            </a:prstGeom>
            <a:noFill/>
            <a:ln w="34925">
              <a:solidFill>
                <a:schemeClr val="tx1"/>
              </a:solidFill>
              <a:round/>
              <a:headEnd/>
              <a:tailEnd/>
            </a:ln>
          </p:spPr>
          <p:txBody>
            <a:bodyPr wrap="none" anchor="ctr"/>
            <a:lstStyle/>
            <a:p>
              <a:endParaRPr lang="ja-JP" altLang="en-US"/>
            </a:p>
          </p:txBody>
        </p:sp>
        <p:sp>
          <p:nvSpPr>
            <p:cNvPr id="35" name="Line 4"/>
            <p:cNvSpPr>
              <a:spLocks noChangeShapeType="1"/>
            </p:cNvSpPr>
            <p:nvPr/>
          </p:nvSpPr>
          <p:spPr bwMode="auto">
            <a:xfrm>
              <a:off x="5216724" y="3519659"/>
              <a:ext cx="0" cy="1023364"/>
            </a:xfrm>
            <a:prstGeom prst="line">
              <a:avLst/>
            </a:prstGeom>
            <a:noFill/>
            <a:ln w="34925">
              <a:solidFill>
                <a:schemeClr val="tx1"/>
              </a:solidFill>
              <a:round/>
              <a:headEnd/>
              <a:tailEnd/>
            </a:ln>
          </p:spPr>
          <p:txBody>
            <a:bodyPr wrap="none" anchor="ctr"/>
            <a:lstStyle/>
            <a:p>
              <a:endParaRPr lang="ja-JP" altLang="en-US"/>
            </a:p>
          </p:txBody>
        </p:sp>
        <p:cxnSp>
          <p:nvCxnSpPr>
            <p:cNvPr id="3" name="直線コネクタ 2"/>
            <p:cNvCxnSpPr/>
            <p:nvPr/>
          </p:nvCxnSpPr>
          <p:spPr>
            <a:xfrm>
              <a:off x="3856682" y="4530324"/>
              <a:ext cx="1377505" cy="0"/>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1" name="AutoShape 23"/>
          <p:cNvSpPr>
            <a:spLocks/>
          </p:cNvSpPr>
          <p:nvPr/>
        </p:nvSpPr>
        <p:spPr bwMode="auto">
          <a:xfrm rot="5400000">
            <a:off x="5312726" y="3487749"/>
            <a:ext cx="274388" cy="3701256"/>
          </a:xfrm>
          <a:prstGeom prst="leftBrace">
            <a:avLst>
              <a:gd name="adj1" fmla="val 42708"/>
              <a:gd name="adj2" fmla="val 65698"/>
            </a:avLst>
          </a:prstGeom>
          <a:noFill/>
          <a:ln w="25400">
            <a:solidFill>
              <a:schemeClr val="tx1"/>
            </a:solidFill>
            <a:round/>
            <a:headEnd/>
            <a:tailEnd/>
          </a:ln>
        </p:spPr>
        <p:txBody>
          <a:bodyPr wrap="none" anchor="ctr"/>
          <a:lstStyle/>
          <a:p>
            <a:endParaRPr lang="ja-JP" altLang="en-US"/>
          </a:p>
        </p:txBody>
      </p:sp>
    </p:spTree>
    <p:extLst>
      <p:ext uri="{BB962C8B-B14F-4D97-AF65-F5344CB8AC3E}">
        <p14:creationId xmlns:p14="http://schemas.microsoft.com/office/powerpoint/2010/main" val="1088528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AutoShape 3"/>
          <p:cNvSpPr>
            <a:spLocks noChangeArrowheads="1"/>
          </p:cNvSpPr>
          <p:nvPr/>
        </p:nvSpPr>
        <p:spPr bwMode="auto">
          <a:xfrm>
            <a:off x="0" y="2819400"/>
            <a:ext cx="3657600" cy="1600200"/>
          </a:xfrm>
          <a:prstGeom prst="roundRect">
            <a:avLst>
              <a:gd name="adj" fmla="val 16667"/>
            </a:avLst>
          </a:prstGeom>
          <a:solidFill>
            <a:srgbClr val="D1F7FB"/>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800" b="1" dirty="0"/>
              <a:t>要支援・要介護１</a:t>
            </a:r>
          </a:p>
          <a:p>
            <a:pPr algn="ctr"/>
            <a:r>
              <a:rPr lang="ja-JP" altLang="en-US" sz="2800" b="1" dirty="0"/>
              <a:t>新予防給付</a:t>
            </a:r>
          </a:p>
          <a:p>
            <a:pPr algn="ctr"/>
            <a:r>
              <a:rPr lang="ja-JP" altLang="en-US" sz="2800" b="1" dirty="0">
                <a:solidFill>
                  <a:srgbClr val="C70944"/>
                </a:solidFill>
              </a:rPr>
              <a:t>地域包括が予防プラン</a:t>
            </a:r>
          </a:p>
        </p:txBody>
      </p:sp>
      <p:sp>
        <p:nvSpPr>
          <p:cNvPr id="89092" name="AutoShape 4"/>
          <p:cNvSpPr>
            <a:spLocks noChangeArrowheads="1"/>
          </p:cNvSpPr>
          <p:nvPr/>
        </p:nvSpPr>
        <p:spPr bwMode="auto">
          <a:xfrm>
            <a:off x="4343400" y="1371600"/>
            <a:ext cx="4117032" cy="1447800"/>
          </a:xfrm>
          <a:prstGeom prst="roundRect">
            <a:avLst>
              <a:gd name="adj" fmla="val 16667"/>
            </a:avLst>
          </a:prstGeom>
          <a:solidFill>
            <a:srgbClr val="D1F7FB"/>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800" b="1"/>
              <a:t>要介護１～５</a:t>
            </a:r>
          </a:p>
          <a:p>
            <a:pPr algn="ctr"/>
            <a:r>
              <a:rPr lang="ja-JP" altLang="en-US" sz="2800" b="1"/>
              <a:t>介護給付</a:t>
            </a:r>
          </a:p>
          <a:p>
            <a:pPr algn="ctr"/>
            <a:r>
              <a:rPr lang="ja-JP" altLang="en-US" sz="2800" b="1">
                <a:solidFill>
                  <a:srgbClr val="C70944"/>
                </a:solidFill>
              </a:rPr>
              <a:t>ｹｱﾏﾈｼﾞｬｰがケアプラン</a:t>
            </a:r>
          </a:p>
        </p:txBody>
      </p:sp>
      <p:sp>
        <p:nvSpPr>
          <p:cNvPr id="89093" name="Text Box 5"/>
          <p:cNvSpPr txBox="1">
            <a:spLocks noChangeArrowheads="1"/>
          </p:cNvSpPr>
          <p:nvPr/>
        </p:nvSpPr>
        <p:spPr bwMode="auto">
          <a:xfrm>
            <a:off x="4114800" y="2971800"/>
            <a:ext cx="4800600" cy="528638"/>
          </a:xfrm>
          <a:prstGeom prst="rect">
            <a:avLst/>
          </a:prstGeom>
          <a:solidFill>
            <a:srgbClr val="F9C3F0"/>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noAutofit/>
          </a:bodyPr>
          <a:lstStyle/>
          <a:p>
            <a:pPr algn="ctr">
              <a:spcBef>
                <a:spcPct val="50000"/>
              </a:spcBef>
            </a:pPr>
            <a:r>
              <a:rPr lang="ja-JP" altLang="en-US" sz="2800" b="1" dirty="0"/>
              <a:t>施設・ｼｮｰﾄ・通所の保険削減</a:t>
            </a:r>
          </a:p>
        </p:txBody>
      </p:sp>
      <p:sp>
        <p:nvSpPr>
          <p:cNvPr id="89094" name="Text Box 6"/>
          <p:cNvSpPr txBox="1">
            <a:spLocks noChangeArrowheads="1"/>
          </p:cNvSpPr>
          <p:nvPr/>
        </p:nvSpPr>
        <p:spPr bwMode="auto">
          <a:xfrm>
            <a:off x="4114800" y="3648075"/>
            <a:ext cx="4800600" cy="528638"/>
          </a:xfrm>
          <a:prstGeom prst="rect">
            <a:avLst/>
          </a:prstGeom>
          <a:solidFill>
            <a:srgbClr val="F9F3D7"/>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noAutofit/>
          </a:bodyPr>
          <a:lstStyle/>
          <a:p>
            <a:pPr algn="ctr">
              <a:spcBef>
                <a:spcPct val="50000"/>
              </a:spcBef>
            </a:pPr>
            <a:r>
              <a:rPr lang="ja-JP" altLang="en-US" sz="2800" b="1" dirty="0">
                <a:solidFill>
                  <a:srgbClr val="FF0000"/>
                </a:solidFill>
                <a:latin typeface="Tahoma" panose="020B0604030504040204" pitchFamily="34" charset="0"/>
              </a:rPr>
              <a:t>地域密着型サービス創設</a:t>
            </a:r>
          </a:p>
        </p:txBody>
      </p:sp>
      <p:sp>
        <p:nvSpPr>
          <p:cNvPr id="89095" name="Text Box 7"/>
          <p:cNvSpPr txBox="1">
            <a:spLocks noChangeArrowheads="1"/>
          </p:cNvSpPr>
          <p:nvPr/>
        </p:nvSpPr>
        <p:spPr bwMode="auto">
          <a:xfrm>
            <a:off x="4114800" y="6031706"/>
            <a:ext cx="4800600" cy="523220"/>
          </a:xfrm>
          <a:prstGeom prst="rect">
            <a:avLst/>
          </a:prstGeom>
          <a:solidFill>
            <a:srgbClr val="F9F3D7"/>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0">
            <a:noAutofit/>
          </a:bodyPr>
          <a:lstStyle/>
          <a:p>
            <a:pPr algn="ctr">
              <a:spcBef>
                <a:spcPct val="20000"/>
              </a:spcBef>
              <a:buClr>
                <a:schemeClr val="hlink"/>
              </a:buClr>
              <a:buSzPct val="110000"/>
              <a:buFont typeface="Wingdings" panose="05000000000000000000" pitchFamily="2" charset="2"/>
              <a:buNone/>
            </a:pPr>
            <a:r>
              <a:rPr lang="ja-JP" altLang="en-US" sz="2800" b="1" dirty="0">
                <a:latin typeface="Tahoma" panose="020B0604030504040204" pitchFamily="34" charset="0"/>
              </a:rPr>
              <a:t>情報開示 ・ </a:t>
            </a:r>
            <a:r>
              <a:rPr lang="ja-JP" altLang="en-US" sz="2800" b="1" dirty="0">
                <a:solidFill>
                  <a:srgbClr val="FF0000"/>
                </a:solidFill>
                <a:latin typeface="Tahoma" panose="020B0604030504040204" pitchFamily="34" charset="0"/>
              </a:rPr>
              <a:t>指定更新制</a:t>
            </a:r>
          </a:p>
        </p:txBody>
      </p:sp>
      <p:sp>
        <p:nvSpPr>
          <p:cNvPr id="89096" name="Text Box 8"/>
          <p:cNvSpPr txBox="1">
            <a:spLocks noChangeArrowheads="1"/>
          </p:cNvSpPr>
          <p:nvPr/>
        </p:nvSpPr>
        <p:spPr bwMode="auto">
          <a:xfrm>
            <a:off x="4114800" y="4331494"/>
            <a:ext cx="4800600" cy="923925"/>
          </a:xfrm>
          <a:prstGeom prst="rect">
            <a:avLst/>
          </a:prstGeom>
          <a:solidFill>
            <a:srgbClr val="F9F3D7"/>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noAutofit/>
          </a:bodyPr>
          <a:lstStyle/>
          <a:p>
            <a:pPr algn="ctr"/>
            <a:r>
              <a:rPr lang="ja-JP" altLang="en-US" sz="2800" b="1" dirty="0">
                <a:latin typeface="Tahoma" panose="020B0604030504040204" pitchFamily="34" charset="0"/>
              </a:rPr>
              <a:t>ケアマネ資格更新 ・ 減算</a:t>
            </a:r>
            <a:endParaRPr lang="en-US" altLang="ja-JP" sz="2800" b="1" dirty="0">
              <a:latin typeface="Tahoma" panose="020B0604030504040204" pitchFamily="34" charset="0"/>
            </a:endParaRPr>
          </a:p>
          <a:p>
            <a:pPr algn="ctr"/>
            <a:r>
              <a:rPr lang="ja-JP" altLang="en-US" sz="2800" b="1" dirty="0">
                <a:latin typeface="Tahoma" panose="020B0604030504040204" pitchFamily="34" charset="0"/>
              </a:rPr>
              <a:t> 適正化 ・ </a:t>
            </a:r>
            <a:r>
              <a:rPr lang="ja-JP" altLang="en-US" sz="2800" b="1" dirty="0"/>
              <a:t>主任ｹｱﾏﾈ創設</a:t>
            </a:r>
          </a:p>
        </p:txBody>
      </p:sp>
      <p:sp>
        <p:nvSpPr>
          <p:cNvPr id="89097" name="AutoShape 9"/>
          <p:cNvSpPr>
            <a:spLocks noChangeArrowheads="1"/>
          </p:cNvSpPr>
          <p:nvPr/>
        </p:nvSpPr>
        <p:spPr bwMode="auto">
          <a:xfrm>
            <a:off x="0" y="4572000"/>
            <a:ext cx="3581400" cy="1981200"/>
          </a:xfrm>
          <a:prstGeom prst="upArrowCallout">
            <a:avLst>
              <a:gd name="adj1" fmla="val 42308"/>
              <a:gd name="adj2" fmla="val 42308"/>
              <a:gd name="adj3" fmla="val 16667"/>
              <a:gd name="adj4" fmla="val 66667"/>
            </a:avLst>
          </a:prstGeom>
          <a:solidFill>
            <a:srgbClr val="EEF56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3200" b="1" dirty="0">
                <a:solidFill>
                  <a:srgbClr val="FF0000"/>
                </a:solidFill>
              </a:rPr>
              <a:t>地域包括支援ｾﾝﾀｰ</a:t>
            </a:r>
          </a:p>
          <a:p>
            <a:pPr algn="ctr"/>
            <a:r>
              <a:rPr lang="ja-JP" altLang="en-US" sz="3200" b="1" dirty="0">
                <a:solidFill>
                  <a:srgbClr val="FF0000"/>
                </a:solidFill>
              </a:rPr>
              <a:t>地域支援事業創設</a:t>
            </a:r>
          </a:p>
        </p:txBody>
      </p:sp>
      <p:sp>
        <p:nvSpPr>
          <p:cNvPr id="89098" name="Text Box 10"/>
          <p:cNvSpPr txBox="1">
            <a:spLocks noChangeArrowheads="1"/>
          </p:cNvSpPr>
          <p:nvPr/>
        </p:nvSpPr>
        <p:spPr bwMode="auto">
          <a:xfrm>
            <a:off x="4114800" y="5410200"/>
            <a:ext cx="4800600" cy="466725"/>
          </a:xfrm>
          <a:prstGeom prst="rect">
            <a:avLst/>
          </a:prstGeom>
          <a:solidFill>
            <a:srgbClr val="F9F3D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0">
            <a:noAutofit/>
          </a:bodyPr>
          <a:lstStyle/>
          <a:p>
            <a:pPr algn="ctr">
              <a:spcBef>
                <a:spcPct val="50000"/>
              </a:spcBef>
            </a:pPr>
            <a:r>
              <a:rPr lang="ja-JP" altLang="en-US" sz="2400" b="1" dirty="0"/>
              <a:t>介護は介護福祉士・キャリアｱｯﾌﾟ</a:t>
            </a:r>
          </a:p>
        </p:txBody>
      </p:sp>
      <p:pic>
        <p:nvPicPr>
          <p:cNvPr id="89099" name="Picture 11" descr="G:\JPEG\IP05_A\IP05_A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2400"/>
            <a:ext cx="2971800" cy="2406650"/>
          </a:xfrm>
          <a:prstGeom prst="rect">
            <a:avLst/>
          </a:prstGeom>
          <a:noFill/>
          <a:extLst>
            <a:ext uri="{909E8E84-426E-40DD-AFC4-6F175D3DCCD1}">
              <a14:hiddenFill xmlns:a14="http://schemas.microsoft.com/office/drawing/2010/main">
                <a:solidFill>
                  <a:srgbClr val="FFFFFF"/>
                </a:solidFill>
              </a14:hiddenFill>
            </a:ext>
          </a:extLst>
        </p:spPr>
      </p:pic>
      <p:sp>
        <p:nvSpPr>
          <p:cNvPr id="89100" name="AutoShape 12"/>
          <p:cNvSpPr>
            <a:spLocks noChangeArrowheads="1"/>
          </p:cNvSpPr>
          <p:nvPr/>
        </p:nvSpPr>
        <p:spPr bwMode="auto">
          <a:xfrm>
            <a:off x="3352800" y="1866900"/>
            <a:ext cx="914400" cy="457200"/>
          </a:xfrm>
          <a:prstGeom prst="rightArrow">
            <a:avLst>
              <a:gd name="adj1" fmla="val 50000"/>
              <a:gd name="adj2" fmla="val 50000"/>
            </a:avLst>
          </a:prstGeom>
          <a:solidFill>
            <a:srgbClr val="FF0000"/>
          </a:solidFill>
          <a:ln w="9525">
            <a:solidFill>
              <a:srgbClr val="FF0000"/>
            </a:solidFill>
            <a:miter lim="800000"/>
            <a:headEnd/>
            <a:tailEnd/>
          </a:ln>
          <a:effectLst/>
          <a:extLst/>
        </p:spPr>
        <p:txBody>
          <a:bodyPr wrap="none" anchor="ctr"/>
          <a:lstStyle/>
          <a:p>
            <a:endParaRPr lang="ja-JP" altLang="en-US"/>
          </a:p>
        </p:txBody>
      </p:sp>
      <p:sp>
        <p:nvSpPr>
          <p:cNvPr id="89101" name="AutoShape 13"/>
          <p:cNvSpPr>
            <a:spLocks noChangeArrowheads="1"/>
          </p:cNvSpPr>
          <p:nvPr/>
        </p:nvSpPr>
        <p:spPr bwMode="auto">
          <a:xfrm>
            <a:off x="3048000" y="1981200"/>
            <a:ext cx="533400" cy="914400"/>
          </a:xfrm>
          <a:prstGeom prst="downArrow">
            <a:avLst>
              <a:gd name="adj1" fmla="val 50000"/>
              <a:gd name="adj2" fmla="val 32143"/>
            </a:avLst>
          </a:prstGeom>
          <a:solidFill>
            <a:srgbClr val="FF0000"/>
          </a:solidFill>
          <a:ln w="9525">
            <a:solidFill>
              <a:srgbClr val="FF0000"/>
            </a:solidFill>
            <a:miter lim="800000"/>
            <a:headEnd/>
            <a:tailEnd/>
          </a:ln>
          <a:effectLst/>
          <a:extLst/>
        </p:spPr>
        <p:txBody>
          <a:bodyPr vert="eaVert" wrap="none" anchor="ctr"/>
          <a:lstStyle/>
          <a:p>
            <a:endParaRPr lang="ja-JP" altLang="en-US"/>
          </a:p>
        </p:txBody>
      </p:sp>
      <p:sp>
        <p:nvSpPr>
          <p:cNvPr id="89090" name="AutoShape 2"/>
          <p:cNvSpPr>
            <a:spLocks noChangeArrowheads="1"/>
          </p:cNvSpPr>
          <p:nvPr/>
        </p:nvSpPr>
        <p:spPr bwMode="auto">
          <a:xfrm>
            <a:off x="2483768" y="0"/>
            <a:ext cx="6660232" cy="1143000"/>
          </a:xfrm>
          <a:prstGeom prst="roundRect">
            <a:avLst>
              <a:gd name="adj" fmla="val 16667"/>
            </a:avLst>
          </a:prstGeom>
          <a:solidFill>
            <a:srgbClr val="D1F7FB"/>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3600" dirty="0"/>
              <a:t>第１回</a:t>
            </a:r>
            <a:r>
              <a:rPr lang="en-US" altLang="ja-JP" sz="3600" dirty="0"/>
              <a:t>H</a:t>
            </a:r>
            <a:r>
              <a:rPr lang="ja-JP" altLang="en-US" sz="3600" dirty="0"/>
              <a:t>１７年介護保険制度改訂</a:t>
            </a:r>
          </a:p>
        </p:txBody>
      </p:sp>
    </p:spTree>
    <p:extLst>
      <p:ext uri="{BB962C8B-B14F-4D97-AF65-F5344CB8AC3E}">
        <p14:creationId xmlns:p14="http://schemas.microsoft.com/office/powerpoint/2010/main" val="2160984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3"/>
          <p:cNvSpPr>
            <a:spLocks noChangeArrowheads="1"/>
          </p:cNvSpPr>
          <p:nvPr/>
        </p:nvSpPr>
        <p:spPr bwMode="auto">
          <a:xfrm>
            <a:off x="251520" y="533400"/>
            <a:ext cx="8587680" cy="2895600"/>
          </a:xfrm>
          <a:prstGeom prst="roundRect">
            <a:avLst>
              <a:gd name="adj" fmla="val 16667"/>
            </a:avLst>
          </a:prstGeom>
          <a:solidFill>
            <a:srgbClr val="F7FCC8"/>
          </a:solidFill>
          <a:ln w="9525">
            <a:solidFill>
              <a:schemeClr val="tx1"/>
            </a:solidFill>
            <a:round/>
            <a:headEnd/>
            <a:tailEnd/>
          </a:ln>
        </p:spPr>
        <p:txBody>
          <a:bodyPr wrap="none" anchor="ctr"/>
          <a:lstStyle/>
          <a:p>
            <a:r>
              <a:rPr lang="ja-JP" altLang="en-US" sz="5400" dirty="0"/>
              <a:t>２．国が進める地域包括ケア</a:t>
            </a:r>
            <a:endParaRPr lang="en-US" altLang="ja-JP" sz="5400" dirty="0"/>
          </a:p>
          <a:p>
            <a:r>
              <a:rPr lang="ja-JP" altLang="en-US" sz="5400" dirty="0"/>
              <a:t>　　の現状と課題</a:t>
            </a:r>
            <a:endParaRPr lang="en-US" altLang="ja-JP" sz="5400" dirty="0"/>
          </a:p>
        </p:txBody>
      </p:sp>
      <p:pic>
        <p:nvPicPr>
          <p:cNvPr id="22531" name="Picture 4" descr="C:\Program Files\Common Files\Microsoft Shared\Clipart\cagcat50\PE01931_.wmf"/>
          <p:cNvPicPr>
            <a:picLocks noChangeAspect="1" noChangeArrowheads="1"/>
          </p:cNvPicPr>
          <p:nvPr/>
        </p:nvPicPr>
        <p:blipFill>
          <a:blip r:embed="rId2" cstate="print"/>
          <a:srcRect/>
          <a:stretch>
            <a:fillRect/>
          </a:stretch>
        </p:blipFill>
        <p:spPr bwMode="auto">
          <a:xfrm>
            <a:off x="-108520" y="4564424"/>
            <a:ext cx="2952328" cy="2477280"/>
          </a:xfrm>
          <a:prstGeom prst="rect">
            <a:avLst/>
          </a:prstGeom>
          <a:noFill/>
          <a:ln w="9525">
            <a:noFill/>
            <a:miter lim="800000"/>
            <a:headEnd/>
            <a:tailEnd/>
          </a:ln>
        </p:spPr>
      </p:pic>
      <p:sp>
        <p:nvSpPr>
          <p:cNvPr id="4" name="上矢印吹き出し 3"/>
          <p:cNvSpPr/>
          <p:nvPr/>
        </p:nvSpPr>
        <p:spPr>
          <a:xfrm>
            <a:off x="2840541" y="3463824"/>
            <a:ext cx="5866837" cy="3196087"/>
          </a:xfrm>
          <a:prstGeom prst="up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solidFill>
                  <a:srgbClr val="FF0000"/>
                </a:solidFill>
              </a:rPr>
              <a:t>医療保険から介護保険への移行</a:t>
            </a:r>
            <a:endParaRPr kumimoji="1" lang="en-US" altLang="ja-JP" sz="2800" dirty="0">
              <a:solidFill>
                <a:srgbClr val="FF0000"/>
              </a:solidFill>
            </a:endParaRPr>
          </a:p>
          <a:p>
            <a:pPr algn="ctr"/>
            <a:r>
              <a:rPr kumimoji="1" lang="ja-JP" altLang="en-US" sz="2800" dirty="0">
                <a:solidFill>
                  <a:srgbClr val="FF0000"/>
                </a:solidFill>
              </a:rPr>
              <a:t>パッケージ型サービスへの誘導</a:t>
            </a:r>
            <a:endParaRPr kumimoji="1" lang="en-US" altLang="ja-JP" sz="2800" dirty="0">
              <a:solidFill>
                <a:srgbClr val="FF0000"/>
              </a:solidFill>
            </a:endParaRPr>
          </a:p>
          <a:p>
            <a:pPr algn="ctr"/>
            <a:r>
              <a:rPr kumimoji="1" lang="ja-JP" altLang="en-US" sz="2800" dirty="0">
                <a:solidFill>
                  <a:srgbClr val="FF0000"/>
                </a:solidFill>
              </a:rPr>
              <a:t>重度中心型・軽度は住民主体で対応</a:t>
            </a:r>
            <a:endParaRPr kumimoji="1" lang="en-US" altLang="ja-JP" sz="2800" dirty="0">
              <a:solidFill>
                <a:srgbClr val="FF0000"/>
              </a:solidFill>
            </a:endParaRPr>
          </a:p>
          <a:p>
            <a:pPr algn="ctr"/>
            <a:r>
              <a:rPr kumimoji="1" lang="ja-JP" altLang="en-US" sz="2800" dirty="0">
                <a:solidFill>
                  <a:srgbClr val="FF0000"/>
                </a:solidFill>
              </a:rPr>
              <a:t>介護保険は民間介護サービスへ</a:t>
            </a:r>
          </a:p>
        </p:txBody>
      </p:sp>
    </p:spTree>
    <p:extLst>
      <p:ext uri="{BB962C8B-B14F-4D97-AF65-F5344CB8AC3E}">
        <p14:creationId xmlns:p14="http://schemas.microsoft.com/office/powerpoint/2010/main" val="3899406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28596" y="548680"/>
            <a:ext cx="7015554" cy="792088"/>
          </a:xfrm>
        </p:spPr>
        <p:txBody>
          <a:bodyPr>
            <a:normAutofit/>
          </a:bodyPr>
          <a:lstStyle/>
          <a:p>
            <a:r>
              <a:rPr lang="ja-JP" altLang="en-US" dirty="0"/>
              <a:t>地域包括ケアの法的根拠</a:t>
            </a:r>
            <a:endParaRPr kumimoji="1" lang="ja-JP" altLang="en-US" dirty="0"/>
          </a:p>
        </p:txBody>
      </p:sp>
      <p:sp>
        <p:nvSpPr>
          <p:cNvPr id="3" name="正方形/長方形 2"/>
          <p:cNvSpPr/>
          <p:nvPr/>
        </p:nvSpPr>
        <p:spPr>
          <a:xfrm>
            <a:off x="719948" y="1450670"/>
            <a:ext cx="7705613" cy="3683060"/>
          </a:xfrm>
          <a:prstGeom prst="rect">
            <a:avLst/>
          </a:prstGeom>
        </p:spPr>
        <p:txBody>
          <a:bodyPr wrap="square">
            <a:spAutoFit/>
          </a:bodyPr>
          <a:lstStyle/>
          <a:p>
            <a:pPr algn="just">
              <a:lnSpc>
                <a:spcPts val="3500"/>
              </a:lnSpc>
            </a:pPr>
            <a:r>
              <a:rPr lang="ja-JP" altLang="en-US" sz="1350" dirty="0">
                <a:solidFill>
                  <a:prstClr val="black"/>
                </a:solidFill>
                <a:latin typeface="Calibri" panose="020F0502020204030204"/>
              </a:rPr>
              <a:t>　</a:t>
            </a:r>
            <a:r>
              <a:rPr lang="ja-JP" altLang="en-US" sz="2100" dirty="0">
                <a:solidFill>
                  <a:prstClr val="black"/>
                </a:solidFill>
                <a:latin typeface="HGPｺﾞｼｯｸE" panose="020B0900000000000000" pitchFamily="50" charset="-128"/>
                <a:ea typeface="HGPｺﾞｼｯｸE" panose="020B0900000000000000" pitchFamily="50" charset="-128"/>
              </a:rPr>
              <a:t>   </a:t>
            </a:r>
            <a:r>
              <a:rPr lang="ja-JP" altLang="en-US" sz="2400" dirty="0">
                <a:latin typeface="HGPｺﾞｼｯｸE" panose="020B0900000000000000" pitchFamily="50" charset="-128"/>
                <a:ea typeface="HGPｺﾞｼｯｸE" panose="020B0900000000000000" pitchFamily="50" charset="-128"/>
              </a:rPr>
              <a:t>この法律において、「</a:t>
            </a:r>
            <a:r>
              <a:rPr lang="ja-JP" altLang="en-US" sz="1050" dirty="0">
                <a:latin typeface="HGPｺﾞｼｯｸE" panose="020B0900000000000000" pitchFamily="50" charset="-128"/>
                <a:ea typeface="HGPｺﾞｼｯｸE" panose="020B0900000000000000" pitchFamily="50" charset="-128"/>
              </a:rPr>
              <a:t> </a:t>
            </a:r>
            <a:r>
              <a:rPr lang="ja-JP" altLang="en-US" sz="2600" dirty="0">
                <a:solidFill>
                  <a:srgbClr val="FF0000"/>
                </a:solidFill>
                <a:latin typeface="HGPｺﾞｼｯｸE" panose="020B0900000000000000" pitchFamily="50" charset="-128"/>
                <a:ea typeface="HGPｺﾞｼｯｸE" panose="020B0900000000000000" pitchFamily="50" charset="-128"/>
              </a:rPr>
              <a:t>地域包括ケアシステム</a:t>
            </a:r>
            <a:r>
              <a:rPr lang="ja-JP" altLang="en-US" sz="1050" dirty="0">
                <a:solidFill>
                  <a:srgbClr val="FF0000"/>
                </a:solidFill>
                <a:latin typeface="HGPｺﾞｼｯｸE" panose="020B0900000000000000" pitchFamily="50" charset="-128"/>
                <a:ea typeface="HGPｺﾞｼｯｸE" panose="020B0900000000000000" pitchFamily="50" charset="-128"/>
              </a:rPr>
              <a:t> </a:t>
            </a:r>
            <a:r>
              <a:rPr lang="ja-JP" altLang="en-US" sz="2400" dirty="0">
                <a:latin typeface="HGPｺﾞｼｯｸE" panose="020B0900000000000000" pitchFamily="50" charset="-128"/>
                <a:ea typeface="HGPｺﾞｼｯｸE" panose="020B0900000000000000" pitchFamily="50" charset="-128"/>
              </a:rPr>
              <a:t>」 とは、地域の実情に応じて、高齢者が、可能な限り、住み慣れた地域でその有する能力に応じ自立した日常生活を営むことができるよう、</a:t>
            </a:r>
            <a:r>
              <a:rPr lang="ja-JP" altLang="en-US" sz="1050" dirty="0">
                <a:latin typeface="HGPｺﾞｼｯｸE" panose="020B0900000000000000" pitchFamily="50" charset="-128"/>
                <a:ea typeface="HGPｺﾞｼｯｸE" panose="020B0900000000000000" pitchFamily="50" charset="-128"/>
              </a:rPr>
              <a:t> </a:t>
            </a:r>
            <a:r>
              <a:rPr lang="ja-JP" altLang="en-US" sz="2600" dirty="0">
                <a:solidFill>
                  <a:srgbClr val="FF0000"/>
                </a:solidFill>
                <a:latin typeface="HGPｺﾞｼｯｸE" panose="020B0900000000000000" pitchFamily="50" charset="-128"/>
                <a:ea typeface="HGPｺﾞｼｯｸE" panose="020B0900000000000000" pitchFamily="50" charset="-128"/>
              </a:rPr>
              <a:t>医療、介護、介護予防</a:t>
            </a:r>
            <a:r>
              <a:rPr lang="ja-JP" altLang="en-US" sz="1050" dirty="0">
                <a:solidFill>
                  <a:srgbClr val="FF0000"/>
                </a:solidFill>
                <a:latin typeface="HGPｺﾞｼｯｸE" panose="020B0900000000000000" pitchFamily="50" charset="-128"/>
                <a:ea typeface="HGPｺﾞｼｯｸE" panose="020B0900000000000000" pitchFamily="50" charset="-128"/>
              </a:rPr>
              <a:t> </a:t>
            </a:r>
            <a:r>
              <a:rPr lang="ja-JP" altLang="en-US" sz="2400" dirty="0">
                <a:latin typeface="HGPｺﾞｼｯｸE" panose="020B0900000000000000" pitchFamily="50" charset="-128"/>
                <a:ea typeface="HGPｺﾞｼｯｸE" panose="020B0900000000000000" pitchFamily="50" charset="-128"/>
              </a:rPr>
              <a:t>（要介護状態若しくは要支援状態となることの予防又は要介護状態若しくは要支援状態の軽減若しくは悪化の防止をいう。）、</a:t>
            </a:r>
            <a:r>
              <a:rPr lang="ja-JP" altLang="en-US" sz="2600" dirty="0">
                <a:solidFill>
                  <a:srgbClr val="FF0000"/>
                </a:solidFill>
                <a:latin typeface="HGPｺﾞｼｯｸE" panose="020B0900000000000000" pitchFamily="50" charset="-128"/>
                <a:ea typeface="HGPｺﾞｼｯｸE" panose="020B0900000000000000" pitchFamily="50" charset="-128"/>
              </a:rPr>
              <a:t>住まい</a:t>
            </a:r>
            <a:r>
              <a:rPr lang="ja-JP" altLang="en-US" sz="1050" dirty="0">
                <a:solidFill>
                  <a:srgbClr val="FF0000"/>
                </a:solidFill>
                <a:latin typeface="HGPｺﾞｼｯｸE" panose="020B0900000000000000" pitchFamily="50" charset="-128"/>
                <a:ea typeface="HGPｺﾞｼｯｸE" panose="020B0900000000000000" pitchFamily="50" charset="-128"/>
              </a:rPr>
              <a:t> </a:t>
            </a:r>
            <a:r>
              <a:rPr lang="ja-JP" altLang="en-US" sz="2400" dirty="0">
                <a:latin typeface="HGPｺﾞｼｯｸE" panose="020B0900000000000000" pitchFamily="50" charset="-128"/>
                <a:ea typeface="HGPｺﾞｼｯｸE" panose="020B0900000000000000" pitchFamily="50" charset="-128"/>
              </a:rPr>
              <a:t>及び自立した</a:t>
            </a:r>
            <a:r>
              <a:rPr lang="ja-JP" altLang="en-US" sz="1050" dirty="0">
                <a:latin typeface="HGPｺﾞｼｯｸE" panose="020B0900000000000000" pitchFamily="50" charset="-128"/>
                <a:ea typeface="HGPｺﾞｼｯｸE" panose="020B0900000000000000" pitchFamily="50" charset="-128"/>
              </a:rPr>
              <a:t> </a:t>
            </a:r>
            <a:r>
              <a:rPr lang="ja-JP" altLang="en-US" sz="2600" dirty="0">
                <a:solidFill>
                  <a:srgbClr val="FF0000"/>
                </a:solidFill>
                <a:latin typeface="HGPｺﾞｼｯｸE" panose="020B0900000000000000" pitchFamily="50" charset="-128"/>
                <a:ea typeface="HGPｺﾞｼｯｸE" panose="020B0900000000000000" pitchFamily="50" charset="-128"/>
              </a:rPr>
              <a:t>日常生活の支援</a:t>
            </a:r>
            <a:r>
              <a:rPr lang="ja-JP" altLang="en-US" sz="1050" dirty="0">
                <a:solidFill>
                  <a:srgbClr val="FF0000"/>
                </a:solidFill>
                <a:latin typeface="HGPｺﾞｼｯｸE" panose="020B0900000000000000" pitchFamily="50" charset="-128"/>
                <a:ea typeface="HGPｺﾞｼｯｸE" panose="020B0900000000000000" pitchFamily="50" charset="-128"/>
              </a:rPr>
              <a:t> </a:t>
            </a:r>
            <a:r>
              <a:rPr lang="ja-JP" altLang="en-US" sz="2400" dirty="0">
                <a:latin typeface="HGPｺﾞｼｯｸE" panose="020B0900000000000000" pitchFamily="50" charset="-128"/>
                <a:ea typeface="HGPｺﾞｼｯｸE" panose="020B0900000000000000" pitchFamily="50" charset="-128"/>
              </a:rPr>
              <a:t>が包括的に確保される体制をいう</a:t>
            </a:r>
            <a:r>
              <a:rPr lang="ja-JP" altLang="en-US" sz="2400" dirty="0">
                <a:solidFill>
                  <a:prstClr val="black"/>
                </a:solidFill>
                <a:latin typeface="HGPｺﾞｼｯｸE" panose="020B0900000000000000" pitchFamily="50" charset="-128"/>
                <a:ea typeface="HGPｺﾞｼｯｸE" panose="020B0900000000000000" pitchFamily="50" charset="-128"/>
              </a:rPr>
              <a:t>。</a:t>
            </a:r>
          </a:p>
        </p:txBody>
      </p:sp>
      <p:sp>
        <p:nvSpPr>
          <p:cNvPr id="5" name="上矢印吹き出し 4"/>
          <p:cNvSpPr/>
          <p:nvPr/>
        </p:nvSpPr>
        <p:spPr>
          <a:xfrm>
            <a:off x="1143000" y="5058176"/>
            <a:ext cx="6858000" cy="1215135"/>
          </a:xfrm>
          <a:prstGeom prst="up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tLang="ja-JP" dirty="0"/>
          </a:p>
          <a:p>
            <a:pPr algn="ctr"/>
            <a:r>
              <a:rPr lang="ja-JP" altLang="en-US" sz="2100" dirty="0">
                <a:latin typeface="ＭＳ 明朝" panose="02020609040205080304" pitchFamily="17" charset="-128"/>
                <a:ea typeface="ＭＳ 明朝" panose="02020609040205080304" pitchFamily="17" charset="-128"/>
              </a:rPr>
              <a:t>地域における医療及び介護の総合的な確保の促進に関する法律</a:t>
            </a:r>
            <a:r>
              <a:rPr lang="ja-JP" altLang="en-US" sz="2100" dirty="0"/>
              <a:t>２０１４年６月制定</a:t>
            </a:r>
            <a:br>
              <a:rPr lang="ja-JP" altLang="en-US" sz="2100" dirty="0"/>
            </a:br>
            <a:endParaRPr lang="ja-JP" altLang="en-US" sz="2100" dirty="0"/>
          </a:p>
        </p:txBody>
      </p:sp>
    </p:spTree>
    <p:extLst>
      <p:ext uri="{BB962C8B-B14F-4D97-AF65-F5344CB8AC3E}">
        <p14:creationId xmlns:p14="http://schemas.microsoft.com/office/powerpoint/2010/main" val="15808868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3078</TotalTime>
  <Words>3373</Words>
  <Application>Microsoft Office PowerPoint</Application>
  <PresentationFormat>画面に合わせる (4:3)</PresentationFormat>
  <Paragraphs>500</Paragraphs>
  <Slides>55</Slides>
  <Notes>4</Notes>
  <HiddenSlides>0</HiddenSlides>
  <MMClips>0</MMClips>
  <ScaleCrop>false</ScaleCrop>
  <HeadingPairs>
    <vt:vector size="8" baseType="variant">
      <vt:variant>
        <vt:lpstr>使用されているフォント</vt:lpstr>
      </vt:variant>
      <vt:variant>
        <vt:i4>15</vt:i4>
      </vt:variant>
      <vt:variant>
        <vt:lpstr>テーマ</vt:lpstr>
      </vt:variant>
      <vt:variant>
        <vt:i4>1</vt:i4>
      </vt:variant>
      <vt:variant>
        <vt:lpstr>埋め込まれた OLE サーバー</vt:lpstr>
      </vt:variant>
      <vt:variant>
        <vt:i4>1</vt:i4>
      </vt:variant>
      <vt:variant>
        <vt:lpstr>スライド タイトル</vt:lpstr>
      </vt:variant>
      <vt:variant>
        <vt:i4>55</vt:i4>
      </vt:variant>
    </vt:vector>
  </HeadingPairs>
  <TitlesOfParts>
    <vt:vector size="72" baseType="lpstr">
      <vt:lpstr>HGPｺﾞｼｯｸE</vt:lpstr>
      <vt:lpstr>HGP創英角ｺﾞｼｯｸUB</vt:lpstr>
      <vt:lpstr>HGP創英角ﾎﾟｯﾌﾟ体</vt:lpstr>
      <vt:lpstr>HG丸ｺﾞｼｯｸM-PRO</vt:lpstr>
      <vt:lpstr>ＭＳ Ｐゴシック</vt:lpstr>
      <vt:lpstr>ＭＳ ゴシック</vt:lpstr>
      <vt:lpstr>ＭＳ 明朝</vt:lpstr>
      <vt:lpstr>新細明體</vt:lpstr>
      <vt:lpstr>メイリオ</vt:lpstr>
      <vt:lpstr>明朝</vt:lpstr>
      <vt:lpstr>Arial</vt:lpstr>
      <vt:lpstr>Calibri</vt:lpstr>
      <vt:lpstr>Tahoma</vt:lpstr>
      <vt:lpstr>Times New Roman</vt:lpstr>
      <vt:lpstr>Wingdings</vt:lpstr>
      <vt:lpstr>Office テーマ</vt:lpstr>
      <vt:lpstr>ｸﾘｯﾌﾟ</vt:lpstr>
      <vt:lpstr> 介護保険１６年ー改めて制度導入の目的と改革の経過を斬る ～危惧される地域包括ケアシステムの方向性と「地域」のあり方を考える～ </vt:lpstr>
      <vt:lpstr>PowerPoint プレゼンテーション</vt:lpstr>
      <vt:lpstr>介護保険法の趣旨（事務次官通知）</vt:lpstr>
      <vt:lpstr>PowerPoint プレゼンテーション</vt:lpstr>
      <vt:lpstr>保健・医療・福祉の名による医療からの付け替え１年目で ４６．５％</vt:lpstr>
      <vt:lpstr>PowerPoint プレゼンテーション</vt:lpstr>
      <vt:lpstr>PowerPoint プレゼンテーション</vt:lpstr>
      <vt:lpstr>PowerPoint プレゼンテーション</vt:lpstr>
      <vt:lpstr>地域包括ケアの法的根拠</vt:lpstr>
      <vt:lpstr>地域で 医療 → 介護 の流れを作る</vt:lpstr>
      <vt:lpstr>内閣府の病床削減計画H27年６月１５日 平成２８年に全都道府県が「地域医療構想」 ⇒２０３５年「医療費適正化」計画</vt:lpstr>
      <vt:lpstr>医療・介護統括による地域包括ケアシステム</vt:lpstr>
      <vt:lpstr>高齢者専用賃貸住宅 ⇒ サービス付き高齢者住宅</vt:lpstr>
      <vt:lpstr>包括報酬サービスの誘導</vt:lpstr>
      <vt:lpstr>地域医療連携推進法人の医療法改正が平成27年8月衆議院厚生労働委員会可決</vt:lpstr>
      <vt:lpstr>非営利ホールディングスカンパニー型法人</vt:lpstr>
      <vt:lpstr>新型法人は次のような業務を実施できます</vt:lpstr>
      <vt:lpstr>日本郵便が8社で高齢者支援新会社</vt:lpstr>
      <vt:lpstr>東京特区で混合介護スタートへ</vt:lpstr>
      <vt:lpstr>神奈川・大阪特区で家事代行 外国人に解禁</vt:lpstr>
      <vt:lpstr>PowerPoint プレゼンテーション</vt:lpstr>
      <vt:lpstr>医療保険制度改革法Ｈ２７年5月27日成立</vt:lpstr>
      <vt:lpstr>医療保険の改正</vt:lpstr>
      <vt:lpstr>７０歳以上の外来の負担軽減策⇒見直し案</vt:lpstr>
      <vt:lpstr>70歳以上の医療費負担上限12月14日</vt:lpstr>
      <vt:lpstr>PowerPoint プレゼンテーション</vt:lpstr>
      <vt:lpstr>ニッポン一億総活躍プランH２８年６月２日閣議決定 　少子高齢化の中で成長と分配の好循環</vt:lpstr>
      <vt:lpstr>一億総活躍：最終案H27年１１月２６日</vt:lpstr>
      <vt:lpstr>地域包括ケアシステムの深化 　　「地域共生社会」実現H28年７月１５日</vt:lpstr>
      <vt:lpstr>　総合的な福祉サービス　：地域共生社会　　 　　　　公的サービスの縮小が懸念！</vt:lpstr>
      <vt:lpstr>２０３５年の保健医療システム</vt:lpstr>
      <vt:lpstr>財務省と厚生労働省は２０１７年度度の医療介護１４００億円削減（国は３年間で１． ５兆円抑制）</vt:lpstr>
      <vt:lpstr>PowerPoint プレゼンテーション</vt:lpstr>
      <vt:lpstr>地域包括ケアシステムの強化ー１</vt:lpstr>
      <vt:lpstr>地域包括ケアシステムの強化ー２</vt:lpstr>
      <vt:lpstr>介護保険制度の持続可能性</vt:lpstr>
      <vt:lpstr>医療法の改正</vt:lpstr>
      <vt:lpstr>介護利用病床：国の動向</vt:lpstr>
      <vt:lpstr>２号被保険者の総報酬制保険料</vt:lpstr>
      <vt:lpstr>サービス供給への保険者の関与強化</vt:lpstr>
      <vt:lpstr>保険者業務の簡素化と介護保険の対象</vt:lpstr>
      <vt:lpstr>PowerPoint プレゼンテーション</vt:lpstr>
      <vt:lpstr>平成27年度決算16年間赤字のケアマネ</vt:lpstr>
      <vt:lpstr>ケアマネジメントは直接サービスと違うソーシャルワーク：自費導入は不適切</vt:lpstr>
      <vt:lpstr>PowerPoint プレゼンテーション</vt:lpstr>
      <vt:lpstr>受給者の７３％が８０歳以上</vt:lpstr>
      <vt:lpstr>一人あたり受給額は下がっている</vt:lpstr>
      <vt:lpstr>より長く地域で暮らせば給付は下がる</vt:lpstr>
      <vt:lpstr>ケアマネジメントの役割ー１</vt:lpstr>
      <vt:lpstr>ケアマネジメントの役割ー２</vt:lpstr>
      <vt:lpstr>入院時から在宅復帰の多職種連携</vt:lpstr>
      <vt:lpstr>介護者支援・親族への連携</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日本医業経営コンサルタント協会医業経営における介護・福祉</dc:title>
  <dc:creator>服部メディカル研究所</dc:creator>
  <cp:lastModifiedBy>Araki</cp:lastModifiedBy>
  <cp:revision>173</cp:revision>
  <dcterms:created xsi:type="dcterms:W3CDTF">2011-08-30T00:07:43Z</dcterms:created>
  <dcterms:modified xsi:type="dcterms:W3CDTF">2017-02-16T07:49:14Z</dcterms:modified>
</cp:coreProperties>
</file>