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4300" r:id="rId2"/>
    <p:sldMasterId id="2147484409" r:id="rId3"/>
    <p:sldMasterId id="2147484445" r:id="rId4"/>
    <p:sldMasterId id="2147484457" r:id="rId5"/>
  </p:sldMasterIdLst>
  <p:notesMasterIdLst>
    <p:notesMasterId r:id="rId54"/>
  </p:notesMasterIdLst>
  <p:handoutMasterIdLst>
    <p:handoutMasterId r:id="rId55"/>
  </p:handoutMasterIdLst>
  <p:sldIdLst>
    <p:sldId id="1012" r:id="rId6"/>
    <p:sldId id="879" r:id="rId7"/>
    <p:sldId id="880" r:id="rId8"/>
    <p:sldId id="881" r:id="rId9"/>
    <p:sldId id="882" r:id="rId10"/>
    <p:sldId id="883" r:id="rId11"/>
    <p:sldId id="884" r:id="rId12"/>
    <p:sldId id="885" r:id="rId13"/>
    <p:sldId id="1069" r:id="rId14"/>
    <p:sldId id="1073" r:id="rId15"/>
    <p:sldId id="1070" r:id="rId16"/>
    <p:sldId id="1071" r:id="rId17"/>
    <p:sldId id="1072" r:id="rId18"/>
    <p:sldId id="1005" r:id="rId19"/>
    <p:sldId id="1007" r:id="rId20"/>
    <p:sldId id="1008" r:id="rId21"/>
    <p:sldId id="1006" r:id="rId22"/>
    <p:sldId id="865" r:id="rId23"/>
    <p:sldId id="866" r:id="rId24"/>
    <p:sldId id="867" r:id="rId25"/>
    <p:sldId id="868" r:id="rId26"/>
    <p:sldId id="875" r:id="rId27"/>
    <p:sldId id="876" r:id="rId28"/>
    <p:sldId id="877" r:id="rId29"/>
    <p:sldId id="886" r:id="rId30"/>
    <p:sldId id="887" r:id="rId31"/>
    <p:sldId id="965" r:id="rId32"/>
    <p:sldId id="1009" r:id="rId33"/>
    <p:sldId id="977" r:id="rId34"/>
    <p:sldId id="967" r:id="rId35"/>
    <p:sldId id="978" r:id="rId36"/>
    <p:sldId id="979" r:id="rId37"/>
    <p:sldId id="968" r:id="rId38"/>
    <p:sldId id="980" r:id="rId39"/>
    <p:sldId id="983" r:id="rId40"/>
    <p:sldId id="969" r:id="rId41"/>
    <p:sldId id="982" r:id="rId42"/>
    <p:sldId id="981" r:id="rId43"/>
    <p:sldId id="966" r:id="rId44"/>
    <p:sldId id="989" r:id="rId45"/>
    <p:sldId id="984" r:id="rId46"/>
    <p:sldId id="987" r:id="rId47"/>
    <p:sldId id="988" r:id="rId48"/>
    <p:sldId id="991" r:id="rId49"/>
    <p:sldId id="992" r:id="rId50"/>
    <p:sldId id="993" r:id="rId51"/>
    <p:sldId id="950" r:id="rId52"/>
    <p:sldId id="975" r:id="rId53"/>
  </p:sldIdLst>
  <p:sldSz cx="9144000" cy="6858000" type="screen4x3"/>
  <p:notesSz cx="6742113" cy="987266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3300"/>
    <a:srgbClr val="009900"/>
    <a:srgbClr val="FF0066"/>
    <a:srgbClr val="FF9900"/>
    <a:srgbClr val="33CC33"/>
    <a:srgbClr val="FF0000"/>
    <a:srgbClr val="FF5050"/>
    <a:srgbClr val="FC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1" autoAdjust="0"/>
    <p:restoredTop sz="94679" autoAdjust="0"/>
  </p:normalViewPr>
  <p:slideViewPr>
    <p:cSldViewPr>
      <p:cViewPr varScale="1">
        <p:scale>
          <a:sx n="66" d="100"/>
          <a:sy n="66" d="100"/>
        </p:scale>
        <p:origin x="11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44710648148148"/>
          <c:y val="3.3555906679151058E-2"/>
          <c:w val="0.87438391203703703"/>
          <c:h val="0.82597144194756555"/>
        </c:manualLayout>
      </c:layout>
      <c:lineChart>
        <c:grouping val="standard"/>
        <c:varyColors val="0"/>
        <c:ser>
          <c:idx val="0"/>
          <c:order val="0"/>
          <c:tx>
            <c:strRef>
              <c:f>Sheet1!$D$1</c:f>
              <c:strCache>
                <c:ptCount val="1"/>
                <c:pt idx="0">
                  <c:v>隔離室の隔離者数</c:v>
                </c:pt>
              </c:strCache>
            </c:strRef>
          </c:tx>
          <c:spPr>
            <a:ln cap="sq">
              <a:miter lim="800000"/>
              <a:headEnd type="none"/>
              <a:tailEnd type="none"/>
            </a:ln>
          </c:spPr>
          <c:dLbls>
            <c:dLbl>
              <c:idx val="15"/>
              <c:layout>
                <c:manualLayout>
                  <c:x val="-5.1431805908096775E-2"/>
                  <c:y val="3.01239668780602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5.4060648148148149E-2"/>
                  <c:y val="8.64954861111111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3.1876157407407409E-3"/>
                  <c:y val="6.731302083333333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1998年</c:v>
                </c:pt>
                <c:pt idx="1">
                  <c:v>1999年</c:v>
                </c:pt>
                <c:pt idx="2">
                  <c:v>2000年</c:v>
                </c:pt>
                <c:pt idx="3">
                  <c:v>2001年</c:v>
                </c:pt>
                <c:pt idx="4">
                  <c:v>2002年</c:v>
                </c:pt>
                <c:pt idx="5">
                  <c:v>2003年</c:v>
                </c:pt>
                <c:pt idx="6">
                  <c:v>2004年</c:v>
                </c:pt>
                <c:pt idx="7">
                  <c:v>2005年</c:v>
                </c:pt>
                <c:pt idx="8">
                  <c:v>2006年</c:v>
                </c:pt>
                <c:pt idx="9">
                  <c:v>2007年</c:v>
                </c:pt>
                <c:pt idx="10">
                  <c:v>2008年</c:v>
                </c:pt>
                <c:pt idx="11">
                  <c:v>2009年</c:v>
                </c:pt>
                <c:pt idx="12">
                  <c:v>2010年</c:v>
                </c:pt>
                <c:pt idx="13">
                  <c:v>2011年</c:v>
                </c:pt>
                <c:pt idx="14">
                  <c:v>2012年</c:v>
                </c:pt>
                <c:pt idx="15">
                  <c:v>2013年</c:v>
                </c:pt>
                <c:pt idx="16">
                  <c:v>2014年</c:v>
                </c:pt>
                <c:pt idx="17">
                  <c:v>2015年</c:v>
                </c:pt>
              </c:strCache>
            </c:strRef>
          </c:cat>
          <c:val>
            <c:numRef>
              <c:f>Sheet1!$D$2:$D$19</c:f>
              <c:numCache>
                <c:formatCode>#,##0</c:formatCode>
                <c:ptCount val="18"/>
                <c:pt idx="0">
                  <c:v>7370</c:v>
                </c:pt>
                <c:pt idx="1">
                  <c:v>7015</c:v>
                </c:pt>
                <c:pt idx="2">
                  <c:v>7161</c:v>
                </c:pt>
                <c:pt idx="3">
                  <c:v>7330</c:v>
                </c:pt>
                <c:pt idx="4">
                  <c:v>7363</c:v>
                </c:pt>
                <c:pt idx="5">
                  <c:v>7741</c:v>
                </c:pt>
                <c:pt idx="6">
                  <c:v>7673</c:v>
                </c:pt>
                <c:pt idx="7">
                  <c:v>8097</c:v>
                </c:pt>
                <c:pt idx="8">
                  <c:v>8567</c:v>
                </c:pt>
                <c:pt idx="9">
                  <c:v>8247</c:v>
                </c:pt>
                <c:pt idx="10">
                  <c:v>8456</c:v>
                </c:pt>
                <c:pt idx="11">
                  <c:v>8800</c:v>
                </c:pt>
                <c:pt idx="12">
                  <c:v>9132</c:v>
                </c:pt>
                <c:pt idx="13">
                  <c:v>9283</c:v>
                </c:pt>
                <c:pt idx="14">
                  <c:v>9791</c:v>
                </c:pt>
                <c:pt idx="15">
                  <c:v>9883</c:v>
                </c:pt>
                <c:pt idx="16">
                  <c:v>10094</c:v>
                </c:pt>
                <c:pt idx="17">
                  <c:v>9935</c:v>
                </c:pt>
              </c:numCache>
            </c:numRef>
          </c:val>
          <c:smooth val="0"/>
        </c:ser>
        <c:ser>
          <c:idx val="1"/>
          <c:order val="1"/>
          <c:tx>
            <c:strRef>
              <c:f>Sheet1!$E$1</c:f>
              <c:strCache>
                <c:ptCount val="1"/>
                <c:pt idx="0">
                  <c:v>身体拘束を行っている患者数</c:v>
                </c:pt>
              </c:strCache>
            </c:strRef>
          </c:tx>
          <c:spPr>
            <a:ln>
              <a:solidFill>
                <a:srgbClr val="FF0000"/>
              </a:solidFill>
            </a:ln>
          </c:spPr>
          <c:marker>
            <c:spPr>
              <a:solidFill>
                <a:srgbClr val="FF0000"/>
              </a:solidFill>
            </c:spPr>
          </c:marker>
          <c:dLbls>
            <c:dLbl>
              <c:idx val="15"/>
              <c:layout>
                <c:manualLayout>
                  <c:x val="-4.1204166666666778E-2"/>
                  <c:y val="-4.09272569444444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3.6647303599340909E-2"/>
                  <c:y val="-3.01239668780602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1.8630128920481419E-4"/>
                  <c:y val="-1.042699013134936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Sheet1!$C$2:$C$19</c:f>
              <c:strCache>
                <c:ptCount val="18"/>
                <c:pt idx="0">
                  <c:v>1998年</c:v>
                </c:pt>
                <c:pt idx="1">
                  <c:v>1999年</c:v>
                </c:pt>
                <c:pt idx="2">
                  <c:v>2000年</c:v>
                </c:pt>
                <c:pt idx="3">
                  <c:v>2001年</c:v>
                </c:pt>
                <c:pt idx="4">
                  <c:v>2002年</c:v>
                </c:pt>
                <c:pt idx="5">
                  <c:v>2003年</c:v>
                </c:pt>
                <c:pt idx="6">
                  <c:v>2004年</c:v>
                </c:pt>
                <c:pt idx="7">
                  <c:v>2005年</c:v>
                </c:pt>
                <c:pt idx="8">
                  <c:v>2006年</c:v>
                </c:pt>
                <c:pt idx="9">
                  <c:v>2007年</c:v>
                </c:pt>
                <c:pt idx="10">
                  <c:v>2008年</c:v>
                </c:pt>
                <c:pt idx="11">
                  <c:v>2009年</c:v>
                </c:pt>
                <c:pt idx="12">
                  <c:v>2010年</c:v>
                </c:pt>
                <c:pt idx="13">
                  <c:v>2011年</c:v>
                </c:pt>
                <c:pt idx="14">
                  <c:v>2012年</c:v>
                </c:pt>
                <c:pt idx="15">
                  <c:v>2013年</c:v>
                </c:pt>
                <c:pt idx="16">
                  <c:v>2014年</c:v>
                </c:pt>
                <c:pt idx="17">
                  <c:v>2015年</c:v>
                </c:pt>
              </c:strCache>
            </c:strRef>
          </c:cat>
          <c:val>
            <c:numRef>
              <c:f>Sheet1!$E$2:$E$19</c:f>
              <c:numCache>
                <c:formatCode>General</c:formatCode>
                <c:ptCount val="18"/>
                <c:pt idx="5" formatCode="#,##0">
                  <c:v>5109</c:v>
                </c:pt>
                <c:pt idx="6" formatCode="#,##0">
                  <c:v>5242</c:v>
                </c:pt>
                <c:pt idx="7" formatCode="#,##0">
                  <c:v>5623</c:v>
                </c:pt>
                <c:pt idx="8" formatCode="#,##0">
                  <c:v>6008</c:v>
                </c:pt>
                <c:pt idx="9" formatCode="#,##0">
                  <c:v>6786</c:v>
                </c:pt>
                <c:pt idx="10" formatCode="#,##0">
                  <c:v>8057</c:v>
                </c:pt>
                <c:pt idx="11" formatCode="#,##0">
                  <c:v>8193</c:v>
                </c:pt>
                <c:pt idx="12" formatCode="#,##0">
                  <c:v>8930</c:v>
                </c:pt>
                <c:pt idx="13" formatCode="#,##0">
                  <c:v>9254</c:v>
                </c:pt>
                <c:pt idx="14" formatCode="#,##0">
                  <c:v>9695</c:v>
                </c:pt>
                <c:pt idx="15" formatCode="#,##0">
                  <c:v>10229</c:v>
                </c:pt>
                <c:pt idx="16" formatCode="#,##0">
                  <c:v>10682</c:v>
                </c:pt>
                <c:pt idx="17" formatCode="#,##0">
                  <c:v>10298</c:v>
                </c:pt>
              </c:numCache>
            </c:numRef>
          </c:val>
          <c:smooth val="0"/>
        </c:ser>
        <c:dLbls>
          <c:showLegendKey val="0"/>
          <c:showVal val="0"/>
          <c:showCatName val="0"/>
          <c:showSerName val="0"/>
          <c:showPercent val="0"/>
          <c:showBubbleSize val="0"/>
        </c:dLbls>
        <c:marker val="1"/>
        <c:smooth val="0"/>
        <c:axId val="127840984"/>
        <c:axId val="127841376"/>
      </c:lineChart>
      <c:catAx>
        <c:axId val="127840984"/>
        <c:scaling>
          <c:orientation val="minMax"/>
        </c:scaling>
        <c:delete val="0"/>
        <c:axPos val="b"/>
        <c:numFmt formatCode="General" sourceLinked="0"/>
        <c:majorTickMark val="out"/>
        <c:minorTickMark val="none"/>
        <c:tickLblPos val="nextTo"/>
        <c:txPr>
          <a:bodyPr/>
          <a:lstStyle/>
          <a:p>
            <a:pPr>
              <a:defRPr sz="1000"/>
            </a:pPr>
            <a:endParaRPr lang="ja-JP"/>
          </a:p>
        </c:txPr>
        <c:crossAx val="127841376"/>
        <c:crosses val="autoZero"/>
        <c:auto val="1"/>
        <c:lblAlgn val="ctr"/>
        <c:lblOffset val="100"/>
        <c:noMultiLvlLbl val="0"/>
      </c:catAx>
      <c:valAx>
        <c:axId val="127841376"/>
        <c:scaling>
          <c:orientation val="minMax"/>
          <c:max val="11000"/>
          <c:min val="4000"/>
        </c:scaling>
        <c:delete val="0"/>
        <c:axPos val="l"/>
        <c:majorGridlines/>
        <c:numFmt formatCode="#,##0" sourceLinked="1"/>
        <c:majorTickMark val="out"/>
        <c:minorTickMark val="none"/>
        <c:tickLblPos val="nextTo"/>
        <c:txPr>
          <a:bodyPr/>
          <a:lstStyle/>
          <a:p>
            <a:pPr>
              <a:defRPr sz="1400"/>
            </a:pPr>
            <a:endParaRPr lang="ja-JP"/>
          </a:p>
        </c:txPr>
        <c:crossAx val="127840984"/>
        <c:crosses val="autoZero"/>
        <c:crossBetween val="between"/>
        <c:majorUnit val="1000"/>
      </c:valAx>
    </c:plotArea>
    <c:legend>
      <c:legendPos val="b"/>
      <c:overlay val="0"/>
      <c:txPr>
        <a:bodyPr/>
        <a:lstStyle/>
        <a:p>
          <a:pPr>
            <a:defRPr sz="1400"/>
          </a:pPr>
          <a:endParaRPr lang="ja-JP"/>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0.25868</cdr:y>
    </cdr:from>
    <cdr:to>
      <cdr:x>0.05</cdr:x>
      <cdr:y>0.75174</cdr:y>
    </cdr:to>
    <cdr:sp macro="" textlink="">
      <cdr:nvSpPr>
        <cdr:cNvPr id="2" name="テキスト ボックス 1"/>
        <cdr:cNvSpPr txBox="1"/>
      </cdr:nvSpPr>
      <cdr:spPr>
        <a:xfrm xmlns:a="http://schemas.openxmlformats.org/drawingml/2006/main">
          <a:off x="0" y="1489997"/>
          <a:ext cx="432000" cy="2840025"/>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ja-JP" altLang="en-US" sz="1400" smtClean="0"/>
            <a:t>隔離・身体拘束の患者数</a:t>
          </a:r>
          <a:r>
            <a:rPr lang="ja-JP" altLang="en-US" sz="1400" dirty="0"/>
            <a:t>（人）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1"/>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61795" name="Rectangle 3"/>
          <p:cNvSpPr>
            <a:spLocks noGrp="1" noChangeArrowheads="1"/>
          </p:cNvSpPr>
          <p:nvPr>
            <p:ph type="dt" sz="quarter" idx="1"/>
          </p:nvPr>
        </p:nvSpPr>
        <p:spPr bwMode="auto">
          <a:xfrm>
            <a:off x="3819525" y="1"/>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61796" name="Rectangle 4"/>
          <p:cNvSpPr>
            <a:spLocks noGrp="1" noChangeArrowheads="1"/>
          </p:cNvSpPr>
          <p:nvPr>
            <p:ph type="ftr" sz="quarter" idx="2"/>
          </p:nvPr>
        </p:nvSpPr>
        <p:spPr bwMode="auto">
          <a:xfrm>
            <a:off x="0"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61797" name="Rectangle 5"/>
          <p:cNvSpPr>
            <a:spLocks noGrp="1" noChangeArrowheads="1"/>
          </p:cNvSpPr>
          <p:nvPr>
            <p:ph type="sldNum" sz="quarter" idx="3"/>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b" anchorCtr="0" compatLnSpc="1">
            <a:prstTxWarp prst="textNoShape">
              <a:avLst/>
            </a:prstTxWarp>
          </a:bodyPr>
          <a:lstStyle>
            <a:lvl1pPr algn="r">
              <a:defRPr sz="1200">
                <a:ea typeface="ＭＳ Ｐゴシック" pitchFamily="50" charset="-128"/>
              </a:defRPr>
            </a:lvl1pPr>
          </a:lstStyle>
          <a:p>
            <a:pPr>
              <a:defRPr/>
            </a:pPr>
            <a:fld id="{6F0565EB-4720-47D4-BCD2-3219E59BEFA0}" type="slidenum">
              <a:rPr lang="en-US" altLang="ja-JP"/>
              <a:pPr>
                <a:defRPr/>
              </a:pPr>
              <a:t>‹#›</a:t>
            </a:fld>
            <a:endParaRPr lang="en-US" altLang="ja-JP"/>
          </a:p>
        </p:txBody>
      </p:sp>
    </p:spTree>
    <p:extLst>
      <p:ext uri="{BB962C8B-B14F-4D97-AF65-F5344CB8AC3E}">
        <p14:creationId xmlns:p14="http://schemas.microsoft.com/office/powerpoint/2010/main" val="558704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idx="1"/>
          </p:nvPr>
        </p:nvSpPr>
        <p:spPr bwMode="auto">
          <a:xfrm>
            <a:off x="3819525" y="1"/>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7524" name="Rectangle 4"/>
          <p:cNvSpPr>
            <a:spLocks noGrp="1" noRot="1" noChangeAspect="1" noChangeArrowheads="1" noTextEdit="1"/>
          </p:cNvSpPr>
          <p:nvPr>
            <p:ph type="sldImg" idx="2"/>
          </p:nvPr>
        </p:nvSpPr>
        <p:spPr bwMode="auto">
          <a:xfrm>
            <a:off x="901700" y="739775"/>
            <a:ext cx="4938713"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4688" y="4689476"/>
            <a:ext cx="5392737"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9222" name="Rectangle 6"/>
          <p:cNvSpPr>
            <a:spLocks noGrp="1" noChangeArrowheads="1"/>
          </p:cNvSpPr>
          <p:nvPr>
            <p:ph type="ftr" sz="quarter" idx="4"/>
          </p:nvPr>
        </p:nvSpPr>
        <p:spPr bwMode="auto">
          <a:xfrm>
            <a:off x="0"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23" name="Rectangle 7"/>
          <p:cNvSpPr>
            <a:spLocks noGrp="1" noChangeArrowheads="1"/>
          </p:cNvSpPr>
          <p:nvPr>
            <p:ph type="sldNum" sz="quarter" idx="5"/>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6" tIns="45904" rIns="91806" bIns="45904" numCol="1" anchor="b" anchorCtr="0" compatLnSpc="1">
            <a:prstTxWarp prst="textNoShape">
              <a:avLst/>
            </a:prstTxWarp>
          </a:bodyPr>
          <a:lstStyle>
            <a:lvl1pPr algn="r">
              <a:defRPr sz="1200">
                <a:ea typeface="ＭＳ Ｐゴシック" pitchFamily="50" charset="-128"/>
              </a:defRPr>
            </a:lvl1pPr>
          </a:lstStyle>
          <a:p>
            <a:pPr>
              <a:defRPr/>
            </a:pPr>
            <a:fld id="{D5988EC8-2D73-4C99-8173-6F39DB4034BE}" type="slidenum">
              <a:rPr lang="en-US" altLang="ja-JP"/>
              <a:pPr>
                <a:defRPr/>
              </a:pPr>
              <a:t>‹#›</a:t>
            </a:fld>
            <a:endParaRPr lang="en-US" altLang="ja-JP"/>
          </a:p>
        </p:txBody>
      </p:sp>
    </p:spTree>
    <p:extLst>
      <p:ext uri="{BB962C8B-B14F-4D97-AF65-F5344CB8AC3E}">
        <p14:creationId xmlns:p14="http://schemas.microsoft.com/office/powerpoint/2010/main" val="487768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871" indent="-285719" eaLnBrk="0" hangingPunct="0">
              <a:defRPr kumimoji="1">
                <a:solidFill>
                  <a:schemeClr val="tx1"/>
                </a:solidFill>
                <a:latin typeface="Arial" charset="0"/>
                <a:ea typeface="ＭＳ Ｐゴシック" pitchFamily="50" charset="-128"/>
              </a:defRPr>
            </a:lvl2pPr>
            <a:lvl3pPr marL="1142879" indent="-228575" eaLnBrk="0" hangingPunct="0">
              <a:defRPr kumimoji="1">
                <a:solidFill>
                  <a:schemeClr val="tx1"/>
                </a:solidFill>
                <a:latin typeface="Arial" charset="0"/>
                <a:ea typeface="ＭＳ Ｐゴシック" pitchFamily="50" charset="-128"/>
              </a:defRPr>
            </a:lvl3pPr>
            <a:lvl4pPr marL="1600030" indent="-228575" eaLnBrk="0" hangingPunct="0">
              <a:defRPr kumimoji="1">
                <a:solidFill>
                  <a:schemeClr val="tx1"/>
                </a:solidFill>
                <a:latin typeface="Arial" charset="0"/>
                <a:ea typeface="ＭＳ Ｐゴシック" pitchFamily="50" charset="-128"/>
              </a:defRPr>
            </a:lvl4pPr>
            <a:lvl5pPr marL="2057181" indent="-228575" eaLnBrk="0" hangingPunct="0">
              <a:defRPr kumimoji="1">
                <a:solidFill>
                  <a:schemeClr val="tx1"/>
                </a:solidFill>
                <a:latin typeface="Arial" charset="0"/>
                <a:ea typeface="ＭＳ Ｐゴシック" pitchFamily="50" charset="-128"/>
              </a:defRPr>
            </a:lvl5pPr>
            <a:lvl6pPr marL="2514333" indent="-228575" eaLnBrk="0" fontAlgn="base" hangingPunct="0">
              <a:spcBef>
                <a:spcPct val="0"/>
              </a:spcBef>
              <a:spcAft>
                <a:spcPct val="0"/>
              </a:spcAft>
              <a:defRPr kumimoji="1">
                <a:solidFill>
                  <a:schemeClr val="tx1"/>
                </a:solidFill>
                <a:latin typeface="Arial" charset="0"/>
                <a:ea typeface="ＭＳ Ｐゴシック" pitchFamily="50" charset="-128"/>
              </a:defRPr>
            </a:lvl6pPr>
            <a:lvl7pPr marL="2971485" indent="-228575" eaLnBrk="0" fontAlgn="base" hangingPunct="0">
              <a:spcBef>
                <a:spcPct val="0"/>
              </a:spcBef>
              <a:spcAft>
                <a:spcPct val="0"/>
              </a:spcAft>
              <a:defRPr kumimoji="1">
                <a:solidFill>
                  <a:schemeClr val="tx1"/>
                </a:solidFill>
                <a:latin typeface="Arial" charset="0"/>
                <a:ea typeface="ＭＳ Ｐゴシック" pitchFamily="50" charset="-128"/>
              </a:defRPr>
            </a:lvl7pPr>
            <a:lvl8pPr marL="3428635" indent="-228575" eaLnBrk="0" fontAlgn="base" hangingPunct="0">
              <a:spcBef>
                <a:spcPct val="0"/>
              </a:spcBef>
              <a:spcAft>
                <a:spcPct val="0"/>
              </a:spcAft>
              <a:defRPr kumimoji="1">
                <a:solidFill>
                  <a:schemeClr val="tx1"/>
                </a:solidFill>
                <a:latin typeface="Arial" charset="0"/>
                <a:ea typeface="ＭＳ Ｐゴシック" pitchFamily="50" charset="-128"/>
              </a:defRPr>
            </a:lvl8pPr>
            <a:lvl9pPr marL="3885787" indent="-2285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088CE13-0668-43A7-801D-5BAF6FB9DEEB}" type="slidenum">
              <a:rPr lang="en-US" altLang="ja-JP" smtClean="0">
                <a:solidFill>
                  <a:srgbClr val="000000"/>
                </a:solidFill>
              </a:rPr>
              <a:pPr eaLnBrk="1" hangingPunct="1"/>
              <a:t>1</a:t>
            </a:fld>
            <a:endParaRPr lang="en-US" altLang="ja-JP" dirty="0"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ja-JP" altLang="ja-JP" dirty="0" smtClean="0"/>
          </a:p>
        </p:txBody>
      </p:sp>
    </p:spTree>
    <p:extLst>
      <p:ext uri="{BB962C8B-B14F-4D97-AF65-F5344CB8AC3E}">
        <p14:creationId xmlns:p14="http://schemas.microsoft.com/office/powerpoint/2010/main" val="373177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871" indent="-285719" eaLnBrk="0" hangingPunct="0">
              <a:defRPr kumimoji="1">
                <a:solidFill>
                  <a:schemeClr val="tx1"/>
                </a:solidFill>
                <a:latin typeface="Arial" charset="0"/>
                <a:ea typeface="ＭＳ Ｐゴシック" pitchFamily="50" charset="-128"/>
              </a:defRPr>
            </a:lvl2pPr>
            <a:lvl3pPr marL="1142879" indent="-228575" eaLnBrk="0" hangingPunct="0">
              <a:defRPr kumimoji="1">
                <a:solidFill>
                  <a:schemeClr val="tx1"/>
                </a:solidFill>
                <a:latin typeface="Arial" charset="0"/>
                <a:ea typeface="ＭＳ Ｐゴシック" pitchFamily="50" charset="-128"/>
              </a:defRPr>
            </a:lvl3pPr>
            <a:lvl4pPr marL="1600030" indent="-228575" eaLnBrk="0" hangingPunct="0">
              <a:defRPr kumimoji="1">
                <a:solidFill>
                  <a:schemeClr val="tx1"/>
                </a:solidFill>
                <a:latin typeface="Arial" charset="0"/>
                <a:ea typeface="ＭＳ Ｐゴシック" pitchFamily="50" charset="-128"/>
              </a:defRPr>
            </a:lvl4pPr>
            <a:lvl5pPr marL="2057181" indent="-228575" eaLnBrk="0" hangingPunct="0">
              <a:defRPr kumimoji="1">
                <a:solidFill>
                  <a:schemeClr val="tx1"/>
                </a:solidFill>
                <a:latin typeface="Arial" charset="0"/>
                <a:ea typeface="ＭＳ Ｐゴシック" pitchFamily="50" charset="-128"/>
              </a:defRPr>
            </a:lvl5pPr>
            <a:lvl6pPr marL="2514333" indent="-228575" eaLnBrk="0" fontAlgn="base" hangingPunct="0">
              <a:spcBef>
                <a:spcPct val="0"/>
              </a:spcBef>
              <a:spcAft>
                <a:spcPct val="0"/>
              </a:spcAft>
              <a:defRPr kumimoji="1">
                <a:solidFill>
                  <a:schemeClr val="tx1"/>
                </a:solidFill>
                <a:latin typeface="Arial" charset="0"/>
                <a:ea typeface="ＭＳ Ｐゴシック" pitchFamily="50" charset="-128"/>
              </a:defRPr>
            </a:lvl6pPr>
            <a:lvl7pPr marL="2971485" indent="-228575" eaLnBrk="0" fontAlgn="base" hangingPunct="0">
              <a:spcBef>
                <a:spcPct val="0"/>
              </a:spcBef>
              <a:spcAft>
                <a:spcPct val="0"/>
              </a:spcAft>
              <a:defRPr kumimoji="1">
                <a:solidFill>
                  <a:schemeClr val="tx1"/>
                </a:solidFill>
                <a:latin typeface="Arial" charset="0"/>
                <a:ea typeface="ＭＳ Ｐゴシック" pitchFamily="50" charset="-128"/>
              </a:defRPr>
            </a:lvl7pPr>
            <a:lvl8pPr marL="3428635" indent="-228575" eaLnBrk="0" fontAlgn="base" hangingPunct="0">
              <a:spcBef>
                <a:spcPct val="0"/>
              </a:spcBef>
              <a:spcAft>
                <a:spcPct val="0"/>
              </a:spcAft>
              <a:defRPr kumimoji="1">
                <a:solidFill>
                  <a:schemeClr val="tx1"/>
                </a:solidFill>
                <a:latin typeface="Arial" charset="0"/>
                <a:ea typeface="ＭＳ Ｐゴシック" pitchFamily="50" charset="-128"/>
              </a:defRPr>
            </a:lvl8pPr>
            <a:lvl9pPr marL="3885787" indent="-2285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298F7F3-A26B-438F-9113-54CA31C9D6E0}" type="slidenum">
              <a:rPr lang="en-US" altLang="ja-JP" smtClean="0">
                <a:solidFill>
                  <a:prstClr val="black"/>
                </a:solidFill>
              </a:rPr>
              <a:pPr eaLnBrk="1" hangingPunct="1"/>
              <a:t>14</a:t>
            </a:fld>
            <a:endParaRPr lang="en-US" altLang="ja-JP" smtClean="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264026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88EC8-2D73-4C99-8173-6F39DB4034BE}" type="slidenum">
              <a:rPr lang="en-US" altLang="ja-JP" smtClean="0">
                <a:solidFill>
                  <a:srgbClr val="000000"/>
                </a:solidFill>
              </a:rPr>
              <a:pPr>
                <a:defRPr/>
              </a:pPr>
              <a:t>16</a:t>
            </a:fld>
            <a:endParaRPr lang="en-US" altLang="ja-JP">
              <a:solidFill>
                <a:srgbClr val="000000"/>
              </a:solidFill>
            </a:endParaRPr>
          </a:p>
        </p:txBody>
      </p:sp>
    </p:spTree>
    <p:extLst>
      <p:ext uri="{BB962C8B-B14F-4D97-AF65-F5344CB8AC3E}">
        <p14:creationId xmlns:p14="http://schemas.microsoft.com/office/powerpoint/2010/main" val="62600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1F00F01-65BC-4764-BFD1-1DC15EF6C341}" type="slidenum">
              <a:rPr lang="en-US" altLang="ja-JP" smtClean="0">
                <a:solidFill>
                  <a:srgbClr val="000000"/>
                </a:solidFill>
              </a:rPr>
              <a:pPr eaLnBrk="1" hangingPunct="1"/>
              <a:t>18</a:t>
            </a:fld>
            <a:endParaRPr lang="en-US" altLang="ja-JP" smtClean="0">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236286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88EC8-2D73-4C99-8173-6F39DB4034BE}" type="slidenum">
              <a:rPr lang="en-US" altLang="ja-JP" smtClean="0"/>
              <a:pPr>
                <a:defRPr/>
              </a:pPr>
              <a:t>29</a:t>
            </a:fld>
            <a:endParaRPr lang="en-US" altLang="ja-JP"/>
          </a:p>
        </p:txBody>
      </p:sp>
    </p:spTree>
    <p:extLst>
      <p:ext uri="{BB962C8B-B14F-4D97-AF65-F5344CB8AC3E}">
        <p14:creationId xmlns:p14="http://schemas.microsoft.com/office/powerpoint/2010/main" val="92590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0DA25909-10F8-49F4-8EBF-D27F16532E4F}" type="slidenum">
              <a:rPr lang="en-US" altLang="ja-JP"/>
              <a:pPr>
                <a:defRPr/>
              </a:pPr>
              <a:t>‹#›</a:t>
            </a:fld>
            <a:endParaRPr lang="en-US" altLang="ja-JP"/>
          </a:p>
        </p:txBody>
      </p:sp>
    </p:spTree>
    <p:extLst>
      <p:ext uri="{BB962C8B-B14F-4D97-AF65-F5344CB8AC3E}">
        <p14:creationId xmlns:p14="http://schemas.microsoft.com/office/powerpoint/2010/main" val="51395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EE9F582-CD95-45F9-A0B1-BC286332BC2A}" type="slidenum">
              <a:rPr lang="en-US" altLang="ja-JP"/>
              <a:pPr>
                <a:defRPr/>
              </a:pPr>
              <a:t>‹#›</a:t>
            </a:fld>
            <a:endParaRPr lang="en-US" altLang="ja-JP"/>
          </a:p>
        </p:txBody>
      </p:sp>
    </p:spTree>
    <p:extLst>
      <p:ext uri="{BB962C8B-B14F-4D97-AF65-F5344CB8AC3E}">
        <p14:creationId xmlns:p14="http://schemas.microsoft.com/office/powerpoint/2010/main" val="331969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45B1C04C-A101-4FC5-9883-A46AFB09A76C}" type="slidenum">
              <a:rPr lang="en-US" altLang="ja-JP"/>
              <a:pPr>
                <a:defRPr/>
              </a:pPr>
              <a:t>‹#›</a:t>
            </a:fld>
            <a:endParaRPr lang="en-US" altLang="ja-JP"/>
          </a:p>
        </p:txBody>
      </p:sp>
    </p:spTree>
    <p:extLst>
      <p:ext uri="{BB962C8B-B14F-4D97-AF65-F5344CB8AC3E}">
        <p14:creationId xmlns:p14="http://schemas.microsoft.com/office/powerpoint/2010/main" val="154478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DA25909-10F8-49F4-8EBF-D27F16532E4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3262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B27D3C1-ADD3-4CA8-897D-88166DA5E1B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4027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11B3BAD-90B1-4921-9708-1B7B84E98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85796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D47C214-F435-4A7A-A611-0DDA94E53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443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C28A514-8CEA-429B-AF79-1B5B341A953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02493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CEAD36C0-F320-434F-8C66-05F9C230E72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3824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F4BA991-E31C-4768-8A70-1BE650DC10D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93857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951AD4A-AE15-44BA-AA2C-4D085F08FD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1634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B27D3C1-ADD3-4CA8-897D-88166DA5E1B8}" type="slidenum">
              <a:rPr lang="en-US" altLang="ja-JP"/>
              <a:pPr>
                <a:defRPr/>
              </a:pPr>
              <a:t>‹#›</a:t>
            </a:fld>
            <a:endParaRPr lang="en-US" altLang="ja-JP"/>
          </a:p>
        </p:txBody>
      </p:sp>
    </p:spTree>
    <p:extLst>
      <p:ext uri="{BB962C8B-B14F-4D97-AF65-F5344CB8AC3E}">
        <p14:creationId xmlns:p14="http://schemas.microsoft.com/office/powerpoint/2010/main" val="2788004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B61B9-1B71-4C46-A530-F1B9E114EB3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7422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EE9F582-CD95-45F9-A0B1-BC286332BC2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2498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5B1C04C-A101-4FC5-9883-A46AFB09A7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3865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DA25909-10F8-49F4-8EBF-D27F16532E4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975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B27D3C1-ADD3-4CA8-897D-88166DA5E1B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149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11B3BAD-90B1-4921-9708-1B7B84E98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5445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D47C214-F435-4A7A-A611-0DDA94E53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7867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C28A514-8CEA-429B-AF79-1B5B341A953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62244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CEAD36C0-F320-434F-8C66-05F9C230E72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52269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F4BA991-E31C-4768-8A70-1BE650DC10D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4733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211B3BAD-90B1-4921-9708-1B7B84E98B36}" type="slidenum">
              <a:rPr lang="en-US" altLang="ja-JP"/>
              <a:pPr>
                <a:defRPr/>
              </a:pPr>
              <a:t>‹#›</a:t>
            </a:fld>
            <a:endParaRPr lang="en-US" altLang="ja-JP"/>
          </a:p>
        </p:txBody>
      </p:sp>
    </p:spTree>
    <p:extLst>
      <p:ext uri="{BB962C8B-B14F-4D97-AF65-F5344CB8AC3E}">
        <p14:creationId xmlns:p14="http://schemas.microsoft.com/office/powerpoint/2010/main" val="45896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951AD4A-AE15-44BA-AA2C-4D085F08FD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34950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B61B9-1B71-4C46-A530-F1B9E114EB3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46551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EE9F582-CD95-45F9-A0B1-BC286332BC2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2839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5B1C04C-A101-4FC5-9883-A46AFB09A7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19004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DA25909-10F8-49F4-8EBF-D27F16532E4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34161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B27D3C1-ADD3-4CA8-897D-88166DA5E1B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51496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11B3BAD-90B1-4921-9708-1B7B84E98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42390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D47C214-F435-4A7A-A611-0DDA94E53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389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C28A514-8CEA-429B-AF79-1B5B341A953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5083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CEAD36C0-F320-434F-8C66-05F9C230E72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8877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CD47C214-F435-4A7A-A611-0DDA94E53B36}" type="slidenum">
              <a:rPr lang="en-US" altLang="ja-JP"/>
              <a:pPr>
                <a:defRPr/>
              </a:pPr>
              <a:t>‹#›</a:t>
            </a:fld>
            <a:endParaRPr lang="en-US" altLang="ja-JP"/>
          </a:p>
        </p:txBody>
      </p:sp>
    </p:spTree>
    <p:extLst>
      <p:ext uri="{BB962C8B-B14F-4D97-AF65-F5344CB8AC3E}">
        <p14:creationId xmlns:p14="http://schemas.microsoft.com/office/powerpoint/2010/main" val="3663835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F4BA991-E31C-4768-8A70-1BE650DC10D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87337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951AD4A-AE15-44BA-AA2C-4D085F08FD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12749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B61B9-1B71-4C46-A530-F1B9E114EB3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14505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EE9F582-CD95-45F9-A0B1-BC286332BC2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96068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5B1C04C-A101-4FC5-9883-A46AFB09A7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5003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DA25909-10F8-49F4-8EBF-D27F16532E4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09040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B27D3C1-ADD3-4CA8-897D-88166DA5E1B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5923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11B3BAD-90B1-4921-9708-1B7B84E98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74317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D47C214-F435-4A7A-A611-0DDA94E53B3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30547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BC28A514-8CEA-429B-AF79-1B5B341A953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061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BC28A514-8CEA-429B-AF79-1B5B341A953B}" type="slidenum">
              <a:rPr lang="en-US" altLang="ja-JP"/>
              <a:pPr>
                <a:defRPr/>
              </a:pPr>
              <a:t>‹#›</a:t>
            </a:fld>
            <a:endParaRPr lang="en-US" altLang="ja-JP"/>
          </a:p>
        </p:txBody>
      </p:sp>
    </p:spTree>
    <p:extLst>
      <p:ext uri="{BB962C8B-B14F-4D97-AF65-F5344CB8AC3E}">
        <p14:creationId xmlns:p14="http://schemas.microsoft.com/office/powerpoint/2010/main" val="216446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CEAD36C0-F320-434F-8C66-05F9C230E72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98271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F4BA991-E31C-4768-8A70-1BE650DC10D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63432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951AD4A-AE15-44BA-AA2C-4D085F08FD7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05265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BBB61B9-1B71-4C46-A530-F1B9E114EB3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55951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EE9F582-CD95-45F9-A0B1-BC286332BC2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14109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5B1C04C-A101-4FC5-9883-A46AFB09A76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284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CEAD36C0-F320-434F-8C66-05F9C230E722}" type="slidenum">
              <a:rPr lang="en-US" altLang="ja-JP"/>
              <a:pPr>
                <a:defRPr/>
              </a:pPr>
              <a:t>‹#›</a:t>
            </a:fld>
            <a:endParaRPr lang="en-US" altLang="ja-JP"/>
          </a:p>
        </p:txBody>
      </p:sp>
    </p:spTree>
    <p:extLst>
      <p:ext uri="{BB962C8B-B14F-4D97-AF65-F5344CB8AC3E}">
        <p14:creationId xmlns:p14="http://schemas.microsoft.com/office/powerpoint/2010/main" val="226362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6F4BA991-E31C-4768-8A70-1BE650DC10D7}" type="slidenum">
              <a:rPr lang="en-US" altLang="ja-JP"/>
              <a:pPr>
                <a:defRPr/>
              </a:pPr>
              <a:t>‹#›</a:t>
            </a:fld>
            <a:endParaRPr lang="en-US" altLang="ja-JP"/>
          </a:p>
        </p:txBody>
      </p:sp>
    </p:spTree>
    <p:extLst>
      <p:ext uri="{BB962C8B-B14F-4D97-AF65-F5344CB8AC3E}">
        <p14:creationId xmlns:p14="http://schemas.microsoft.com/office/powerpoint/2010/main" val="151275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8951AD4A-AE15-44BA-AA2C-4D085F08FD7E}" type="slidenum">
              <a:rPr lang="en-US" altLang="ja-JP"/>
              <a:pPr>
                <a:defRPr/>
              </a:pPr>
              <a:t>‹#›</a:t>
            </a:fld>
            <a:endParaRPr lang="en-US" altLang="ja-JP"/>
          </a:p>
        </p:txBody>
      </p:sp>
    </p:spTree>
    <p:extLst>
      <p:ext uri="{BB962C8B-B14F-4D97-AF65-F5344CB8AC3E}">
        <p14:creationId xmlns:p14="http://schemas.microsoft.com/office/powerpoint/2010/main" val="257688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8BBB61B9-1B71-4C46-A530-F1B9E114EB3C}" type="slidenum">
              <a:rPr lang="en-US" altLang="ja-JP"/>
              <a:pPr>
                <a:defRPr/>
              </a:pPr>
              <a:t>‹#›</a:t>
            </a:fld>
            <a:endParaRPr lang="en-US" altLang="ja-JP"/>
          </a:p>
        </p:txBody>
      </p:sp>
    </p:spTree>
    <p:extLst>
      <p:ext uri="{BB962C8B-B14F-4D97-AF65-F5344CB8AC3E}">
        <p14:creationId xmlns:p14="http://schemas.microsoft.com/office/powerpoint/2010/main" val="45346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1CFC3567-4CAC-406B-BF35-65C6C929783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1CFC3567-4CAC-406B-BF35-65C6C929783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6805271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1CFC3567-4CAC-406B-BF35-65C6C929783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45880248"/>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ea typeface="ＭＳ Ｐゴシック" pitchFamily="50" charset="-128"/>
              </a:defRPr>
            </a:lvl1pPr>
          </a:lstStyle>
          <a:p>
            <a:pPr>
              <a:defRPr/>
            </a:pPr>
            <a:fld id="{1CFC3567-4CAC-406B-BF35-65C6C929783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99822697"/>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1CFC3567-4CAC-406B-BF35-65C6C929783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47251280"/>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jp/url?sa=i&amp;rct=j&amp;q=&amp;esrc=s&amp;source=images&amp;cd=&amp;cad=rja&amp;uact=8&amp;docid=4NMZBrpdppnkEM&amp;tbnid=t6of7fP9FhBMqM:&amp;ved=0CAUQjRw&amp;url=http://kenkou.info/index.php?QBlog-20130803-1&amp;ei=gCIEVJ-oO8vi8AWg7oCgDg&amp;bvm=bv.74115972,d.dGc&amp;psig=AFQjCNFgyDtdvj98ZVwLgVxLVvnW9v8JPg&amp;ust=1409643486575431"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google.co.jp/url?sa=i&amp;rct=j&amp;q=&amp;esrc=s&amp;source=images&amp;cd=&amp;cad=rja&amp;uact=8&amp;docid=2LeCGo-_H5XLhM&amp;tbnid=Yr9o0PSPN2nIiM:&amp;ved=0CAUQjRw&amp;url=http://isyatokekkonn.blog.fc2.com/blog-entry-7.html&amp;ei=XSgEVN7CKIbq8AWB6ICACA&amp;psig=AFQjCNH1AwfzCXEeOjCQKzC1SeeoJSROvA&amp;ust=140964492537625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79512" y="260350"/>
            <a:ext cx="8856984" cy="6597650"/>
          </a:xfrm>
        </p:spPr>
        <p:txBody>
          <a:bodyPr/>
          <a:lstStyle/>
          <a:p>
            <a:pPr algn="just" eaLnBrk="1" hangingPunct="1">
              <a:lnSpc>
                <a:spcPct val="90000"/>
              </a:lnSpc>
              <a:buFontTx/>
              <a:buNone/>
              <a:defRPr/>
            </a:pPr>
            <a:r>
              <a:rPr lang="ja-JP" altLang="en-US" sz="4000" b="1" dirty="0" smtClean="0">
                <a:solidFill>
                  <a:srgbClr val="0000FF"/>
                </a:solidFill>
                <a:effectLst>
                  <a:outerShdw blurRad="38100" dist="38100" dir="2700000" algn="tl">
                    <a:srgbClr val="000000">
                      <a:alpha val="43137"/>
                    </a:srgbClr>
                  </a:outerShdw>
                </a:effectLst>
              </a:rPr>
              <a:t>　　　　　　　</a:t>
            </a:r>
            <a:r>
              <a:rPr lang="ja-JP" altLang="en-US" sz="4000" b="1" smtClean="0">
                <a:solidFill>
                  <a:srgbClr val="0000FF"/>
                </a:solidFill>
                <a:effectLst>
                  <a:outerShdw blurRad="38100" dist="38100" dir="2700000" algn="tl">
                    <a:srgbClr val="000000">
                      <a:alpha val="43137"/>
                    </a:srgbClr>
                  </a:outerShdw>
                </a:effectLst>
              </a:rPr>
              <a:t>　ＪＤ</a:t>
            </a:r>
            <a:r>
              <a:rPr lang="ja-JP" altLang="en-US" sz="4000" b="1" dirty="0" smtClean="0">
                <a:solidFill>
                  <a:srgbClr val="0000FF"/>
                </a:solidFill>
                <a:effectLst>
                  <a:outerShdw blurRad="38100" dist="38100" dir="2700000" algn="tl">
                    <a:srgbClr val="000000">
                      <a:alpha val="43137"/>
                    </a:srgbClr>
                  </a:outerShdw>
                </a:effectLst>
              </a:rPr>
              <a:t>　連続講座</a:t>
            </a:r>
            <a:endParaRPr lang="en-US" altLang="ja-JP" sz="4000" b="1" dirty="0" smtClean="0">
              <a:solidFill>
                <a:srgbClr val="0000FF"/>
              </a:solidFill>
              <a:effectLst>
                <a:outerShdw blurRad="38100" dist="38100" dir="2700000" algn="tl">
                  <a:srgbClr val="000000">
                    <a:alpha val="43137"/>
                  </a:srgbClr>
                </a:outerShdw>
              </a:effectLst>
            </a:endParaRPr>
          </a:p>
          <a:p>
            <a:pPr eaLnBrk="1" hangingPunct="1">
              <a:lnSpc>
                <a:spcPct val="90000"/>
              </a:lnSpc>
              <a:buFontTx/>
              <a:buNone/>
              <a:defRPr/>
            </a:pPr>
            <a:endParaRPr lang="en-US" altLang="ja-JP" sz="4000" b="1" dirty="0">
              <a:solidFill>
                <a:srgbClr val="0000FF"/>
              </a:solidFill>
              <a:effectLst>
                <a:outerShdw blurRad="38100" dist="38100" dir="2700000" algn="tl">
                  <a:srgbClr val="000000">
                    <a:alpha val="43137"/>
                  </a:srgbClr>
                </a:outerShdw>
              </a:effectLst>
            </a:endParaRPr>
          </a:p>
          <a:p>
            <a:pPr eaLnBrk="1" hangingPunct="1">
              <a:lnSpc>
                <a:spcPct val="90000"/>
              </a:lnSpc>
              <a:buFontTx/>
              <a:buNone/>
              <a:defRPr/>
            </a:pPr>
            <a:r>
              <a:rPr lang="ja-JP" altLang="en-US" sz="4800" b="1" dirty="0" smtClean="0">
                <a:solidFill>
                  <a:srgbClr val="0000FF"/>
                </a:solidFill>
                <a:effectLst>
                  <a:outerShdw blurRad="38100" dist="38100" dir="2700000" algn="tl">
                    <a:srgbClr val="000000">
                      <a:alpha val="43137"/>
                    </a:srgbClr>
                  </a:outerShdw>
                </a:effectLst>
              </a:rPr>
              <a:t>我が国の精神科医療の身体拘束を巡る人権状況</a:t>
            </a:r>
            <a:r>
              <a:rPr lang="ja-JP" altLang="en-US" sz="4800" b="1" dirty="0">
                <a:solidFill>
                  <a:srgbClr val="0000FF"/>
                </a:solidFill>
                <a:effectLst>
                  <a:outerShdw blurRad="38100" dist="38100" dir="2700000" algn="tl">
                    <a:srgbClr val="000000">
                      <a:alpha val="43137"/>
                    </a:srgbClr>
                  </a:outerShdw>
                </a:effectLst>
              </a:rPr>
              <a:t>　</a:t>
            </a:r>
            <a:r>
              <a:rPr lang="ja-JP" altLang="en-US" sz="4800" b="1" dirty="0" smtClean="0">
                <a:solidFill>
                  <a:srgbClr val="0000FF"/>
                </a:solidFill>
                <a:effectLst>
                  <a:outerShdw blurRad="38100" dist="38100" dir="2700000" algn="tl">
                    <a:srgbClr val="000000">
                      <a:alpha val="43137"/>
                    </a:srgbClr>
                  </a:outerShdw>
                </a:effectLst>
              </a:rPr>
              <a:t>　　　　　　　　　　　　　　　　　　　　　　　　　　　　　　　　　　　　　　　</a:t>
            </a:r>
            <a:endParaRPr lang="en-US" altLang="ja-JP" sz="4800" b="1" dirty="0" smtClean="0">
              <a:solidFill>
                <a:srgbClr val="0000FF"/>
              </a:solidFill>
              <a:effectLst>
                <a:outerShdw blurRad="38100" dist="38100" dir="2700000" algn="tl">
                  <a:srgbClr val="000000">
                    <a:alpha val="43137"/>
                  </a:srgbClr>
                </a:outerShdw>
              </a:effectLst>
            </a:endParaRPr>
          </a:p>
          <a:p>
            <a:pPr algn="just" eaLnBrk="1" hangingPunct="1">
              <a:lnSpc>
                <a:spcPct val="90000"/>
              </a:lnSpc>
              <a:buFontTx/>
              <a:buNone/>
              <a:defRPr/>
            </a:pPr>
            <a:endParaRPr lang="en-US" altLang="ja-JP" sz="4000" b="1" dirty="0">
              <a:solidFill>
                <a:srgbClr val="0000FF"/>
              </a:solidFill>
              <a:effectLst>
                <a:outerShdw blurRad="38100" dist="38100" dir="2700000" algn="tl">
                  <a:srgbClr val="000000">
                    <a:alpha val="43137"/>
                  </a:srgbClr>
                </a:outerShdw>
              </a:effectLst>
            </a:endParaRPr>
          </a:p>
          <a:p>
            <a:pPr algn="just" eaLnBrk="1" hangingPunct="1">
              <a:lnSpc>
                <a:spcPct val="90000"/>
              </a:lnSpc>
              <a:buFontTx/>
              <a:buNone/>
              <a:defRPr/>
            </a:pPr>
            <a:endParaRPr lang="en-US" altLang="ja-JP" sz="4000" b="1" dirty="0" smtClean="0">
              <a:solidFill>
                <a:srgbClr val="0000FF"/>
              </a:solidFill>
              <a:effectLst>
                <a:outerShdw blurRad="38100" dist="38100" dir="2700000" algn="tl">
                  <a:srgbClr val="000000">
                    <a:alpha val="43137"/>
                  </a:srgbClr>
                </a:outerShdw>
              </a:effectLst>
            </a:endParaRPr>
          </a:p>
          <a:p>
            <a:pPr algn="just" eaLnBrk="1" hangingPunct="1">
              <a:lnSpc>
                <a:spcPct val="90000"/>
              </a:lnSpc>
              <a:buFontTx/>
              <a:buNone/>
              <a:defRPr/>
            </a:pPr>
            <a:r>
              <a:rPr lang="ja-JP" altLang="en-US" sz="4000" b="1" dirty="0" smtClean="0">
                <a:solidFill>
                  <a:srgbClr val="0000FF"/>
                </a:solidFill>
                <a:effectLst>
                  <a:outerShdw blurRad="38100" dist="38100" dir="2700000" algn="tl">
                    <a:srgbClr val="000000">
                      <a:alpha val="43137"/>
                    </a:srgbClr>
                  </a:outerShdw>
                </a:effectLst>
              </a:rPr>
              <a:t>　　　　　　　　　　　　　　　　</a:t>
            </a:r>
            <a:r>
              <a:rPr lang="ja-JP" altLang="en-US" sz="3600" b="1" dirty="0" smtClean="0">
                <a:effectLst>
                  <a:outerShdw blurRad="38100" dist="38100" dir="2700000" algn="tl">
                    <a:srgbClr val="000000">
                      <a:alpha val="43137"/>
                    </a:srgbClr>
                  </a:outerShdw>
                </a:effectLst>
              </a:rPr>
              <a:t>長谷川利夫</a:t>
            </a:r>
            <a:endParaRPr lang="en-US" altLang="ja-JP" sz="3600" b="1" dirty="0" smtClean="0">
              <a:effectLst>
                <a:outerShdw blurRad="38100" dist="38100" dir="2700000" algn="tl">
                  <a:srgbClr val="000000">
                    <a:alpha val="43137"/>
                  </a:srgbClr>
                </a:outerShdw>
              </a:effectLst>
            </a:endParaRPr>
          </a:p>
          <a:p>
            <a:pPr algn="just" eaLnBrk="1" hangingPunct="1">
              <a:lnSpc>
                <a:spcPct val="90000"/>
              </a:lnSpc>
              <a:buFontTx/>
              <a:buNone/>
              <a:defRPr/>
            </a:pPr>
            <a:r>
              <a:rPr lang="ja-JP" altLang="en-US" sz="2800" dirty="0"/>
              <a:t>　</a:t>
            </a:r>
            <a:r>
              <a:rPr lang="ja-JP" altLang="en-US" sz="2800" dirty="0" smtClean="0"/>
              <a:t>　　　　　　　　　　　　　　　　　　　　　平成</a:t>
            </a:r>
            <a:r>
              <a:rPr lang="en-US" altLang="ja-JP" sz="2800" dirty="0"/>
              <a:t>30</a:t>
            </a:r>
            <a:r>
              <a:rPr lang="ja-JP" altLang="en-US" sz="2800" dirty="0" smtClean="0"/>
              <a:t>年</a:t>
            </a:r>
            <a:r>
              <a:rPr lang="en-US" altLang="ja-JP" sz="2800" dirty="0"/>
              <a:t>3</a:t>
            </a:r>
            <a:r>
              <a:rPr lang="ja-JP" altLang="en-US" sz="2800" dirty="0" smtClean="0"/>
              <a:t>月</a:t>
            </a:r>
            <a:r>
              <a:rPr lang="en-US" altLang="ja-JP" sz="2800" dirty="0"/>
              <a:t>15</a:t>
            </a:r>
            <a:r>
              <a:rPr lang="ja-JP" altLang="en-US" sz="2800" dirty="0" smtClean="0"/>
              <a:t>日</a:t>
            </a:r>
            <a:endParaRPr lang="en-US" altLang="ja-JP" sz="2800" dirty="0" smtClean="0"/>
          </a:p>
          <a:p>
            <a:pPr algn="ctr" eaLnBrk="1" hangingPunct="1">
              <a:lnSpc>
                <a:spcPct val="90000"/>
              </a:lnSpc>
              <a:buFontTx/>
              <a:buNone/>
              <a:defRPr/>
            </a:pPr>
            <a:r>
              <a:rPr lang="ja-JP" altLang="en-US" sz="2800" dirty="0" smtClean="0"/>
              <a:t>　　　　　　　　</a:t>
            </a:r>
            <a:r>
              <a:rPr lang="ja-JP" altLang="en-US" sz="2800" dirty="0"/>
              <a:t>　</a:t>
            </a:r>
            <a:r>
              <a:rPr lang="ja-JP" altLang="en-US" sz="2800" dirty="0" smtClean="0"/>
              <a:t>　　　　　　　　　　　於：全水道会館</a:t>
            </a:r>
            <a:endParaRPr lang="en-US" altLang="ja-JP" sz="2800" dirty="0" smtClean="0"/>
          </a:p>
          <a:p>
            <a:pPr algn="ctr" eaLnBrk="1" hangingPunct="1">
              <a:lnSpc>
                <a:spcPct val="90000"/>
              </a:lnSpc>
              <a:buFontTx/>
              <a:buNone/>
              <a:defRPr/>
            </a:pPr>
            <a:r>
              <a:rPr lang="ja-JP" altLang="en-US" sz="2800" dirty="0"/>
              <a:t>　</a:t>
            </a:r>
            <a:r>
              <a:rPr lang="ja-JP" altLang="en-US" sz="2800" dirty="0" smtClean="0"/>
              <a:t>　　　　　　　　　　　　　　</a:t>
            </a:r>
            <a:endParaRPr lang="en-US" altLang="ja-JP" sz="2800" dirty="0" smtClean="0"/>
          </a:p>
          <a:p>
            <a:pPr algn="ctr" eaLnBrk="1" hangingPunct="1">
              <a:lnSpc>
                <a:spcPct val="90000"/>
              </a:lnSpc>
              <a:buFontTx/>
              <a:buNone/>
              <a:defRPr/>
            </a:pPr>
            <a:r>
              <a:rPr lang="ja-JP" altLang="en-US" sz="2800" dirty="0"/>
              <a:t>　</a:t>
            </a:r>
            <a:r>
              <a:rPr lang="ja-JP" altLang="en-US" sz="2800" dirty="0" smtClean="0"/>
              <a:t>　　　　　　　　　　　　　　　　</a:t>
            </a:r>
            <a:endParaRPr lang="en-US" altLang="ja-JP" sz="2800" dirty="0" smtClean="0"/>
          </a:p>
          <a:p>
            <a:pPr algn="ctr" eaLnBrk="1" hangingPunct="1">
              <a:lnSpc>
                <a:spcPct val="90000"/>
              </a:lnSpc>
              <a:buFontTx/>
              <a:buNone/>
              <a:defRPr/>
            </a:pPr>
            <a:endParaRPr lang="en-US" altLang="ja-JP" sz="2800" dirty="0"/>
          </a:p>
          <a:p>
            <a:pPr algn="ctr" eaLnBrk="1" hangingPunct="1">
              <a:lnSpc>
                <a:spcPct val="90000"/>
              </a:lnSpc>
              <a:buFontTx/>
              <a:buNone/>
              <a:defRPr/>
            </a:pPr>
            <a:r>
              <a:rPr lang="ja-JP" altLang="en-US" sz="2800" dirty="0" smtClean="0"/>
              <a:t>　　　　　　　　　　　　　　　　　　　　　　　　</a:t>
            </a:r>
            <a:endParaRPr lang="en-US" altLang="ja-JP" dirty="0" smtClean="0"/>
          </a:p>
          <a:p>
            <a:pPr algn="ctr" eaLnBrk="1" hangingPunct="1">
              <a:lnSpc>
                <a:spcPct val="90000"/>
              </a:lnSpc>
              <a:buFontTx/>
              <a:buNone/>
              <a:defRPr/>
            </a:pPr>
            <a:r>
              <a:rPr lang="ja-JP" altLang="en-US" dirty="0" smtClean="0"/>
              <a:t>　　　　　</a:t>
            </a:r>
            <a:r>
              <a:rPr lang="ja-JP" altLang="en-US" dirty="0"/>
              <a:t>　</a:t>
            </a:r>
            <a:r>
              <a:rPr lang="ja-JP" altLang="en-US" dirty="0" smtClean="0"/>
              <a:t>　　　　　</a:t>
            </a:r>
            <a:endParaRPr lang="en-US" altLang="ja-JP" dirty="0" smtClean="0"/>
          </a:p>
          <a:p>
            <a:pPr algn="ctr" eaLnBrk="1" hangingPunct="1">
              <a:lnSpc>
                <a:spcPct val="90000"/>
              </a:lnSpc>
              <a:buFontTx/>
              <a:buNone/>
              <a:defRPr/>
            </a:pPr>
            <a:r>
              <a:rPr lang="ja-JP" altLang="en-US" dirty="0" smtClean="0"/>
              <a:t>　　　　　　　　　　　　　　　　　　　</a:t>
            </a:r>
            <a:endParaRPr lang="en-US" altLang="ja-JP" dirty="0" smtClean="0"/>
          </a:p>
          <a:p>
            <a:pPr algn="r" eaLnBrk="1" hangingPunct="1">
              <a:lnSpc>
                <a:spcPct val="90000"/>
              </a:lnSpc>
              <a:buFontTx/>
              <a:buNone/>
              <a:defRPr/>
            </a:pPr>
            <a:endParaRPr lang="en-US" altLang="ja-JP" sz="2800" dirty="0" smtClean="0"/>
          </a:p>
          <a:p>
            <a:pPr algn="ctr" eaLnBrk="1" hangingPunct="1">
              <a:lnSpc>
                <a:spcPct val="90000"/>
              </a:lnSpc>
              <a:buFontTx/>
              <a:buNone/>
              <a:defRPr/>
            </a:pPr>
            <a:r>
              <a:rPr lang="ja-JP" altLang="en-US" sz="2800" dirty="0" smtClean="0"/>
              <a:t>                     </a:t>
            </a:r>
          </a:p>
          <a:p>
            <a:pPr eaLnBrk="1" hangingPunct="1">
              <a:lnSpc>
                <a:spcPct val="90000"/>
              </a:lnSpc>
              <a:buFontTx/>
              <a:buNone/>
              <a:defRPr/>
            </a:pPr>
            <a:r>
              <a:rPr lang="ja-JP" altLang="en-US" sz="2800" b="1" dirty="0" smtClean="0"/>
              <a:t>　　　　　　　　　　　　　　　</a:t>
            </a:r>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437112"/>
            <a:ext cx="316706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28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コンテンツ プレースホルダー 2"/>
          <p:cNvSpPr>
            <a:spLocks noGrp="1"/>
          </p:cNvSpPr>
          <p:nvPr>
            <p:ph idx="1"/>
          </p:nvPr>
        </p:nvSpPr>
        <p:spPr>
          <a:xfrm>
            <a:off x="323850" y="188913"/>
            <a:ext cx="8640763" cy="6669087"/>
          </a:xfrm>
        </p:spPr>
        <p:txBody>
          <a:bodyPr/>
          <a:lstStyle/>
          <a:p>
            <a:pPr marL="0" indent="0">
              <a:buNone/>
            </a:pPr>
            <a:r>
              <a:rPr lang="ja-JP" altLang="en-US" dirty="0" smtClean="0"/>
              <a:t>　</a:t>
            </a:r>
          </a:p>
        </p:txBody>
      </p:sp>
      <p:pic>
        <p:nvPicPr>
          <p:cNvPr id="1054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548" y="1340768"/>
            <a:ext cx="4026998" cy="532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62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2015</a:t>
            </a:r>
            <a:r>
              <a:rPr kumimoji="1" lang="ja-JP" altLang="en-US" dirty="0" smtClean="0"/>
              <a:t>年</a:t>
            </a:r>
            <a:r>
              <a:rPr kumimoji="1" lang="en-US" altLang="ja-JP" dirty="0" smtClean="0"/>
              <a:t>5</a:t>
            </a:r>
            <a:r>
              <a:rPr kumimoji="1" lang="ja-JP" altLang="en-US" dirty="0" smtClean="0"/>
              <a:t>月</a:t>
            </a:r>
            <a:r>
              <a:rPr kumimoji="1" lang="en-US" altLang="ja-JP" dirty="0" smtClean="0"/>
              <a:t>12</a:t>
            </a:r>
            <a:r>
              <a:rPr kumimoji="1" lang="ja-JP" altLang="en-US" dirty="0" smtClean="0"/>
              <a:t>日</a:t>
            </a:r>
            <a:r>
              <a:rPr kumimoji="1" lang="en-US" altLang="ja-JP" dirty="0" smtClean="0"/>
              <a:t/>
            </a:r>
            <a:br>
              <a:rPr kumimoji="1" lang="en-US" altLang="ja-JP" dirty="0" smtClean="0"/>
            </a:br>
            <a:r>
              <a:rPr lang="ja-JP" altLang="en-US" dirty="0" smtClean="0"/>
              <a:t>参議院厚生労働委員会</a:t>
            </a:r>
            <a:endParaRPr kumimoji="1" lang="ja-JP" altLang="en-US" dirty="0"/>
          </a:p>
        </p:txBody>
      </p:sp>
      <p:sp>
        <p:nvSpPr>
          <p:cNvPr id="3" name="コンテンツ プレースホルダー 2"/>
          <p:cNvSpPr>
            <a:spLocks noGrp="1"/>
          </p:cNvSpPr>
          <p:nvPr>
            <p:ph idx="1"/>
          </p:nvPr>
        </p:nvSpPr>
        <p:spPr>
          <a:xfrm>
            <a:off x="179512" y="1600200"/>
            <a:ext cx="8712968" cy="4525963"/>
          </a:xfrm>
        </p:spPr>
        <p:txBody>
          <a:bodyPr/>
          <a:lstStyle/>
          <a:p>
            <a:pPr marL="0" indent="0">
              <a:buNone/>
            </a:pPr>
            <a:endParaRPr lang="en-US" altLang="ja-JP" sz="4000" dirty="0" smtClean="0"/>
          </a:p>
          <a:p>
            <a:pPr marL="0" indent="0">
              <a:buNone/>
            </a:pPr>
            <a:r>
              <a:rPr lang="ja-JP" altLang="en-US" sz="4000" dirty="0" smtClean="0"/>
              <a:t>特</a:t>
            </a:r>
            <a:r>
              <a:rPr lang="ja-JP" altLang="en-US" sz="4000" dirty="0"/>
              <a:t>に日本における精神科病院の身体拘束は</a:t>
            </a:r>
            <a:r>
              <a:rPr lang="ja-JP" altLang="en-US" sz="4000" dirty="0" smtClean="0"/>
              <a:t>、</a:t>
            </a:r>
            <a:r>
              <a:rPr lang="en-US" altLang="ja-JP" sz="4000" dirty="0" smtClean="0"/>
              <a:t>2003</a:t>
            </a:r>
            <a:r>
              <a:rPr lang="ja-JP" altLang="en-US" sz="4000" dirty="0" smtClean="0"/>
              <a:t>年と比べて１．８９倍</a:t>
            </a:r>
            <a:r>
              <a:rPr lang="ja-JP" altLang="en-US" sz="4000" dirty="0"/>
              <a:t>になっています。なぜ、大臣、ここまで増加してきていると考えているでしょう</a:t>
            </a:r>
            <a:r>
              <a:rPr lang="ja-JP" altLang="en-US" sz="4000" dirty="0" smtClean="0"/>
              <a:t>か？</a:t>
            </a:r>
            <a:endParaRPr lang="en-US" altLang="ja-JP" sz="4000" dirty="0" smtClean="0"/>
          </a:p>
          <a:p>
            <a:pPr marL="0" indent="0">
              <a:buNone/>
            </a:pPr>
            <a:r>
              <a:rPr kumimoji="1" lang="ja-JP" altLang="en-US" sz="4000" dirty="0" smtClean="0"/>
              <a:t>　　　　　（川田龍平参議院議員の質問）</a:t>
            </a:r>
            <a:endParaRPr kumimoji="1" lang="ja-JP" altLang="en-US" sz="4000" dirty="0"/>
          </a:p>
        </p:txBody>
      </p:sp>
    </p:spTree>
    <p:extLst>
      <p:ext uri="{BB962C8B-B14F-4D97-AF65-F5344CB8AC3E}">
        <p14:creationId xmlns:p14="http://schemas.microsoft.com/office/powerpoint/2010/main" val="45087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620688"/>
            <a:ext cx="8496944" cy="5505475"/>
          </a:xfrm>
        </p:spPr>
        <p:txBody>
          <a:bodyPr/>
          <a:lstStyle/>
          <a:p>
            <a:pPr marL="0" indent="0">
              <a:buNone/>
            </a:pPr>
            <a:r>
              <a:rPr lang="ja-JP" altLang="en-US" dirty="0" smtClean="0"/>
              <a:t>塩崎</a:t>
            </a:r>
            <a:r>
              <a:rPr lang="ja-JP" altLang="en-US" dirty="0"/>
              <a:t>厚生労働</a:t>
            </a:r>
            <a:r>
              <a:rPr lang="ja-JP" altLang="en-US" dirty="0" smtClean="0"/>
              <a:t>大臣の答弁</a:t>
            </a:r>
            <a:endParaRPr lang="en-US" altLang="ja-JP" dirty="0" smtClean="0"/>
          </a:p>
          <a:p>
            <a:pPr marL="0" indent="0">
              <a:buNone/>
            </a:pPr>
            <a:r>
              <a:rPr lang="ja-JP" altLang="en-US" sz="4000" dirty="0" smtClean="0"/>
              <a:t>「</a:t>
            </a:r>
            <a:r>
              <a:rPr lang="ja-JP" altLang="en-US" sz="4000" dirty="0"/>
              <a:t>急性期の入院患者が増えていることなどが関係しているものではないかというふうに考えております</a:t>
            </a:r>
            <a:r>
              <a:rPr lang="ja-JP" altLang="en-US" sz="4000" dirty="0" smtClean="0"/>
              <a:t>」</a:t>
            </a:r>
            <a:endParaRPr lang="en-US" altLang="ja-JP" sz="4000" dirty="0" smtClean="0"/>
          </a:p>
          <a:p>
            <a:pPr marL="0" indent="0">
              <a:buNone/>
            </a:pPr>
            <a:r>
              <a:rPr lang="ja-JP" altLang="en-US" sz="4000" dirty="0" smtClean="0"/>
              <a:t>「</a:t>
            </a:r>
            <a:r>
              <a:rPr lang="ja-JP" altLang="en-US" sz="4000" dirty="0"/>
              <a:t>都道府県が行う精神科病院の指導監査などを通じて、引き続き、患者に適切な医療が提供されるように全力を</a:t>
            </a:r>
            <a:r>
              <a:rPr lang="ja-JP" altLang="en-US" sz="4000" dirty="0" smtClean="0"/>
              <a:t>尽くして</a:t>
            </a:r>
            <a:r>
              <a:rPr lang="ja-JP" altLang="en-US" sz="4000" dirty="0"/>
              <a:t>いかなければならない</a:t>
            </a:r>
            <a:r>
              <a:rPr lang="ja-JP" altLang="en-US" sz="4000" dirty="0" smtClean="0"/>
              <a:t>」</a:t>
            </a:r>
            <a:endParaRPr lang="en-US" altLang="ja-JP" sz="4000" dirty="0" smtClean="0"/>
          </a:p>
        </p:txBody>
      </p:sp>
    </p:spTree>
    <p:extLst>
      <p:ext uri="{BB962C8B-B14F-4D97-AF65-F5344CB8AC3E}">
        <p14:creationId xmlns:p14="http://schemas.microsoft.com/office/powerpoint/2010/main" val="3094229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smtClean="0"/>
              <a:t>読売記事</a:t>
            </a:r>
            <a:endParaRPr kumimoji="1" lang="ja-JP" altLang="en-US"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0688"/>
            <a:ext cx="895625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6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77875"/>
          </a:xfrm>
        </p:spPr>
        <p:txBody>
          <a:bodyPr/>
          <a:lstStyle/>
          <a:p>
            <a:pPr eaLnBrk="1" hangingPunct="1"/>
            <a:r>
              <a:rPr lang="ja-JP" altLang="en-US" dirty="0" smtClean="0">
                <a:solidFill>
                  <a:srgbClr val="0000FF"/>
                </a:solidFill>
              </a:rPr>
              <a:t>精神保健福祉法第</a:t>
            </a:r>
            <a:r>
              <a:rPr lang="en-US" altLang="ja-JP" dirty="0" smtClean="0">
                <a:solidFill>
                  <a:srgbClr val="0000FF"/>
                </a:solidFill>
              </a:rPr>
              <a:t>36</a:t>
            </a:r>
            <a:r>
              <a:rPr lang="ja-JP" altLang="en-US" dirty="0" smtClean="0">
                <a:solidFill>
                  <a:srgbClr val="0000FF"/>
                </a:solidFill>
              </a:rPr>
              <a:t>条</a:t>
            </a:r>
          </a:p>
        </p:txBody>
      </p:sp>
      <p:sp>
        <p:nvSpPr>
          <p:cNvPr id="20483" name="Rectangle 3"/>
          <p:cNvSpPr>
            <a:spLocks noGrp="1" noChangeArrowheads="1"/>
          </p:cNvSpPr>
          <p:nvPr>
            <p:ph idx="1"/>
          </p:nvPr>
        </p:nvSpPr>
        <p:spPr>
          <a:xfrm>
            <a:off x="457200" y="1125538"/>
            <a:ext cx="8229600" cy="5472112"/>
          </a:xfrm>
        </p:spPr>
        <p:txBody>
          <a:bodyPr/>
          <a:lstStyle/>
          <a:p>
            <a:pPr eaLnBrk="1" hangingPunct="1"/>
            <a:r>
              <a:rPr lang="ja-JP" altLang="en-US" sz="4000" dirty="0" smtClean="0"/>
              <a:t>精神科病院の管理者は、入院中の者につき、その</a:t>
            </a:r>
            <a:r>
              <a:rPr lang="ja-JP" altLang="en-US" sz="4000" u="sng" dirty="0" smtClean="0">
                <a:solidFill>
                  <a:srgbClr val="FC0404"/>
                </a:solidFill>
              </a:rPr>
              <a:t>医療又は保護</a:t>
            </a:r>
            <a:r>
              <a:rPr lang="ja-JP" altLang="en-US" sz="4000" dirty="0" smtClean="0">
                <a:solidFill>
                  <a:srgbClr val="FC0404"/>
                </a:solidFill>
              </a:rPr>
              <a:t>に欠くことのできない限度において</a:t>
            </a:r>
            <a:r>
              <a:rPr lang="ja-JP" altLang="en-US" sz="4000" dirty="0" smtClean="0"/>
              <a:t>、その行動について必要な制限を行うことができる</a:t>
            </a:r>
          </a:p>
          <a:p>
            <a:pPr eaLnBrk="1" hangingPunct="1"/>
            <a:r>
              <a:rPr lang="ja-JP" altLang="en-US" sz="4000" dirty="0" smtClean="0"/>
              <a:t>隔離その他の行動制限は、</a:t>
            </a:r>
            <a:r>
              <a:rPr lang="ja-JP" altLang="en-US" sz="4000" u="sng" dirty="0" smtClean="0">
                <a:solidFill>
                  <a:srgbClr val="FC0404"/>
                </a:solidFill>
              </a:rPr>
              <a:t>指定医</a:t>
            </a:r>
            <a:r>
              <a:rPr lang="ja-JP" altLang="en-US" sz="4000" dirty="0" smtClean="0">
                <a:solidFill>
                  <a:srgbClr val="FC0404"/>
                </a:solidFill>
              </a:rPr>
              <a:t>が必要と認める場合</a:t>
            </a:r>
            <a:r>
              <a:rPr lang="ja-JP" altLang="en-US" sz="4000" dirty="0" smtClean="0"/>
              <a:t>でなければ行うことができない</a:t>
            </a:r>
          </a:p>
        </p:txBody>
      </p:sp>
    </p:spTree>
    <p:extLst>
      <p:ext uri="{BB962C8B-B14F-4D97-AF65-F5344CB8AC3E}">
        <p14:creationId xmlns:p14="http://schemas.microsoft.com/office/powerpoint/2010/main" val="24987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76672"/>
            <a:ext cx="8640960" cy="5649491"/>
          </a:xfrm>
        </p:spPr>
        <p:txBody>
          <a:bodyPr/>
          <a:lstStyle/>
          <a:p>
            <a:pPr marL="0" indent="0">
              <a:buNone/>
            </a:pPr>
            <a:r>
              <a:rPr lang="ja-JP" altLang="en-US" dirty="0"/>
              <a:t>精神保健福祉法第 </a:t>
            </a:r>
            <a:r>
              <a:rPr lang="en-US" altLang="ja-JP" dirty="0"/>
              <a:t>37 </a:t>
            </a:r>
            <a:r>
              <a:rPr lang="ja-JP" altLang="en-US" dirty="0"/>
              <a:t>条第１項の規定に基づく</a:t>
            </a:r>
          </a:p>
          <a:p>
            <a:pPr marL="0" indent="0">
              <a:buNone/>
            </a:pPr>
            <a:r>
              <a:rPr lang="ja-JP" altLang="en-US" dirty="0"/>
              <a:t>厚生大臣が定める処遇の基準</a:t>
            </a:r>
            <a:endParaRPr lang="en-US" altLang="ja-JP" dirty="0" smtClean="0"/>
          </a:p>
          <a:p>
            <a:pPr marL="0" indent="0">
              <a:buNone/>
            </a:pPr>
            <a:endParaRPr lang="en-US" altLang="ja-JP" dirty="0"/>
          </a:p>
          <a:p>
            <a:pPr marL="0" indent="0">
              <a:buNone/>
            </a:pPr>
            <a:r>
              <a:rPr lang="ja-JP" altLang="en-US" dirty="0" smtClean="0"/>
              <a:t>　　　　　　</a:t>
            </a:r>
            <a:r>
              <a:rPr lang="ja-JP" altLang="en-US" u="sng" dirty="0" smtClean="0"/>
              <a:t>対象</a:t>
            </a:r>
            <a:r>
              <a:rPr lang="ja-JP" altLang="en-US" u="sng" dirty="0"/>
              <a:t>となる患者に関する事項</a:t>
            </a:r>
          </a:p>
          <a:p>
            <a:pPr marL="0" indent="0">
              <a:buNone/>
            </a:pPr>
            <a:r>
              <a:rPr lang="ja-JP" altLang="en-US" b="1" dirty="0"/>
              <a:t>身体的拘束の対象となる患者は、主として次のような場合に該当すると認められる</a:t>
            </a:r>
            <a:r>
              <a:rPr lang="ja-JP" altLang="en-US" b="1" dirty="0" smtClean="0"/>
              <a:t>患者</a:t>
            </a:r>
            <a:r>
              <a:rPr lang="ja-JP" altLang="en-US" b="1" dirty="0"/>
              <a:t>であり、身体的拘束以外によい代替方法がない場合において行われるものとする</a:t>
            </a:r>
            <a:r>
              <a:rPr lang="ja-JP" altLang="en-US" b="1" dirty="0" smtClean="0"/>
              <a:t>。</a:t>
            </a:r>
            <a:endParaRPr lang="ja-JP" altLang="en-US" b="1" dirty="0"/>
          </a:p>
        </p:txBody>
      </p:sp>
    </p:spTree>
    <p:extLst>
      <p:ext uri="{BB962C8B-B14F-4D97-AF65-F5344CB8AC3E}">
        <p14:creationId xmlns:p14="http://schemas.microsoft.com/office/powerpoint/2010/main" val="103945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476672"/>
            <a:ext cx="8496944" cy="5649491"/>
          </a:xfrm>
        </p:spPr>
        <p:txBody>
          <a:bodyPr/>
          <a:lstStyle/>
          <a:p>
            <a:pPr marL="0" indent="0">
              <a:buNone/>
            </a:pPr>
            <a:r>
              <a:rPr lang="ja-JP" altLang="en-US" sz="3600" b="1" dirty="0" smtClean="0"/>
              <a:t>ア．自殺</a:t>
            </a:r>
            <a:r>
              <a:rPr lang="ja-JP" altLang="en-US" sz="3600" b="1" dirty="0"/>
              <a:t>企図又は自傷行為が著しく切迫</a:t>
            </a:r>
            <a:r>
              <a:rPr lang="ja-JP" altLang="en-US" sz="3600" b="1" dirty="0" smtClean="0"/>
              <a:t>し</a:t>
            </a:r>
            <a:endParaRPr lang="en-US" altLang="ja-JP" sz="3600" b="1" dirty="0" smtClean="0"/>
          </a:p>
          <a:p>
            <a:pPr marL="0" indent="0">
              <a:buNone/>
            </a:pPr>
            <a:r>
              <a:rPr lang="ja-JP" altLang="en-US" sz="3600" b="1" dirty="0"/>
              <a:t>　</a:t>
            </a:r>
            <a:r>
              <a:rPr lang="ja-JP" altLang="en-US" sz="3600" b="1" dirty="0" smtClean="0"/>
              <a:t>　　</a:t>
            </a:r>
            <a:r>
              <a:rPr lang="ja-JP" altLang="en-US" sz="3600" b="1" dirty="0" err="1" smtClean="0"/>
              <a:t>て</a:t>
            </a:r>
            <a:r>
              <a:rPr lang="ja-JP" altLang="en-US" sz="3600" b="1" dirty="0"/>
              <a:t>いる場合</a:t>
            </a:r>
          </a:p>
          <a:p>
            <a:pPr marL="0" indent="0">
              <a:buNone/>
            </a:pPr>
            <a:endParaRPr lang="en-US" altLang="ja-JP" sz="3600" b="1" dirty="0" smtClean="0"/>
          </a:p>
          <a:p>
            <a:pPr marL="0" indent="0">
              <a:buNone/>
            </a:pPr>
            <a:r>
              <a:rPr lang="ja-JP" altLang="en-US" sz="3600" b="1" dirty="0" smtClean="0"/>
              <a:t>イ．多動</a:t>
            </a:r>
            <a:r>
              <a:rPr lang="ja-JP" altLang="en-US" sz="3600" b="1" dirty="0"/>
              <a:t>又は不穏が顕著である場合</a:t>
            </a:r>
          </a:p>
          <a:p>
            <a:pPr marL="0" indent="0">
              <a:buNone/>
            </a:pPr>
            <a:endParaRPr lang="en-US" altLang="ja-JP" sz="3600" b="1" dirty="0" smtClean="0"/>
          </a:p>
          <a:p>
            <a:pPr marL="0" indent="0">
              <a:buNone/>
            </a:pPr>
            <a:r>
              <a:rPr lang="ja-JP" altLang="en-US" sz="3600" b="1" dirty="0" smtClean="0"/>
              <a:t>ウ</a:t>
            </a:r>
            <a:r>
              <a:rPr lang="en-US" altLang="ja-JP" sz="3600" b="1" dirty="0" smtClean="0"/>
              <a:t>.</a:t>
            </a:r>
            <a:r>
              <a:rPr lang="ja-JP" altLang="en-US" sz="3600" b="1" dirty="0" smtClean="0"/>
              <a:t>　ア</a:t>
            </a:r>
            <a:r>
              <a:rPr lang="ja-JP" altLang="en-US" sz="3600" b="1" dirty="0"/>
              <a:t>又はイのほか精神障害のために</a:t>
            </a:r>
            <a:r>
              <a:rPr lang="ja-JP" altLang="en-US" sz="3600" b="1" dirty="0" smtClean="0"/>
              <a:t>、</a:t>
            </a:r>
            <a:endParaRPr lang="en-US" altLang="ja-JP" sz="3600" b="1" dirty="0" smtClean="0"/>
          </a:p>
          <a:p>
            <a:pPr marL="0" indent="0">
              <a:buNone/>
            </a:pPr>
            <a:r>
              <a:rPr lang="ja-JP" altLang="en-US" sz="3600" b="1" dirty="0"/>
              <a:t>　</a:t>
            </a:r>
            <a:r>
              <a:rPr lang="ja-JP" altLang="en-US" sz="3600" b="1" dirty="0" smtClean="0"/>
              <a:t>　その</a:t>
            </a:r>
            <a:r>
              <a:rPr lang="ja-JP" altLang="en-US" sz="3600" b="1" dirty="0"/>
              <a:t>まま放置すれば患者の生命に</a:t>
            </a:r>
            <a:r>
              <a:rPr lang="ja-JP" altLang="en-US" sz="3600" b="1" dirty="0" smtClean="0"/>
              <a:t>まで</a:t>
            </a:r>
            <a:endParaRPr lang="en-US" altLang="ja-JP" sz="3600" b="1" dirty="0" smtClean="0"/>
          </a:p>
          <a:p>
            <a:pPr marL="0" indent="0">
              <a:buNone/>
            </a:pPr>
            <a:r>
              <a:rPr lang="ja-JP" altLang="en-US" sz="3600" b="1" dirty="0"/>
              <a:t>　</a:t>
            </a:r>
            <a:r>
              <a:rPr lang="ja-JP" altLang="en-US" sz="3600" b="1" dirty="0" smtClean="0"/>
              <a:t>　危険</a:t>
            </a:r>
            <a:r>
              <a:rPr lang="ja-JP" altLang="en-US" sz="3600" b="1" dirty="0"/>
              <a:t>が</a:t>
            </a:r>
            <a:r>
              <a:rPr lang="ja-JP" altLang="en-US" sz="3600" b="1" dirty="0" smtClean="0"/>
              <a:t>及ぶ</a:t>
            </a:r>
            <a:r>
              <a:rPr lang="ja-JP" altLang="en-US" sz="3600" b="1" dirty="0"/>
              <a:t>おそれがある場合</a:t>
            </a:r>
          </a:p>
          <a:p>
            <a:pPr marL="0" indent="0">
              <a:buNone/>
            </a:pPr>
            <a:endParaRPr kumimoji="1" lang="ja-JP" altLang="en-US" sz="3600" dirty="0"/>
          </a:p>
        </p:txBody>
      </p:sp>
    </p:spTree>
    <p:extLst>
      <p:ext uri="{BB962C8B-B14F-4D97-AF65-F5344CB8AC3E}">
        <p14:creationId xmlns:p14="http://schemas.microsoft.com/office/powerpoint/2010/main" val="134867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900113" y="115888"/>
          <a:ext cx="7632699" cy="6499225"/>
        </p:xfrm>
        <a:graphic>
          <a:graphicData uri="http://schemas.openxmlformats.org/drawingml/2006/table">
            <a:tbl>
              <a:tblPr firstRow="1" firstCol="1" lastRow="1" lastCol="1" bandRow="1" bandCol="1"/>
              <a:tblGrid>
                <a:gridCol w="1918865"/>
                <a:gridCol w="2987870"/>
                <a:gridCol w="2725964"/>
              </a:tblGrid>
              <a:tr h="356114">
                <a:tc>
                  <a:txBody>
                    <a:bodyPr/>
                    <a:lstStyle/>
                    <a:p>
                      <a:pPr algn="ctr">
                        <a:spcAft>
                          <a:spcPts val="0"/>
                        </a:spcAft>
                      </a:pPr>
                      <a:r>
                        <a:rPr lang="en-US" sz="800" kern="100" dirty="0">
                          <a:solidFill>
                            <a:srgbClr val="000000"/>
                          </a:solidFill>
                          <a:effectLst/>
                          <a:latin typeface="Century"/>
                          <a:ea typeface="ＭＳ 明朝"/>
                          <a:cs typeface="Times New Roman"/>
                        </a:rPr>
                        <a:t> </a:t>
                      </a:r>
                      <a:endParaRPr lang="ja-JP" sz="11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ja-JP" sz="1800" kern="100" dirty="0">
                          <a:solidFill>
                            <a:srgbClr val="000000"/>
                          </a:solidFill>
                          <a:effectLst/>
                          <a:latin typeface="Century"/>
                          <a:ea typeface="ＭＳ 明朝"/>
                          <a:cs typeface="Times New Roman"/>
                        </a:rPr>
                        <a:t>隔離</a:t>
                      </a:r>
                      <a:endParaRPr lang="ja-JP" sz="18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rgbClr val="000000"/>
                          </a:solidFill>
                          <a:effectLst/>
                          <a:latin typeface="Century"/>
                          <a:ea typeface="ＭＳ 明朝"/>
                          <a:cs typeface="Times New Roman"/>
                        </a:rPr>
                        <a:t>身体拘束</a:t>
                      </a:r>
                      <a:endParaRPr lang="ja-JP" sz="18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338">
                <a:tc>
                  <a:txBody>
                    <a:bodyPr/>
                    <a:lstStyle/>
                    <a:p>
                      <a:pPr algn="ctr">
                        <a:spcAft>
                          <a:spcPts val="0"/>
                        </a:spcAft>
                      </a:pPr>
                      <a:r>
                        <a:rPr lang="ja-JP" sz="1600" kern="100" dirty="0">
                          <a:solidFill>
                            <a:srgbClr val="000000"/>
                          </a:solidFill>
                          <a:effectLst/>
                          <a:latin typeface="Century"/>
                          <a:ea typeface="ＭＳ 明朝"/>
                          <a:cs typeface="Times New Roman"/>
                        </a:rPr>
                        <a:t>患者の今後の経過</a:t>
                      </a:r>
                      <a:endParaRPr lang="ja-JP" sz="16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solidFill>
                            <a:srgbClr val="000000"/>
                          </a:solidFill>
                          <a:effectLst/>
                          <a:latin typeface="Century"/>
                          <a:ea typeface="ＭＳ 明朝"/>
                          <a:cs typeface="Times New Roman"/>
                        </a:rPr>
                        <a:t>他の患者との</a:t>
                      </a:r>
                      <a:r>
                        <a:rPr lang="ja-JP" sz="1600" b="1" kern="100" dirty="0">
                          <a:solidFill>
                            <a:srgbClr val="FF0000"/>
                          </a:solidFill>
                          <a:effectLst/>
                          <a:latin typeface="Century"/>
                          <a:ea typeface="ＭＳ 明朝"/>
                          <a:cs typeface="Times New Roman"/>
                        </a:rPr>
                        <a:t>人間関係を著しく損なうおそれがある等</a:t>
                      </a:r>
                      <a:r>
                        <a:rPr lang="ja-JP" sz="1600" kern="100" dirty="0">
                          <a:solidFill>
                            <a:srgbClr val="000000"/>
                          </a:solidFill>
                          <a:effectLst/>
                          <a:latin typeface="Century"/>
                          <a:ea typeface="ＭＳ 明朝"/>
                          <a:cs typeface="Times New Roman"/>
                        </a:rPr>
                        <a:t>、その言動が患者の病状の経過や予後に著しく悪く影響する場合</a:t>
                      </a:r>
                      <a:endParaRPr lang="ja-JP" sz="16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rgbClr val="000000"/>
                          </a:solidFill>
                          <a:effectLst/>
                          <a:latin typeface="Century"/>
                          <a:ea typeface="ＭＳ 明朝"/>
                          <a:cs typeface="Times New Roman"/>
                        </a:rPr>
                        <a:t>認められない</a:t>
                      </a:r>
                      <a:endParaRPr lang="ja-JP" sz="18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338">
                <a:tc>
                  <a:txBody>
                    <a:bodyPr/>
                    <a:lstStyle/>
                    <a:p>
                      <a:pPr algn="ctr">
                        <a:spcAft>
                          <a:spcPts val="0"/>
                        </a:spcAft>
                      </a:pPr>
                      <a:r>
                        <a:rPr lang="ja-JP" sz="2400" kern="100" dirty="0">
                          <a:solidFill>
                            <a:srgbClr val="000000"/>
                          </a:solidFill>
                          <a:effectLst/>
                          <a:latin typeface="Century"/>
                          <a:ea typeface="ＭＳ 明朝"/>
                          <a:cs typeface="Times New Roman"/>
                        </a:rPr>
                        <a:t>患者の現在の行動</a:t>
                      </a:r>
                      <a:endParaRPr lang="ja-JP" sz="24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solidFill>
                            <a:srgbClr val="000000"/>
                          </a:solidFill>
                          <a:effectLst/>
                          <a:latin typeface="Century"/>
                          <a:ea typeface="ＭＳ 明朝"/>
                          <a:cs typeface="Times New Roman"/>
                        </a:rPr>
                        <a:t>他の患者に対する</a:t>
                      </a:r>
                      <a:r>
                        <a:rPr lang="ja-JP" sz="1600" b="1" kern="100" dirty="0">
                          <a:solidFill>
                            <a:srgbClr val="FF0000"/>
                          </a:solidFill>
                          <a:effectLst/>
                          <a:latin typeface="Century"/>
                          <a:ea typeface="ＭＳ 明朝"/>
                          <a:cs typeface="Times New Roman"/>
                        </a:rPr>
                        <a:t>暴力行為</a:t>
                      </a:r>
                      <a:r>
                        <a:rPr lang="ja-JP" sz="1600" kern="100" dirty="0">
                          <a:solidFill>
                            <a:srgbClr val="000000"/>
                          </a:solidFill>
                          <a:effectLst/>
                          <a:latin typeface="Century"/>
                          <a:ea typeface="ＭＳ 明朝"/>
                          <a:cs typeface="Times New Roman"/>
                        </a:rPr>
                        <a:t>や著しい</a:t>
                      </a:r>
                      <a:r>
                        <a:rPr lang="ja-JP" sz="1600" b="1" kern="100" dirty="0">
                          <a:solidFill>
                            <a:srgbClr val="FF0000"/>
                          </a:solidFill>
                          <a:effectLst/>
                          <a:latin typeface="Century"/>
                          <a:ea typeface="ＭＳ 明朝"/>
                          <a:cs typeface="Times New Roman"/>
                        </a:rPr>
                        <a:t>迷惑行為</a:t>
                      </a:r>
                      <a:r>
                        <a:rPr lang="ja-JP" sz="1600" kern="100" dirty="0">
                          <a:solidFill>
                            <a:srgbClr val="000000"/>
                          </a:solidFill>
                          <a:effectLst/>
                          <a:latin typeface="Century"/>
                          <a:ea typeface="ＭＳ 明朝"/>
                          <a:cs typeface="Times New Roman"/>
                        </a:rPr>
                        <a:t>、</a:t>
                      </a:r>
                      <a:r>
                        <a:rPr lang="ja-JP" sz="1600" b="1" kern="100" dirty="0">
                          <a:solidFill>
                            <a:srgbClr val="FF0000"/>
                          </a:solidFill>
                          <a:effectLst/>
                          <a:latin typeface="Century"/>
                          <a:ea typeface="ＭＳ 明朝"/>
                          <a:cs typeface="Times New Roman"/>
                        </a:rPr>
                        <a:t>器物破損行為</a:t>
                      </a:r>
                      <a:r>
                        <a:rPr lang="ja-JP" sz="1600" kern="100" dirty="0">
                          <a:solidFill>
                            <a:srgbClr val="000000"/>
                          </a:solidFill>
                          <a:effectLst/>
                          <a:latin typeface="Century"/>
                          <a:ea typeface="ＭＳ 明朝"/>
                          <a:cs typeface="Times New Roman"/>
                        </a:rPr>
                        <a:t>が認められ、他の方法ではこれを防ぎきれない場合</a:t>
                      </a:r>
                      <a:endParaRPr lang="ja-JP" sz="16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400" kern="100" dirty="0">
                          <a:solidFill>
                            <a:srgbClr val="000000"/>
                          </a:solidFill>
                          <a:effectLst/>
                          <a:latin typeface="Century"/>
                          <a:ea typeface="ＭＳ 明朝"/>
                          <a:cs typeface="Times New Roman"/>
                        </a:rPr>
                        <a:t>認められない</a:t>
                      </a:r>
                      <a:endParaRPr lang="ja-JP" sz="24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263">
                <a:tc>
                  <a:txBody>
                    <a:bodyPr/>
                    <a:lstStyle/>
                    <a:p>
                      <a:pPr algn="ctr">
                        <a:spcAft>
                          <a:spcPts val="0"/>
                        </a:spcAft>
                      </a:pPr>
                      <a:r>
                        <a:rPr lang="ja-JP" sz="2000" kern="100" dirty="0">
                          <a:solidFill>
                            <a:srgbClr val="000000"/>
                          </a:solidFill>
                          <a:effectLst/>
                          <a:latin typeface="Century"/>
                          <a:ea typeface="ＭＳ 明朝"/>
                          <a:cs typeface="Times New Roman"/>
                        </a:rPr>
                        <a:t>検査などの必要性</a:t>
                      </a:r>
                      <a:endParaRPr lang="ja-JP" sz="20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solidFill>
                            <a:srgbClr val="000000"/>
                          </a:solidFill>
                          <a:effectLst/>
                          <a:latin typeface="Century"/>
                          <a:ea typeface="ＭＳ 明朝"/>
                          <a:cs typeface="Times New Roman"/>
                        </a:rPr>
                        <a:t>身体的合併症を有する患者について、検査及び処置等のために必要な場合</a:t>
                      </a:r>
                      <a:endParaRPr lang="ja-JP" sz="16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rgbClr val="000000"/>
                          </a:solidFill>
                          <a:effectLst/>
                          <a:latin typeface="Century"/>
                          <a:ea typeface="ＭＳ 明朝"/>
                          <a:cs typeface="Times New Roman"/>
                        </a:rPr>
                        <a:t>認められない</a:t>
                      </a:r>
                      <a:endParaRPr lang="ja-JP" sz="18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228">
                <a:tc>
                  <a:txBody>
                    <a:bodyPr/>
                    <a:lstStyle/>
                    <a:p>
                      <a:pPr algn="ctr">
                        <a:spcAft>
                          <a:spcPts val="0"/>
                        </a:spcAft>
                      </a:pPr>
                      <a:r>
                        <a:rPr lang="ja-JP" sz="2000" kern="100" dirty="0">
                          <a:solidFill>
                            <a:srgbClr val="000000"/>
                          </a:solidFill>
                          <a:effectLst/>
                          <a:latin typeface="Century"/>
                          <a:ea typeface="ＭＳ 明朝"/>
                          <a:cs typeface="Times New Roman"/>
                        </a:rPr>
                        <a:t>自殺企図・自傷行為</a:t>
                      </a:r>
                      <a:endParaRPr lang="ja-JP" sz="20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solidFill>
                            <a:srgbClr val="000000"/>
                          </a:solidFill>
                          <a:effectLst/>
                          <a:latin typeface="Century"/>
                          <a:ea typeface="ＭＳ 明朝"/>
                          <a:cs typeface="Times New Roman"/>
                        </a:rPr>
                        <a:t>自殺企図又は自傷行為が切迫している場合</a:t>
                      </a:r>
                      <a:endParaRPr lang="ja-JP" sz="18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solidFill>
                            <a:srgbClr val="000000"/>
                          </a:solidFill>
                          <a:effectLst/>
                          <a:latin typeface="Century"/>
                          <a:ea typeface="ＭＳ 明朝"/>
                          <a:cs typeface="Times New Roman"/>
                        </a:rPr>
                        <a:t>自殺企図又は自傷行為が</a:t>
                      </a:r>
                      <a:r>
                        <a:rPr lang="ja-JP" sz="1800" b="1" kern="100" dirty="0">
                          <a:solidFill>
                            <a:srgbClr val="FF5050"/>
                          </a:solidFill>
                          <a:effectLst/>
                          <a:latin typeface="Century"/>
                          <a:ea typeface="ＭＳ 明朝"/>
                          <a:cs typeface="Times New Roman"/>
                        </a:rPr>
                        <a:t>著しく</a:t>
                      </a:r>
                      <a:r>
                        <a:rPr lang="ja-JP" sz="1800" kern="100" dirty="0">
                          <a:solidFill>
                            <a:srgbClr val="000000"/>
                          </a:solidFill>
                          <a:effectLst/>
                          <a:latin typeface="Century"/>
                          <a:ea typeface="ＭＳ 明朝"/>
                          <a:cs typeface="Times New Roman"/>
                        </a:rPr>
                        <a:t>切迫している場合</a:t>
                      </a:r>
                      <a:endParaRPr lang="ja-JP" sz="18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437">
                <a:tc>
                  <a:txBody>
                    <a:bodyPr/>
                    <a:lstStyle/>
                    <a:p>
                      <a:pPr algn="ctr">
                        <a:spcAft>
                          <a:spcPts val="0"/>
                        </a:spcAft>
                      </a:pPr>
                      <a:r>
                        <a:rPr lang="ja-JP" sz="1800" kern="100" dirty="0">
                          <a:solidFill>
                            <a:srgbClr val="000000"/>
                          </a:solidFill>
                          <a:effectLst/>
                          <a:latin typeface="Century"/>
                          <a:ea typeface="ＭＳ 明朝"/>
                          <a:cs typeface="Times New Roman"/>
                        </a:rPr>
                        <a:t>患者の現在の症状</a:t>
                      </a:r>
                      <a:endParaRPr lang="ja-JP" sz="18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solidFill>
                            <a:srgbClr val="000000"/>
                          </a:solidFill>
                          <a:effectLst/>
                          <a:latin typeface="Century"/>
                          <a:ea typeface="ＭＳ 明朝"/>
                          <a:cs typeface="Times New Roman"/>
                        </a:rPr>
                        <a:t>急性精神運動興奮等のため、不穏、</a:t>
                      </a:r>
                      <a:r>
                        <a:rPr lang="ja-JP" sz="1800" b="1" kern="100" dirty="0">
                          <a:solidFill>
                            <a:srgbClr val="0000FF"/>
                          </a:solidFill>
                          <a:effectLst/>
                          <a:latin typeface="Century"/>
                          <a:ea typeface="ＭＳ 明朝"/>
                          <a:cs typeface="Times New Roman"/>
                        </a:rPr>
                        <a:t>多動</a:t>
                      </a:r>
                      <a:r>
                        <a:rPr lang="ja-JP" sz="1800" kern="100" dirty="0">
                          <a:solidFill>
                            <a:srgbClr val="000000"/>
                          </a:solidFill>
                          <a:effectLst/>
                          <a:latin typeface="Century"/>
                          <a:ea typeface="ＭＳ 明朝"/>
                          <a:cs typeface="Times New Roman"/>
                        </a:rPr>
                        <a:t>、爆発性などが目立ち、一般の精神病室では医療又は保護を図ることが著しく困難な場合</a:t>
                      </a:r>
                      <a:endParaRPr lang="ja-JP" sz="18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b="1" kern="100" dirty="0">
                          <a:solidFill>
                            <a:srgbClr val="0000FF"/>
                          </a:solidFill>
                          <a:effectLst/>
                          <a:latin typeface="Century"/>
                          <a:ea typeface="ＭＳ 明朝"/>
                          <a:cs typeface="Times New Roman"/>
                        </a:rPr>
                        <a:t>多動</a:t>
                      </a:r>
                      <a:r>
                        <a:rPr lang="ja-JP" sz="1600" kern="100" dirty="0">
                          <a:solidFill>
                            <a:srgbClr val="000000"/>
                          </a:solidFill>
                          <a:effectLst/>
                          <a:latin typeface="Century"/>
                          <a:ea typeface="ＭＳ 明朝"/>
                          <a:cs typeface="Times New Roman"/>
                        </a:rPr>
                        <a:t>又は不穏が顕著である場合</a:t>
                      </a:r>
                      <a:endParaRPr lang="ja-JP" sz="16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507">
                <a:tc>
                  <a:txBody>
                    <a:bodyPr/>
                    <a:lstStyle/>
                    <a:p>
                      <a:pPr algn="ctr">
                        <a:spcAft>
                          <a:spcPts val="0"/>
                        </a:spcAft>
                      </a:pPr>
                      <a:r>
                        <a:rPr lang="ja-JP" sz="2000" kern="100" dirty="0">
                          <a:solidFill>
                            <a:srgbClr val="000000"/>
                          </a:solidFill>
                          <a:effectLst/>
                          <a:latin typeface="Century"/>
                          <a:ea typeface="ＭＳ 明朝"/>
                          <a:cs typeface="Times New Roman"/>
                        </a:rPr>
                        <a:t>生命の危険</a:t>
                      </a:r>
                      <a:endParaRPr lang="ja-JP" sz="20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solidFill>
                            <a:srgbClr val="000000"/>
                          </a:solidFill>
                          <a:effectLst/>
                          <a:latin typeface="Century"/>
                          <a:ea typeface="ＭＳ 明朝"/>
                          <a:cs typeface="Times New Roman"/>
                        </a:rPr>
                        <a:t>認められない</a:t>
                      </a:r>
                      <a:endParaRPr lang="ja-JP" sz="1800" kern="100" dirty="0">
                        <a:effectLst/>
                        <a:latin typeface="Century"/>
                        <a:ea typeface="ＭＳ 明朝"/>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solidFill>
                            <a:srgbClr val="000000"/>
                          </a:solidFill>
                          <a:effectLst/>
                          <a:latin typeface="Century"/>
                          <a:ea typeface="ＭＳ 明朝"/>
                          <a:cs typeface="Times New Roman"/>
                        </a:rPr>
                        <a:t>精神障害のために、そのまま放置すれば患者の生命まで危険が及ぶおそれがある場合</a:t>
                      </a:r>
                      <a:endParaRPr lang="ja-JP" sz="1800" kern="100" dirty="0">
                        <a:effectLst/>
                        <a:latin typeface="Century"/>
                        <a:ea typeface="ＭＳ 明朝"/>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61" name="Rectangle 1"/>
          <p:cNvSpPr>
            <a:spLocks noChangeArrowheads="1"/>
          </p:cNvSpPr>
          <p:nvPr/>
        </p:nvSpPr>
        <p:spPr bwMode="auto">
          <a:xfrm>
            <a:off x="1851025" y="2439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ja-JP" altLang="ja-JP">
              <a:solidFill>
                <a:prstClr val="black"/>
              </a:solidFill>
            </a:endParaRPr>
          </a:p>
        </p:txBody>
      </p:sp>
    </p:spTree>
    <p:extLst>
      <p:ext uri="{BB962C8B-B14F-4D97-AF65-F5344CB8AC3E}">
        <p14:creationId xmlns:p14="http://schemas.microsoft.com/office/powerpoint/2010/main" val="33286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404813"/>
            <a:ext cx="8229600" cy="6192837"/>
          </a:xfrm>
        </p:spPr>
        <p:txBody>
          <a:bodyPr/>
          <a:lstStyle/>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a:p>
            <a:pPr eaLnBrk="1" hangingPunct="1">
              <a:buFontTx/>
              <a:buNone/>
              <a:defRPr/>
            </a:pPr>
            <a:r>
              <a:rPr lang="ja-JP" altLang="en-US" sz="5400" dirty="0" smtClean="0"/>
              <a:t>　　</a:t>
            </a:r>
            <a:r>
              <a:rPr lang="ja-JP" altLang="en-US" sz="6000" b="1" dirty="0" smtClean="0">
                <a:solidFill>
                  <a:srgbClr val="00B0F0"/>
                </a:solidFill>
                <a:effectLst>
                  <a:outerShdw blurRad="38100" dist="38100" dir="2700000" algn="tl">
                    <a:srgbClr val="000000">
                      <a:alpha val="43137"/>
                    </a:srgbClr>
                  </a:outerShdw>
                </a:effectLst>
              </a:rPr>
              <a:t>隔離・身体拘束に</a:t>
            </a:r>
            <a:endParaRPr lang="en-US" altLang="ja-JP" sz="6000" b="1" dirty="0" smtClean="0">
              <a:solidFill>
                <a:srgbClr val="00B0F0"/>
              </a:solidFill>
              <a:effectLst>
                <a:outerShdw blurRad="38100" dist="38100" dir="2700000" algn="tl">
                  <a:srgbClr val="000000">
                    <a:alpha val="43137"/>
                  </a:srgbClr>
                </a:outerShdw>
              </a:effectLst>
            </a:endParaRPr>
          </a:p>
          <a:p>
            <a:pPr eaLnBrk="1" hangingPunct="1">
              <a:buFontTx/>
              <a:buNone/>
              <a:defRPr/>
            </a:pPr>
            <a:r>
              <a:rPr lang="ja-JP" altLang="en-US" sz="6000" b="1" dirty="0">
                <a:solidFill>
                  <a:srgbClr val="00B0F0"/>
                </a:solidFill>
                <a:effectLst>
                  <a:outerShdw blurRad="38100" dist="38100" dir="2700000" algn="tl">
                    <a:srgbClr val="000000">
                      <a:alpha val="43137"/>
                    </a:srgbClr>
                  </a:outerShdw>
                </a:effectLst>
              </a:rPr>
              <a:t>　</a:t>
            </a:r>
            <a:r>
              <a:rPr lang="ja-JP" altLang="en-US" sz="6000" b="1" dirty="0" smtClean="0">
                <a:solidFill>
                  <a:srgbClr val="00B0F0"/>
                </a:solidFill>
                <a:effectLst>
                  <a:outerShdw blurRad="38100" dist="38100" dir="2700000" algn="tl">
                    <a:srgbClr val="000000">
                      <a:alpha val="43137"/>
                    </a:srgbClr>
                  </a:outerShdw>
                </a:effectLst>
              </a:rPr>
              <a:t>　　おける</a:t>
            </a:r>
            <a:r>
              <a:rPr lang="ja-JP" altLang="en-US" sz="6000" b="1" dirty="0" smtClean="0">
                <a:solidFill>
                  <a:srgbClr val="FF0000"/>
                </a:solidFill>
                <a:effectLst>
                  <a:outerShdw blurRad="38100" dist="38100" dir="2700000" algn="tl">
                    <a:srgbClr val="000000">
                      <a:alpha val="43137"/>
                    </a:srgbClr>
                  </a:outerShdw>
                </a:effectLst>
              </a:rPr>
              <a:t>思想</a:t>
            </a:r>
            <a:r>
              <a:rPr lang="ja-JP" altLang="en-US" sz="6000" b="1" dirty="0" smtClean="0">
                <a:solidFill>
                  <a:srgbClr val="00B0F0"/>
                </a:solidFill>
                <a:effectLst>
                  <a:outerShdw blurRad="38100" dist="38100" dir="2700000" algn="tl">
                    <a:srgbClr val="000000">
                      <a:alpha val="43137"/>
                    </a:srgbClr>
                  </a:outerShdw>
                </a:effectLst>
              </a:rPr>
              <a:t>（面）</a:t>
            </a:r>
          </a:p>
        </p:txBody>
      </p:sp>
    </p:spTree>
    <p:extLst>
      <p:ext uri="{BB962C8B-B14F-4D97-AF65-F5344CB8AC3E}">
        <p14:creationId xmlns:p14="http://schemas.microsoft.com/office/powerpoint/2010/main" val="1821270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08720"/>
            <a:ext cx="8640960" cy="5217443"/>
          </a:xfrm>
        </p:spPr>
        <p:txBody>
          <a:bodyPr/>
          <a:lstStyle/>
          <a:p>
            <a:pPr marL="0" indent="0">
              <a:buNone/>
            </a:pPr>
            <a:endParaRPr lang="en-US" altLang="ja-JP" dirty="0" smtClean="0"/>
          </a:p>
          <a:p>
            <a:pPr marL="0" indent="0">
              <a:buNone/>
            </a:pPr>
            <a:r>
              <a:rPr lang="ja-JP" altLang="en-US" dirty="0" smtClean="0"/>
              <a:t>平成</a:t>
            </a:r>
            <a:r>
              <a:rPr lang="en-US" altLang="ja-JP" dirty="0"/>
              <a:t>11</a:t>
            </a:r>
            <a:r>
              <a:rPr lang="ja-JP" altLang="en-US" dirty="0"/>
              <a:t>年度　厚生科学研究</a:t>
            </a:r>
          </a:p>
          <a:p>
            <a:endParaRPr lang="en-US" altLang="ja-JP" dirty="0" smtClean="0"/>
          </a:p>
          <a:p>
            <a:pPr marL="0" indent="0">
              <a:buNone/>
            </a:pPr>
            <a:r>
              <a:rPr lang="ja-JP" altLang="en-US" dirty="0" smtClean="0"/>
              <a:t>精神科</a:t>
            </a:r>
            <a:r>
              <a:rPr lang="ja-JP" altLang="en-US" dirty="0"/>
              <a:t>医療における行動制限の最小化に関する</a:t>
            </a:r>
            <a:r>
              <a:rPr lang="ja-JP" altLang="en-US" dirty="0" smtClean="0"/>
              <a:t>研究（主任研究者　浅井邦彦）より</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2671587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コンテンツ プレースホルダー 2"/>
          <p:cNvSpPr>
            <a:spLocks noGrp="1"/>
          </p:cNvSpPr>
          <p:nvPr>
            <p:ph idx="1"/>
          </p:nvPr>
        </p:nvSpPr>
        <p:spPr>
          <a:xfrm>
            <a:off x="179388" y="333375"/>
            <a:ext cx="8713787" cy="6191250"/>
          </a:xfrm>
        </p:spPr>
        <p:txBody>
          <a:bodyPr/>
          <a:lstStyle/>
          <a:p>
            <a:endParaRPr lang="ja-JP" altLang="en-US" smtClean="0"/>
          </a:p>
        </p:txBody>
      </p:sp>
      <p:pic>
        <p:nvPicPr>
          <p:cNvPr id="15363" name="Picture 2" descr="C:\Users\hasegawa\AppData\Local\Microsoft\Windows\Temporary Internet Files\Content.Outlook\CKFF6BIU\IMG_68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98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76672"/>
            <a:ext cx="8856984" cy="6381328"/>
          </a:xfrm>
        </p:spPr>
        <p:txBody>
          <a:bodyPr/>
          <a:lstStyle/>
          <a:p>
            <a:pPr marL="0" indent="0">
              <a:buNone/>
            </a:pPr>
            <a:r>
              <a:rPr lang="ja-JP" altLang="en-US" dirty="0" smtClean="0"/>
              <a:t>隔離および身体拘束の具体例として・・・</a:t>
            </a:r>
            <a:endParaRPr lang="en-US" altLang="ja-JP" dirty="0"/>
          </a:p>
          <a:p>
            <a:endParaRPr kumimoji="1" lang="en-US" altLang="ja-JP" dirty="0" smtClean="0"/>
          </a:p>
          <a:p>
            <a:pPr marL="0" indent="0">
              <a:buNone/>
            </a:pPr>
            <a:r>
              <a:rPr kumimoji="1" lang="ja-JP" altLang="en-US" sz="4400" b="1" dirty="0" smtClean="0">
                <a:solidFill>
                  <a:srgbClr val="0000FF"/>
                </a:solidFill>
              </a:rPr>
              <a:t>患者が回復してから他の患者からそのことで何かを言われた時に本人が辛い思いをする。そのようなことを避けて保護する目的で行動制限が必要になることがある。</a:t>
            </a:r>
            <a:endParaRPr kumimoji="1" lang="en-US" altLang="ja-JP" sz="4400" b="1" dirty="0" smtClean="0">
              <a:solidFill>
                <a:srgbClr val="0000FF"/>
              </a:solidFill>
            </a:endParaRPr>
          </a:p>
          <a:p>
            <a:pPr marL="0" indent="0">
              <a:buNone/>
            </a:pPr>
            <a:endParaRPr kumimoji="1" lang="en-US" altLang="ja-JP" dirty="0" smtClean="0">
              <a:solidFill>
                <a:srgbClr val="0000FF"/>
              </a:solidFill>
            </a:endParaRPr>
          </a:p>
          <a:p>
            <a:pPr marL="0" indent="0">
              <a:buNone/>
            </a:pPr>
            <a:r>
              <a:rPr lang="ja-JP" altLang="en-US" sz="2800" u="sng" dirty="0" smtClean="0"/>
              <a:t>平成</a:t>
            </a:r>
            <a:r>
              <a:rPr lang="en-US" altLang="ja-JP" sz="2800" u="sng" dirty="0" smtClean="0"/>
              <a:t>11</a:t>
            </a:r>
            <a:r>
              <a:rPr lang="ja-JP" altLang="en-US" sz="2800" u="sng" dirty="0" smtClean="0"/>
              <a:t>年度　厚生科学研究</a:t>
            </a:r>
            <a:endParaRPr lang="en-US" altLang="ja-JP" sz="2800" u="sng" dirty="0" smtClean="0"/>
          </a:p>
          <a:p>
            <a:pPr marL="0" indent="0">
              <a:buNone/>
            </a:pPr>
            <a:r>
              <a:rPr lang="ja-JP" altLang="en-US" sz="2800" u="sng" dirty="0" smtClean="0"/>
              <a:t>精神科医療における行動制限の最小化に関する研究より</a:t>
            </a:r>
            <a:endParaRPr lang="en-US" altLang="ja-JP" sz="2800" u="sng" dirty="0" smtClean="0"/>
          </a:p>
          <a:p>
            <a:endParaRPr kumimoji="1" lang="en-US" altLang="ja-JP" dirty="0" smtClean="0"/>
          </a:p>
          <a:p>
            <a:endParaRPr lang="en-US" altLang="ja-JP" dirty="0"/>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3116020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404664"/>
            <a:ext cx="8229600" cy="778098"/>
          </a:xfrm>
        </p:spPr>
        <p:txBody>
          <a:bodyPr/>
          <a:lstStyle/>
          <a:p>
            <a:r>
              <a:rPr kumimoji="1" lang="ja-JP" altLang="en-US" dirty="0" smtClean="0"/>
              <a:t>病院内審査機関の設置</a:t>
            </a:r>
            <a:endParaRPr kumimoji="1" lang="ja-JP" altLang="en-US" dirty="0"/>
          </a:p>
        </p:txBody>
      </p:sp>
      <p:sp>
        <p:nvSpPr>
          <p:cNvPr id="3" name="コンテンツ プレースホルダー 2"/>
          <p:cNvSpPr>
            <a:spLocks noGrp="1"/>
          </p:cNvSpPr>
          <p:nvPr>
            <p:ph idx="1"/>
          </p:nvPr>
        </p:nvSpPr>
        <p:spPr>
          <a:xfrm>
            <a:off x="107504" y="1600200"/>
            <a:ext cx="9036496" cy="5141168"/>
          </a:xfrm>
        </p:spPr>
        <p:txBody>
          <a:bodyPr/>
          <a:lstStyle/>
          <a:p>
            <a:pPr marL="0" indent="0">
              <a:buNone/>
            </a:pPr>
            <a:r>
              <a:rPr lang="ja-JP" altLang="en-US" sz="4400" b="1" dirty="0">
                <a:solidFill>
                  <a:srgbClr val="0000FF"/>
                </a:solidFill>
              </a:rPr>
              <a:t>任命された病院外委員は、自らが当該患者を治療、看護、あるいは介護する立場を想定して隔離・身体拘束の妥当性に対する判断をするものとする</a:t>
            </a:r>
            <a:r>
              <a:rPr lang="ja-JP" altLang="en-US" sz="4400" b="1" dirty="0" smtClean="0">
                <a:solidFill>
                  <a:srgbClr val="0000FF"/>
                </a:solidFill>
              </a:rPr>
              <a:t>。</a:t>
            </a:r>
            <a:endParaRPr lang="en-US" altLang="ja-JP" sz="4400" b="1" dirty="0" smtClean="0">
              <a:solidFill>
                <a:srgbClr val="0000FF"/>
              </a:solidFill>
            </a:endParaRPr>
          </a:p>
          <a:p>
            <a:pPr marL="0" lvl="0" indent="0">
              <a:buNone/>
            </a:pPr>
            <a:endParaRPr lang="en-US" altLang="ja-JP" sz="2800" dirty="0" smtClean="0">
              <a:solidFill>
                <a:prstClr val="black"/>
              </a:solidFill>
            </a:endParaRPr>
          </a:p>
          <a:p>
            <a:pPr marL="0" lvl="0" indent="0">
              <a:buNone/>
            </a:pPr>
            <a:r>
              <a:rPr lang="ja-JP" altLang="en-US" sz="2800" u="sng" dirty="0" smtClean="0">
                <a:solidFill>
                  <a:prstClr val="black"/>
                </a:solidFill>
              </a:rPr>
              <a:t>平成</a:t>
            </a:r>
            <a:r>
              <a:rPr lang="en-US" altLang="ja-JP" sz="2800" u="sng" dirty="0">
                <a:solidFill>
                  <a:prstClr val="black"/>
                </a:solidFill>
              </a:rPr>
              <a:t>11</a:t>
            </a:r>
            <a:r>
              <a:rPr lang="ja-JP" altLang="en-US" sz="2800" u="sng" dirty="0">
                <a:solidFill>
                  <a:prstClr val="black"/>
                </a:solidFill>
              </a:rPr>
              <a:t>年度　厚生科学研究</a:t>
            </a:r>
            <a:endParaRPr lang="en-US" altLang="ja-JP" sz="2800" u="sng" dirty="0">
              <a:solidFill>
                <a:prstClr val="black"/>
              </a:solidFill>
            </a:endParaRPr>
          </a:p>
          <a:p>
            <a:pPr marL="0" lvl="0" indent="0">
              <a:buNone/>
            </a:pPr>
            <a:r>
              <a:rPr lang="ja-JP" altLang="en-US" sz="2800" u="sng" dirty="0">
                <a:solidFill>
                  <a:prstClr val="black"/>
                </a:solidFill>
              </a:rPr>
              <a:t>精神科医療における行動制限の最小化に関する研究より</a:t>
            </a:r>
            <a:endParaRPr lang="en-US" altLang="ja-JP" sz="2800" u="sng" dirty="0">
              <a:solidFill>
                <a:prstClr val="black"/>
              </a:solidFill>
            </a:endParaRPr>
          </a:p>
          <a:p>
            <a:pPr marL="0" indent="0">
              <a:buNone/>
            </a:pPr>
            <a:endParaRPr lang="en-US" altLang="ja-JP" sz="4400" b="1" u="sng" dirty="0">
              <a:solidFill>
                <a:srgbClr val="0000FF"/>
              </a:solidFill>
            </a:endParaRPr>
          </a:p>
          <a:p>
            <a:pPr marL="0" indent="0">
              <a:buNone/>
            </a:pPr>
            <a:endParaRPr lang="en-US" altLang="ja-JP" sz="4400" b="1" dirty="0" smtClean="0">
              <a:solidFill>
                <a:srgbClr val="0000FF"/>
              </a:solidFill>
            </a:endParaRPr>
          </a:p>
          <a:p>
            <a:pPr marL="0" indent="0">
              <a:buNone/>
            </a:pPr>
            <a:endParaRPr lang="en-US" altLang="ja-JP" sz="4400" b="1" dirty="0">
              <a:solidFill>
                <a:srgbClr val="0000FF"/>
              </a:solidFill>
            </a:endParaRPr>
          </a:p>
          <a:p>
            <a:pPr marL="0" indent="0">
              <a:buNone/>
            </a:pPr>
            <a:endParaRPr lang="ja-JP" altLang="en-US" sz="4400" b="1" dirty="0">
              <a:solidFill>
                <a:srgbClr val="0000FF"/>
              </a:solidFill>
            </a:endParaRPr>
          </a:p>
          <a:p>
            <a:endParaRPr kumimoji="1" lang="ja-JP" altLang="en-US" dirty="0"/>
          </a:p>
        </p:txBody>
      </p:sp>
    </p:spTree>
    <p:extLst>
      <p:ext uri="{BB962C8B-B14F-4D97-AF65-F5344CB8AC3E}">
        <p14:creationId xmlns:p14="http://schemas.microsoft.com/office/powerpoint/2010/main" val="974861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1600200"/>
            <a:ext cx="8435280" cy="5069160"/>
          </a:xfrm>
        </p:spPr>
        <p:txBody>
          <a:bodyPr/>
          <a:lstStyle/>
          <a:p>
            <a:pPr marL="0" indent="0">
              <a:buNone/>
            </a:pPr>
            <a:r>
              <a:rPr lang="ja-JP" altLang="en-US" sz="4800" dirty="0" smtClean="0"/>
              <a:t>　</a:t>
            </a:r>
            <a:r>
              <a:rPr lang="ja-JP" altLang="en-US" sz="4800" b="1" dirty="0" smtClean="0">
                <a:solidFill>
                  <a:srgbClr val="0000FF"/>
                </a:solidFill>
              </a:rPr>
              <a:t>「身体拘束には、心身の濃厚なケアを支えるための補助手段の意味がある」</a:t>
            </a:r>
            <a:endParaRPr lang="en-US" altLang="ja-JP" sz="4800" b="1" dirty="0" smtClean="0">
              <a:solidFill>
                <a:srgbClr val="0000FF"/>
              </a:solidFill>
            </a:endParaRPr>
          </a:p>
          <a:p>
            <a:pPr marL="0" indent="0">
              <a:buNone/>
            </a:pPr>
            <a:endParaRPr kumimoji="1" lang="en-US" altLang="ja-JP" sz="4800" b="1" dirty="0">
              <a:solidFill>
                <a:srgbClr val="0000FF"/>
              </a:solidFill>
            </a:endParaRPr>
          </a:p>
          <a:p>
            <a:pPr marL="0" indent="0">
              <a:buNone/>
            </a:pPr>
            <a:endParaRPr lang="en-US" altLang="ja-JP" sz="2400" dirty="0" smtClean="0"/>
          </a:p>
          <a:p>
            <a:pPr marL="0" indent="0">
              <a:buNone/>
            </a:pPr>
            <a:endParaRPr lang="en-US" altLang="ja-JP" sz="2400" dirty="0"/>
          </a:p>
          <a:p>
            <a:pPr marL="0" indent="0">
              <a:buNone/>
            </a:pPr>
            <a:r>
              <a:rPr lang="ja-JP" altLang="en-US" sz="2400" dirty="0" smtClean="0"/>
              <a:t>　　　　　　　　　　　　　精神科治療学　</a:t>
            </a:r>
            <a:r>
              <a:rPr lang="en-US" altLang="ja-JP" sz="2400" dirty="0" smtClean="0"/>
              <a:t>28</a:t>
            </a:r>
            <a:r>
              <a:rPr lang="ja-JP" altLang="en-US" sz="2400" dirty="0" smtClean="0"/>
              <a:t>（</a:t>
            </a:r>
            <a:r>
              <a:rPr lang="en-US" altLang="ja-JP" sz="2400" dirty="0" smtClean="0"/>
              <a:t>10</a:t>
            </a:r>
            <a:r>
              <a:rPr lang="ja-JP" altLang="en-US" sz="2400" dirty="0" smtClean="0"/>
              <a:t>）：</a:t>
            </a:r>
            <a:r>
              <a:rPr lang="en-US" altLang="ja-JP" sz="2400" dirty="0" smtClean="0"/>
              <a:t>1257</a:t>
            </a:r>
            <a:r>
              <a:rPr lang="ja-JP" altLang="en-US" sz="2400" dirty="0" smtClean="0"/>
              <a:t>－</a:t>
            </a:r>
            <a:r>
              <a:rPr lang="en-US" altLang="ja-JP" sz="2400" dirty="0" smtClean="0"/>
              <a:t>1264</a:t>
            </a:r>
            <a:r>
              <a:rPr lang="ja-JP" altLang="en-US" sz="2400" dirty="0" smtClean="0"/>
              <a:t>　</a:t>
            </a:r>
            <a:r>
              <a:rPr lang="en-US" altLang="ja-JP" sz="2400" dirty="0" smtClean="0"/>
              <a:t>2013</a:t>
            </a:r>
          </a:p>
          <a:p>
            <a:pPr marL="0" indent="0">
              <a:buNone/>
            </a:pPr>
            <a:r>
              <a:rPr kumimoji="1" lang="ja-JP" altLang="en-US" sz="2400" dirty="0"/>
              <a:t>　</a:t>
            </a:r>
            <a:r>
              <a:rPr kumimoji="1" lang="ja-JP" altLang="en-US" sz="2400" dirty="0" smtClean="0"/>
              <a:t>　　　　　　　　　　　　　　　　　　　　　　　　　　　　　　　　平田豊明氏</a:t>
            </a:r>
            <a:endParaRPr kumimoji="1" lang="ja-JP" altLang="en-US" sz="2400" dirty="0"/>
          </a:p>
        </p:txBody>
      </p:sp>
    </p:spTree>
    <p:extLst>
      <p:ext uri="{BB962C8B-B14F-4D97-AF65-F5344CB8AC3E}">
        <p14:creationId xmlns:p14="http://schemas.microsoft.com/office/powerpoint/2010/main" val="2467678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QEhUUEhQWFRQUFRUYFxYXGBoYGBsUFRsZGBYaFRwcHSggGxolHBcXITIiJSkrLjAuGCAzODMsNygtLisBCgoKDg0OGhAQGywkICQsLCwsLCwsLCwsLCwsLCwsLCwsLCwsNCwsLCwsLCwsLCwsLCwsLCwsLCwsLCwsLCwuN//AABEIAMIBBAMBIgACEQEDEQH/xAAcAAEAAQUBAQAAAAAAAAAAAAAABgECBAUHAwj/xABHEAACAQMBBAYHBAgFAgYDAAABAgMABBESBSExQQYHEyJRYTJCUmJxgZEUI5KhFVNygpOx0dIzQ2PB4XOUNGSDo7PwFyRE/8QAGAEBAQEBAQAAAAAAAAAAAAAAAAIBAwT/xAAlEQEBAAICAgIBBAMAAAAAAAAAAQIREjEhQQPwUSJhgZEyQnH/2gAMAwEAAhEDEQA/AO4NVtXNVtApQnG81Hdv9NrOx0dtKMO2nKDtNJ9/TkgUEipXPJOtWETSokLyxqF7GROErDIkyWwEUbsE8d+K1c/WVeMe5DBGPAl5D8z3R+VZuNktdXpXN9n9Z7DdcW370L6vmUcA/QmpnsPpHbXozBKGI4oe66/tIcEfSkpZY2tKUrWFKUoFKUoFKUoFKUoFKUoFKUoFKUoFKUoFKUoFKUoFXLVtXLQVpSlBRqwNtbVjs4XnmbSiDfzJJOFVRzYkgAeJrPauWdbe0C9xBbA9yNDO48XYlIs+Qw5+OPCsrZNo30h6Qz7RYmYlIc9y3U90Ly7bHpv4+qOQ51pxZRgYEaY8NI/pXvVkrHcFUs7MFRBxZ23Ko+f041z3t01pfSpXb9XNzpGu6iDY3gRMRnwzrrXbU6I3luCezE6DeWhyWx5xnvfhzWNaWrWj3hhlXX0XUlXX9lhvFI5A2cctxB3EHwIO8H41dGGZiqJJIyjUwjRnIU7gW0g4BwfoaCe9EesBg6QXxB1EKlwBgFjuVZhwDE8GG4nkN2ek186grIpHEHIIP0II5HyrsfVvtJ7iwjMhJeNpImY7yeyYqpPmV0k+ddMbtzymknpSlUkpSlApSlApSlApSlApSlApUf6TdMLewwrkyTEZWKPe+PFuSL5tiuebW6dXtwe44tk9mPDvj3nYbv3QPjWWyNktdjJxSvne4XtDqkZ5G8XdmPyyd3yrM2fte6tf/DXDpx7jkyRndjerZI/dIrOUVwrvlK4XYdNto2sMVvHolVG3zSd6TsyclSCQCRkgHJ3Y8Km9j1owEgTwzQg+v3XUebaCSB54xW7idVPaV521wsiq8bB0YZVlIIIPMEca9K1hVy1bVy0FaUpQUauP9aVuU2irnhLaoF+MLvq/+Va7A1QnrS2IZ7UTxjMtprkA9qIgdqvxwoYeaCsvTZ25Mt2p1YydL6MAZLPu3IBvJycV0joP0RMBFzcgduR3I+IhU8fIyHmeXAcycLoVsKOx2el72RmuDD27ZOWCyd91hHAHST5kjGale0NvogVYR280gBjiQ7yG4O59SPfksflk7q5f8dp+7bVWvC1EnZr2mjtNPe0g6NXlnfisPYV/LOpMsXZkHHkSNzgZ37mB38CCp51imr6ZdElvUZ4sR3QU6JOGrAOFl9pfPiOVOhPRZtn9sWk7Qy9lvI7y6FwVJG5hqLEHHOpNWv2/aSzW8iQStDKR3HXG5hvAOQdx4H4036Zr25r1hCOPaDlcDNvG82Nw7TVIMt72gLnyAroXVns9oNnxawQ0rSTEHcQJWLID5hNNc46vtiDaF1mRT2cJEtxr3s1xnCxyE8SCpLfsqOBrsr3wB0hTnxbuj5V2wxtcM85O2XSsKRpDwaMDyO/6kVZ2Z9Yq37Uhx9AMV04OfNsKVjLIwGAI8ftf8VcHfwT8R/pU8W8o96V46n8E+p/pTMngn1P9Kabye1K8cyeCfU/0r1XON/HnimiVWlKVjSoR1idLGtsW1sQLh1DM/HsoiSAQObthgPDBJ4YM3rhfSuQttC8LcRMFHkqxx6flg5+dZb4bjN1q1XBJySzHLMxJZm8WJ3k1dUg6PdDp7yETdokKSDMQKl2ZT6LNvAUHkN5xv8qitvfK2F/zc6TGvebWDpKqOZ1bq5urKpUr2R0AmmAa5k7AHf2ceGkx4MxBVT4gA/GpVbdCLFBg26SHm0uZGPzY/wAqxuq5VmlTXpn0JjjT7RYwqjxg9rFGMdpH4ge2u8jxyR4VCI5AwBByDwoxvOhXSFtnzqpY/ZZnCyJyjdzhZU9kasBhw355HPbK+dbiIOrKeDKQfmK7l0Ou2msLWRvSe3iJJ4k6RkmumNc8o3FXLVtXLVJVpSlBRqsZQRg7weIPhV7VbQRSwiNnN9kODC6u9seaopGuFh4LqGk+Bxy3+dv0Vihlhe3ZoEi1aoo8BJcjA7XO845b62229iNcTRSpMYTEsi91VYkSac41bge54c6wTHe2/pKt3GODJiOfHvKe4x8wV+Fc8sb6dMcp7balRnanSsouI7eftCcEyRSLHF5ykA5H7Oc+XGsq16RxlFAMlxLpGrsYZMFuZGRhRnxNRxrpyjeVrtp7ajgYIdTyEFhHGNTaRxZuSr5sQK8xHe3HBUtEPFnIlmx7qqdCnzJb4Vqtt7EihNraKHdbmaR7hydUswhQyBZG5qXKbju0gjGKrj7qMs9dNf0e6QrFNM9jA09vcETzY+7aO4Y6GCl9z6ggOkHdgnPeFTXZ234LhjHkpKOMMo0SD4A+kPNcivBdxyCoIGNQH3WPZA9qo70p2euBKyu0SD7yLJ7VEyfv4iN6MhOcjeVzzArJ8nlw5bqaybPjJzpwfEbv+KrHaYPFSPAqM/UVF7Xa09kF7ZjdWuBi4UZkQctf60Y9ZRq8QeNSy1uUlRZI2Do4yrKcgg8wa7z5LZ2THHtU26eyv0FW/ZU9lfpXtWJdKmrvFwccFLY/Ktm7TKSenr9jT2RT7Gns/wA6xdEfjL9Xp2af6v1eq1fzUbn4jJ+xp4fmf617KuBgcqwOzXl231b+tOxHhN+I/wBaa33WzLXU+/0zJJdPqkjxG/8ALjVEukO7UM+B3H86xOw8pvx/814zLGNziU+RbP5ZrZhim55Rtq5R1p7EaGf7WB9zOEjlPsTAaUY+TjC+RUeNdEih3fdiVfi2B8wav2hs37TbyQT4KyoVOBwyNx38wcEfCoyx06YZ38IZ0F6UwtDBayMI7hEWIIc4k7NcBozwOQM44jfW/t+j1tHKkqRKrxrIqY4DtW1yED2iefGob1YbGYSzzzjvwM1qu7cXQjtpEPgTpUHyYV0WvPfD0zzClK1OxtlPDJK8khkL4CnfuXLOxI5Es5G71UQcqlTbZqBdMOhbFmuLNRqY5lgGAHPN487g/iOB8jW86TKLU/bVlSJkVUkEpxFKme6HI9FwThW34yRgiqbP2lJd3EeElhjhQyOG3B5JAVjVWB0yIF1vu56KqJccW5cidCp7VH0KrDSxZwOzUg8DqOn5V9FbGsRb28MI4RRon4VA/wBqhCdHluduG44x28EZkG7T9qBbsgfEiNy3l3DXQ66YuWRVy1bVy1SVaUpQUarauaraBSlKCuaZqlKBUX6appkspskCO50MV46Z43jAH75jqUVoenVuZLGbT6UYWZf27d1mXHzTHzrL5g1PSqVo7cyA6TE8UhC/4ehZF158W05yK2xwR62k7s/5h8mHsVpOlp7TZ11pA71pM6oPRwUJDg+3w3Vt7eXKK+o4ZV+8x3yT6pHs+deX05ovabQk2fM9tJHqt0AkikU6ljgdjkaQMkRHC6hnAZc+NbCFjZn7TZ5ltZTqlhXvMdW8zRAcG3bwNzDz4+3SCJowlxGPvbQmTsx6JgO6dQfWLJk49pV8KtvYEsGW5gOLK4K9oFGRG0mNEi+zCxwGAG4sG3DVXSTxuNiYWV2k8ayRMHRwGVhvBBr2qHbIn+xXggxpguyzIo9CK5GWdVPsyLlwOTK3jUxrtLuLKUpWhSlKC10DDB4VSOJV9EAfAVWSQKCzEBQCSScAAcST4VD5dqy7Q1dizQWY3GcbppPOIcUjPDV6R5YGCcuWp5ZddtvtjpPDbkoMyygEmOPB0gDJaVidMS45sR860s0l5dxlzci1jZdwt1DuCfRJeRcsN4zpUfGsOO0SSb7JDGFt4dLzID/jzHDxq7cdy4kYE78qOZre3N6kZQs+Cz9mr4yVfBOgLzGFO+uOXyX0zaMWd3fWhht2S3jUIiQga3jlkGe7JLxhd8bsqd53kk1KdnbZjmOg5imHpQyYWQeYHrr7y5FarphutJBjSxaJkTjl+1TQ+eRzjdUr2nsqG5GmaNXxwJ9JT4ow3qfMGqxnKOmOdedUzy5+FYB2DNEMW904HJbhe3X65V/qxrXXvRu8mkSTt4IZUwO1jjkLMgOdDKX0su87jnGd1OFdOcby4t1kUpIqup4qwBB+INajpRt5LS3nKSRCaKF3SMsucqDp7uc43flWWmwZ5Bi5uyR7NunYAjzYsz/Qisy36NWiRmMW8ZVt7a1Dlj4uzZLHzJrZgy5z09tibNS2iCJk5yzO29ndt7O55kn+lZ9BSujkVctW1ctBWlKUFGq2rmq2gUpSgUpSgVj7SIEMpPARvn4aTmsitF04ujFYzkHDOgiU+/OwiX83FBFySuxsOMkbPLNHnwh3yZ/2rf7O3RRnV/lova444AGjH+9anpVCotBaqNInaK3WMnvkOQGIOfR7NX3eVb8HnqHh2nqEeyB7XnXlv379/hzUMYPcKbhv7L2R7Wefw86wuhsaSWk1m+JEt5JLYgjc0DKHiGPDspFHyrNC+rpOBv7PPfU+0x5r5Vi7AlK39yhIIkht5Qw3BipkibA8gqCr+K+fv376bijF8ssdnc27EvPswrNEeBMcX30EpPE6gpjbxKvXSrSbWiP7Sq34gD/vXKune2bX9ISJcmZUEQgdIc6pcgSkvjBEaiUKMHvF2HKp50EvjPYW7nJ7mkMw0llQlFYjkWCg4866yaXrTfUpSqClKj/TW+eOFYom0TXUggR/YDAtJJ+7Grn448aDV38/6SkZT/4KJyAoO+6ljPf3/qUYY95lPIb9ftXasskLzREx28Z0RyDAkmdsKkVvyCFiFMp37jp9qshrQSvHs6AFIVjVrlh6sA3JHGeI7Uqwzx0qx44rN2mRLexQooENlEJM4+7E8gaOJW5d2MOcf6iVy7/VU/ursDZQtLdIO85ILPqOXmkbe0gY+J/ICsXar6r6yGsfdi6l143LpRYQrDmfvzvrdEceODxHrsfGL3a01zk7RgOU7trc7/UGqSAYk97u/UiuXtK/bi6pLSADAmu42ZDvJWENOXzyUmJRjzqaVErNNe0kGDpgtpJMNx7SZwisD7OmOQD4mpbXf45rFePRSlKtpSlKBSlKBVy1bVy0FaUpQUarauaraBSlKBSlKCyeZUGp2VVHNiAPqahm1dsxX93DbwSxOlvi4lOoMrN3lhTdxw2XPgUXxrB6a7REF4zzwmdEhjMKlGZAT2xmIIUgOSsS5PJhVJtG2FMENuoCbmuHUgRqSQDbkL3pCAeBAXcT4Gbu+G68dsfpEpuUnuV1djs0M6MT32uYmV5iD4JGpQe87eFTBTnf3ckf+lj3ffrC6bW0Vtse7jjCpGtrKqjgO8pAHmST8yairdZVqFGIZ2O77vs1VB7w1OO9XPPHxJEWJsOHrY5frc+/7la61Yja0Q3d6xudWn0O7Nb6dPw1N9ah0/Wd+rtXz7Ukqqx8m0hu75VserPpEdo300rokZitlRI48sulpSXOogesi8BWYY2UmNjpL2kZbWUQvjGoqC2OOM4zivUDHCq0ruopSlAqC9MNpRQbRt2mbCRWly2SCUEkjxBe0IGFDKkgBOOBFTquf9LNhbUa4nks2tmhnSIGOUZYhFIZDlSNB38/8w+FZZuaG/6C2ZW3E8g++uz27+6r74o/gkelceR8a1nRwFxNMd7XNzPIATlCiHsoxJ4YSJcD+tbLYUc1ns4/aMa4UmYANq0xKXaJC2BqKppXPlz41g9G7UxWlvGR3uwjyud0jaAWZz6pzk1z+TrScmyPM5OBnLeup8IvdrTXmV2jb91fvLa6UD1GKtAw7T38aj8q3JPPJ7uRrx3o/dQesPOo302uVtxbSsmWjuNQQbw0ZRxPI55YiLMR7orlO0xttmMBtQ72PaWWBq8YZjkDyHbDFSyodtCTs7i0uAdSLKYJJDuIS4XSqjxXtBFv96pjXf47+lc6KUpVtKUpQKUpQKuWrauWgrSlKCjVbVzVbQKUpQKUpQKUqCdbXSQ2tsLeJsT3WpQRxSEY7R/jg6R5t5UEC6w+lZ2jOY42/wD1IGwgHCWRdxlPioO5R5auYxF6oigAAbgNwHlWVszZ0l3MlvAMySHcTwVR6Tt7qj6nA51Hbp01s8hclE3e03s55Dxb+Wa6J1IwgXdxggabaNQvMgu2/wCA04+dQM2Rt2khf04pHRz4urEFv3vS+BFSbq0v+w2nCTwnWSA/FgJFJ+cWP3q2dsvTvdKUqkFKUoFKUoNZ0oi12V0o4tbzAfEo1avZja4YyF3SRo2jO+XKg6gfV8cVvtpvphlbAOI3ODvG5Sd9fMWxtqTxqqLPMn3aFQsrgYwNQC5wMHkBjBFRnjs1t9Eauer0d2vG6P3CPW8M1q5oFfaFrG69wwXsmg7wz4hj1nyKSyDHvVyu26XX0ZBF0744CRUcfPugn5mtl0d6bSJfQzXrqYVWaMsqadHb9n3m3nKAxr8M5qMcbLtnCxLNoRvEH2dJDLOzIwtpFIGbVdOA7swCyRsQNWdW5W38t9s/bF7DEn2u1EjIg1yQShiSB3m7N1T44BPlW62rsuO7VdRIZe9FKjYdGIxqRh4g8OBHHNRCTo9tZnQtc25CMGzmUBsNEwBQDAH3bDif8RvhXTWulSRObG7SeNJY21JIqsreKsMg17Vr+juzja20MLMGaONVZgMAt6xA5DOa2FUwpSlApSlAq5atq5aCtKUoKNVtXNVtApSlApSlBR3CgknAAJJPIDiTXzj0l2yb+7muc5Rjoh8oEyEx+1vf97yrrvWztb7Ps+RFOJLkiBcHBw/+IR8Iw9cRUYGByrLVYxbI+kZP0G8kncABzJO7Fdu6s+iJsITLMB9qnwX9xB6EQ+HE+JJ8BUQ6qeif2mQXsw+5iY9gp9eVdxkPiqnIHicnkK7HSQtcR629mdjtDtAMLcxBuH+bF3H+ZUx/Soctw0TLKnpROki445jYNj54x867R1v7L7awaYDv2rCUH3PRlH4CT8VFcWrK3Hp9NWdys0aSIcrIqup8mGR/OvauddUHSNHgWykfE8Ovswd2uDOV0HnpB0kcRgV0WqQUpSgUpSgw9s3CxW8zyDKJFIzDxUKSR9K+YYrbVGgO4qq4I4qQOX8q7r1vX/ZbOdAcNcPHEPEoTqkH4FYfOuKVOSsXhaSk5VvTXj5+DDyNe5qW7A6Bm82bJdxg/aTIxgHDXFFlDFvOO+wcgnnp5VEUbPIggkEHcQw3EEciCCKyxUu3U+pvpHlWsZWy0YLwE84NwMY80J/Cw8K6dXzHa3ckEkc8JxLCwdPMjip8mBKn419HbD2rHeW8c8Rykqhh4g8GU+YIIPmKqIs0zqUpWsKUpQKUpQKuWrauWgrSlKCjVbVzVbQKViXt92RA7OV8/q01AfHfurG/TX/l7n+F/wA0G0pWr/TX+hc/wj/WrLjpAkas7xTqqKWYmI4CqMkk+GKDlfW9tXt75YQe7aR7/DtpsMfmEC/iNQyG1ed0hi/xJnWNfItxP7q5b92kl207vNJ6cztI3xc5A+QwPlUp6rrcG+M7JI620ZxoQv8AezAqM44EJq/FU91fUds2ZYpbQxwxjCRIqKPJRgVk1q/02P1Nx/BeqjbS/qbj+C/9KpDPuYFkRkcZV1KsPFWGD+Rr5w21sObZ0vYXA3jdHJ6kqjgUPtY4rxHw319Afptf1Vx/Ak/pWFtiW2vIjFcW80kZ5G3l3HkVIGVYeIIIrLGy6fP+8EEEqykMrKcMrDgVI4Gup9BusnWVt78hXOFS43Kj+Al5JIfH0T5HdUV6RdCZITqs1uJ48/4bwSLKg8mK6ZB9D+1UUYAlkYEEbmRgQw8nU7x8CKzpXivqKlcQ6G9Yj2GmK7ZpbXcqud8kXIecieW9h5jcOrWPSi3nRZIu1kRvRdIJWU8txCVW02NzStb+m4/Yn/7eb+ytB0p6wrezUqqu9wRlIWR4+PBnLKNKefE8gaMQrrj2p2t5FAp7ttGWb/qzYx8wi/8AuedQQxs+EjGZHIRB4u50r+ZFe95dPNLJNKQZJXLuQMDJwAAPAAADyFb7q4t1faEburMlujSnSjv3z3IshFPi53+zU91fUdw2Ls5bW3igT0YY0QfugDPzrmHW50V7Jjfwr3GIFyo5HgswH5MfgeRrpH6di9mf/t5/7KpNtaF1KskxVgQQbeYgg7iD3OFUmPnOuidTG2tEstmx7sgM0Xk4wJlHxyrfiqG9JtkrZXTQx6+xI1wl0dD2ZOCnfALaDuz4Faxtl7SNpcQ3I/yJFZvOI92UfgLfMCp6qr5j6XpWrTb8JAI7UgjIPYTbweGO5V36ch/1f4E39lUhsqVrf07D/q/wJv7Kfp2H/U/gzf2UGypWsO3ofGT+DN/ZQbfg8ZP4Mv8AZQbOrlq0GrloK0pSgo1W1c1W0ClKUHNulvW3DZzyW8ULSzRHSxZhGgbwGQWPxxjzqBdI+s69vYZIGWCOKVSrBVcvpPEai/MbuFd62lsmC5XTPDHKvg6Bv5io1ddV+zJP/wCbR/05JE+gDY/Kpsvpzzxzv+N0+fRfSDkn5j/eu/dUGzOx2dHIwGu5JnbHg+BGPkgWsH/8ObP1ZLXBXmnaDBHgTp1fnXQIIVRVRRhVAVQOAUDAA+VJL7bhz/3u19KUqllKUoFabpD0ds7tS11DG2hSe0I0uqgb8OMMB863Na3pJs5rq1ngR+zaaNkD4zjUMZx8KD5hnjFxc4tUkZZJNNvESXfSfR3nmRvJPDmcCvoXq16LPsy07OR9UkjmR1ByiMQBpj8t288zk159A+gUOy1LZEtwww0xGMKfUjG/Su4eZ51AOsbrMklkktbUFIUZo5ZBulcqdLrH7C5BGeJ5YqZNea5Yzj+rO+alXTrrHW3LW9kVknGQ8npRxHgR78nu8Bz8DyR2LMzuzO7nLuxyzN4sf/uOVXbJspLgBbWCWUchHGdI8mY4VfmRXROjnVS7kPfuFX9RETk+Ukm7A8l/FTzXo8RBNjbKmvZOytk7RhjU3BIwecjcvhxPIV3HoT0Sj2ZEVDGSWTBlkO7JHAIPVQZOB5nOa3WzdnxW0YigjWONeCIAAP8AnzrJrZE27VzTNUpWsQHrl2T2tmLgenauHPnE/dkHwGQ37lcdK53Gvpm/s1nieKQZSRGRh4qwIP8AOvmiS1eB3hk9OF2jbzKHAPzGD86mqxrtvVPtf7Rs9EY5ktj2DZOSQgHZk/FCv51Ms1xTqg2qIL2SFjhbmLIzw7SDJ+pRm/DXahWxlVzTNUpWsVzTNUpQKuWrauWgrSlKCjVbVzVbQKUpQKUpQKUpQKUpQKUpQKUpQK5r1m9XP2vVdWYAucZePcFmA/ISY58DwPiOlUrLNsyxmU1XGOozbDxzz2L5AYNKqtkMkqFVlUg8MgqceKnxrs9YC7FtxcfaRCguCukyhQHKnkTzrPpJpmOPGaKUpWqKUpQK4J117BMN99oCt2dyikkatIlj7rasbgSuj44Nd7oRmss2nLHlNPki22e8h+7hlkPuRu5/IGpVsDo/tkMDax3cXm0nZJ+8sjYI/dNfRo3UqZg54/DJ53f7abolHeLbqNoPG84J70fDT6urcAW8SABW5pSrdilKUCrlq2rloK0pSgo1W0pQKUpQKUpQKUpQKUpQKUpQKUpQKUpQKUpQKUpQKUpQKUpQKUpQKUpQKUpQKuWlKCtKUoP/2Q==">
            <a:hlinkClick r:id="rId2"/>
          </p:cNvPr>
          <p:cNvSpPr>
            <a:spLocks noChangeAspect="1" noChangeArrowheads="1"/>
          </p:cNvSpPr>
          <p:nvPr/>
        </p:nvSpPr>
        <p:spPr bwMode="auto">
          <a:xfrm>
            <a:off x="53975" y="-1393825"/>
            <a:ext cx="3914775" cy="2914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17056"/>
            <a:ext cx="366721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8"/>
          <p:cNvSpPr>
            <a:spLocks noChangeArrowheads="1"/>
          </p:cNvSpPr>
          <p:nvPr/>
        </p:nvSpPr>
        <p:spPr bwMode="auto">
          <a:xfrm>
            <a:off x="2059974" y="5517232"/>
            <a:ext cx="914400"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a:solidFill>
                  <a:prstClr val="black"/>
                </a:solidFill>
                <a:latin typeface="Times New Roman" pitchFamily="18" charset="0"/>
              </a:rPr>
              <a:t>多動</a:t>
            </a:r>
            <a:endParaRPr lang="ja-JP" altLang="en-US" sz="2400" dirty="0" smtClean="0">
              <a:solidFill>
                <a:prstClr val="black"/>
              </a:solidFill>
              <a:latin typeface="Times New Roman" pitchFamily="18" charset="0"/>
            </a:endParaRPr>
          </a:p>
        </p:txBody>
      </p:sp>
      <p:sp>
        <p:nvSpPr>
          <p:cNvPr id="9" name="雲形吹き出し 8"/>
          <p:cNvSpPr/>
          <p:nvPr/>
        </p:nvSpPr>
        <p:spPr>
          <a:xfrm>
            <a:off x="1557958" y="1215368"/>
            <a:ext cx="3181802" cy="1872208"/>
          </a:xfrm>
          <a:prstGeom prst="cloudCallout">
            <a:avLst>
              <a:gd name="adj1" fmla="val -36400"/>
              <a:gd name="adj2" fmla="val 686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8" name="Rectangle 8"/>
          <p:cNvSpPr>
            <a:spLocks noChangeArrowheads="1"/>
          </p:cNvSpPr>
          <p:nvPr/>
        </p:nvSpPr>
        <p:spPr bwMode="auto">
          <a:xfrm>
            <a:off x="1797590" y="1395388"/>
            <a:ext cx="2935820" cy="151216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solidFill>
                  <a:prstClr val="black"/>
                </a:solidFill>
                <a:latin typeface="Times New Roman" pitchFamily="18" charset="0"/>
              </a:rPr>
              <a:t>そわそわ・・・</a:t>
            </a:r>
            <a:endParaRPr lang="en-US" altLang="ja-JP" sz="2400" dirty="0" smtClean="0">
              <a:solidFill>
                <a:prstClr val="black"/>
              </a:solidFill>
              <a:latin typeface="Times New Roman" pitchFamily="18" charset="0"/>
            </a:endParaRPr>
          </a:p>
          <a:p>
            <a:pPr algn="ctr" eaLnBrk="1" hangingPunct="1"/>
            <a:r>
              <a:rPr lang="ja-JP" altLang="en-US" sz="2400" dirty="0" smtClean="0">
                <a:solidFill>
                  <a:prstClr val="black"/>
                </a:solidFill>
                <a:latin typeface="Times New Roman" pitchFamily="18" charset="0"/>
              </a:rPr>
              <a:t>でももうちょっとしたら</a:t>
            </a:r>
            <a:endParaRPr lang="en-US" altLang="ja-JP" sz="2400" dirty="0" smtClean="0">
              <a:solidFill>
                <a:prstClr val="black"/>
              </a:solidFill>
              <a:latin typeface="Times New Roman" pitchFamily="18" charset="0"/>
            </a:endParaRPr>
          </a:p>
          <a:p>
            <a:pPr algn="ctr" eaLnBrk="1" hangingPunct="1"/>
            <a:r>
              <a:rPr lang="ja-JP" altLang="en-US" sz="2400" dirty="0" smtClean="0">
                <a:solidFill>
                  <a:prstClr val="black"/>
                </a:solidFill>
                <a:latin typeface="Times New Roman" pitchFamily="18" charset="0"/>
              </a:rPr>
              <a:t>落ち着きそう。</a:t>
            </a:r>
          </a:p>
        </p:txBody>
      </p:sp>
      <p:sp>
        <p:nvSpPr>
          <p:cNvPr id="10" name="ストライプ矢印 9"/>
          <p:cNvSpPr/>
          <p:nvPr/>
        </p:nvSpPr>
        <p:spPr>
          <a:xfrm>
            <a:off x="4340740" y="3925168"/>
            <a:ext cx="977018" cy="720080"/>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pic>
        <p:nvPicPr>
          <p:cNvPr id="2560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2532" y="2564904"/>
            <a:ext cx="353783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8"/>
          <p:cNvSpPr>
            <a:spLocks noChangeArrowheads="1"/>
          </p:cNvSpPr>
          <p:nvPr/>
        </p:nvSpPr>
        <p:spPr bwMode="auto">
          <a:xfrm>
            <a:off x="5365644" y="1650504"/>
            <a:ext cx="3534724" cy="914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solidFill>
                  <a:prstClr val="black"/>
                </a:solidFill>
                <a:latin typeface="Times New Roman" pitchFamily="18" charset="0"/>
              </a:rPr>
              <a:t>「多動」に対する身体拘束</a:t>
            </a:r>
          </a:p>
        </p:txBody>
      </p:sp>
    </p:spTree>
    <p:extLst>
      <p:ext uri="{BB962C8B-B14F-4D97-AF65-F5344CB8AC3E}">
        <p14:creationId xmlns:p14="http://schemas.microsoft.com/office/powerpoint/2010/main" val="2250748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等辺三角形 3"/>
          <p:cNvSpPr/>
          <p:nvPr/>
        </p:nvSpPr>
        <p:spPr>
          <a:xfrm>
            <a:off x="4211960" y="5445224"/>
            <a:ext cx="1224136"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8" name="グループ化 17"/>
          <p:cNvGrpSpPr/>
          <p:nvPr/>
        </p:nvGrpSpPr>
        <p:grpSpPr>
          <a:xfrm>
            <a:off x="971600" y="2569840"/>
            <a:ext cx="7344816" cy="2880320"/>
            <a:chOff x="971600" y="2636912"/>
            <a:chExt cx="7344816" cy="2880320"/>
          </a:xfrm>
        </p:grpSpPr>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74" y="283783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7" y="2636912"/>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971600" y="3645024"/>
              <a:ext cx="7344816" cy="1872208"/>
              <a:chOff x="827584" y="3212976"/>
              <a:chExt cx="7344816" cy="1872208"/>
            </a:xfrm>
          </p:grpSpPr>
          <p:sp>
            <p:nvSpPr>
              <p:cNvPr id="5" name="正方形/長方形 4"/>
              <p:cNvSpPr/>
              <p:nvPr/>
            </p:nvSpPr>
            <p:spPr>
              <a:xfrm>
                <a:off x="1691680" y="4941168"/>
                <a:ext cx="56886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アーチ 5"/>
              <p:cNvSpPr/>
              <p:nvPr/>
            </p:nvSpPr>
            <p:spPr>
              <a:xfrm rot="10800000">
                <a:off x="827584" y="3212976"/>
                <a:ext cx="2232248" cy="1728192"/>
              </a:xfrm>
              <a:prstGeom prst="blockArc">
                <a:avLst>
                  <a:gd name="adj1" fmla="val 10800000"/>
                  <a:gd name="adj2" fmla="val 91818"/>
                  <a:gd name="adj3" fmla="val 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アーチ 6"/>
              <p:cNvSpPr/>
              <p:nvPr/>
            </p:nvSpPr>
            <p:spPr>
              <a:xfrm rot="10800000">
                <a:off x="5940152" y="3212976"/>
                <a:ext cx="2232248" cy="1728192"/>
              </a:xfrm>
              <a:prstGeom prst="blockArc">
                <a:avLst>
                  <a:gd name="adj1" fmla="val 10800000"/>
                  <a:gd name="adj2" fmla="val 91818"/>
                  <a:gd name="adj3" fmla="val 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grpSp>
      <p:sp>
        <p:nvSpPr>
          <p:cNvPr id="10" name="雲形吹き出し 9"/>
          <p:cNvSpPr/>
          <p:nvPr/>
        </p:nvSpPr>
        <p:spPr>
          <a:xfrm>
            <a:off x="179512" y="615504"/>
            <a:ext cx="3181802" cy="1872208"/>
          </a:xfrm>
          <a:prstGeom prst="cloudCallout">
            <a:avLst>
              <a:gd name="adj1" fmla="val -5666"/>
              <a:gd name="adj2" fmla="val 6928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11" name="雲形吹き出し 10"/>
          <p:cNvSpPr/>
          <p:nvPr/>
        </p:nvSpPr>
        <p:spPr>
          <a:xfrm>
            <a:off x="4791589" y="908720"/>
            <a:ext cx="3181802" cy="1578992"/>
          </a:xfrm>
          <a:prstGeom prst="cloudCallout">
            <a:avLst>
              <a:gd name="adj1" fmla="val 5511"/>
              <a:gd name="adj2" fmla="val 7810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solidFill>
                <a:prstClr val="black"/>
              </a:solidFill>
            </a:endParaRPr>
          </a:p>
        </p:txBody>
      </p:sp>
      <p:sp>
        <p:nvSpPr>
          <p:cNvPr id="12" name="Rectangle 8"/>
          <p:cNvSpPr>
            <a:spLocks noChangeArrowheads="1"/>
          </p:cNvSpPr>
          <p:nvPr/>
        </p:nvSpPr>
        <p:spPr bwMode="auto">
          <a:xfrm>
            <a:off x="4947019" y="975544"/>
            <a:ext cx="2935820" cy="151216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solidFill>
                  <a:prstClr val="black"/>
                </a:solidFill>
                <a:latin typeface="Times New Roman" pitchFamily="18" charset="0"/>
              </a:rPr>
              <a:t>今すれば短くてすむ</a:t>
            </a:r>
          </a:p>
        </p:txBody>
      </p:sp>
      <p:sp>
        <p:nvSpPr>
          <p:cNvPr id="13" name="Rectangle 8"/>
          <p:cNvSpPr>
            <a:spLocks noChangeArrowheads="1"/>
          </p:cNvSpPr>
          <p:nvPr/>
        </p:nvSpPr>
        <p:spPr bwMode="auto">
          <a:xfrm>
            <a:off x="323751" y="795524"/>
            <a:ext cx="2935820" cy="1512168"/>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dirty="0" smtClean="0">
                <a:solidFill>
                  <a:prstClr val="black"/>
                </a:solidFill>
                <a:latin typeface="Times New Roman" pitchFamily="18" charset="0"/>
              </a:rPr>
              <a:t>もう少し待ってくれれば</a:t>
            </a:r>
            <a:endParaRPr lang="en-US" altLang="ja-JP" sz="2400" dirty="0" smtClean="0">
              <a:solidFill>
                <a:prstClr val="black"/>
              </a:solidFill>
              <a:latin typeface="Times New Roman" pitchFamily="18" charset="0"/>
            </a:endParaRPr>
          </a:p>
          <a:p>
            <a:pPr algn="ctr" eaLnBrk="1" hangingPunct="1"/>
            <a:r>
              <a:rPr lang="ja-JP" altLang="en-US" sz="2400" dirty="0">
                <a:solidFill>
                  <a:prstClr val="black"/>
                </a:solidFill>
                <a:latin typeface="Times New Roman" pitchFamily="18" charset="0"/>
              </a:rPr>
              <a:t>落ち着く</a:t>
            </a:r>
            <a:r>
              <a:rPr lang="ja-JP" altLang="en-US" sz="2400" dirty="0" smtClean="0">
                <a:solidFill>
                  <a:prstClr val="black"/>
                </a:solidFill>
                <a:latin typeface="Times New Roman" pitchFamily="18" charset="0"/>
              </a:rPr>
              <a:t>のに・・・</a:t>
            </a:r>
          </a:p>
        </p:txBody>
      </p:sp>
      <p:sp>
        <p:nvSpPr>
          <p:cNvPr id="14" name="テキスト ボックス 13"/>
          <p:cNvSpPr txBox="1"/>
          <p:nvPr/>
        </p:nvSpPr>
        <p:spPr>
          <a:xfrm>
            <a:off x="179512" y="2937768"/>
            <a:ext cx="615553" cy="1852430"/>
          </a:xfrm>
          <a:prstGeom prst="rect">
            <a:avLst/>
          </a:prstGeom>
          <a:noFill/>
        </p:spPr>
        <p:txBody>
          <a:bodyPr vert="eaVert" wrap="none" rtlCol="0">
            <a:spAutoFit/>
          </a:bodyPr>
          <a:lstStyle/>
          <a:p>
            <a:r>
              <a:rPr lang="ja-JP" altLang="en-US" sz="2800" dirty="0" smtClean="0">
                <a:solidFill>
                  <a:prstClr val="black"/>
                </a:solidFill>
              </a:rPr>
              <a:t>本人の意志</a:t>
            </a:r>
            <a:endParaRPr lang="ja-JP" altLang="en-US" sz="2800" dirty="0">
              <a:solidFill>
                <a:prstClr val="black"/>
              </a:solidFill>
            </a:endParaRPr>
          </a:p>
        </p:txBody>
      </p:sp>
      <p:sp>
        <p:nvSpPr>
          <p:cNvPr id="15" name="テキスト ボックス 14"/>
          <p:cNvSpPr txBox="1"/>
          <p:nvPr/>
        </p:nvSpPr>
        <p:spPr>
          <a:xfrm>
            <a:off x="8374881" y="2910847"/>
            <a:ext cx="615553" cy="1887696"/>
          </a:xfrm>
          <a:prstGeom prst="rect">
            <a:avLst/>
          </a:prstGeom>
          <a:noFill/>
        </p:spPr>
        <p:txBody>
          <a:bodyPr vert="eaVert" wrap="none" rtlCol="0">
            <a:spAutoFit/>
          </a:bodyPr>
          <a:lstStyle/>
          <a:p>
            <a:r>
              <a:rPr lang="ja-JP" altLang="en-US" sz="2800" dirty="0" smtClean="0">
                <a:solidFill>
                  <a:prstClr val="black"/>
                </a:solidFill>
              </a:rPr>
              <a:t>治療的判断</a:t>
            </a:r>
            <a:endParaRPr lang="ja-JP" altLang="en-US" sz="2800" dirty="0">
              <a:solidFill>
                <a:prstClr val="black"/>
              </a:solidFill>
            </a:endParaRPr>
          </a:p>
        </p:txBody>
      </p:sp>
      <p:sp>
        <p:nvSpPr>
          <p:cNvPr id="16" name="AutoShape 2" descr="data:image/jpeg;base64,/9j/4AAQSkZJRgABAQAAAQABAAD/2wCEAAkGBxITEhAPEhIUDxUQFBIUEhAPFRYUFRwYFRUWFhQWFRUYHCggGRoxGxQVITEiJSowMC4vFyIzRDMsNyk5NCsBCgoKDg0OGxAQGywlICUsNzc0MDQyNSw0NS8vLywsNCwvLCwsNzQsLCw0LS4vNSw0NjQsNiwtLCwsLCwsLCwsLP/AABEIAOEA4QMBIgACEQEDEQH/xAAcAAEAAQUBAQAAAAAAAAAAAAAABwMEBQYIAgH/xABDEAABAwIEAwUEBgcHBQEAAAABAAIDBBEFEiExBkFRBxMiYYEUMnGRI0JScoKhCBUzQ2KiwSRTkrGy0eFEVLPC8DX/xAAaAQEAAwEBAQAAAAAAAAAAAAAAAgQFAwEG/8QALBEBAAICAAQEBAcBAAAAAAAAAAECAxEEEiExE0FxoSJRgfEFIzJhscHwQv/aAAwDAQACEQMRAD8AnFERAREQEREBERAREQEREBEVCurI4Y3zSvbFHGC573mwAHMlBXRQfxD24SmXLQU7O6a79rVZszwDrlY0jID53OuwW+8C9o9JiP0YvTVDQC6mlIuepid9dt/gfIINzRanxR2i4dQuMUs3eSi96enHeSC2tnW8LDqNHEbqM8Y7cKtxIpaaKBt9HVBdI8j7rSA0+pQTwi5xd2wYsTfPAP4RDp+brrLYR24VbDaqpYqhv2qcuiePR2YH8kE8ItCwPtdwuocyN0j6V79AyqYWC/QyC7BtuSNxz0W+A80H1ERAREQEREBERAREQEREBERAREQEREBEWM4jxyGip5Kqd2VkY2+s531WMHNx5D+iDxxPxFT0FO+qqHZWt0a0ave4+6xjebj+WpNgLrmnjDjCrxKQvneWRBxMNIw/RsGwzWtnf/EeptYaKjxfxRUYjUGpnOVrbiCnabsjbfYdXnS7ufkAAMMgLy9l7HYjUOGhB8ivSIPjW28ydSTqSepK+oiAiIg+PaCLHVSP2Vdo76N7KGreX0ryGxSvOsJOwJ/uv9O+yjlU5hcEIOz0Ue9iPEpq8PEUjs0tE4QuJNyWWvE4+l2/gKkJAREQEREBERAREQEREBERAREQEREFviFbHDHJPK8RxxNL3vdsANSVzL2i8aPxOoDhmjpodKeFx36yvH2z05DTqTsHb5xXJJVfqtpLYqYMfK0fXke0Pbm/hDXCw6k9BaKxOgu0VBsyOmQVrryXq2dMqbpUF33i9NeqNDQzzHLDFJMb2+jaXfMjZZLFuHKqkZFJUMEYlcWtGZrnXAvqBeyjN6xPLvqlFLTG9dFsEXhhXtSRF4kXteJEG0dlHFow+va6Q2gqQIpzsG3PgkPwO/kSuplxFKuq+yTH/bMMpnuN5IR3EutzmjsAT5lmQ+qDckREBERAREQEREBERAREQEREBERBzP2/w5cWJtbvKeFxPW2Zt/5beijdS5+kjFato32AzU5bm0ucsjjb+b81oLuDK4U7qt1O5kTG5iZC1rsvN2QnNb05qNrRXvL2KzPZgg5C5eVJnAfZv3rWVVYCGu1jp9Wlw5OkO4HQBQy5q4q7snjx2yTqrUOHOE6qt1hZZgNjNJ4WfAHdx8gCpS4e7MaWHK+YGqkGp7zSO/lHzH3rreqSjaxrWMaGNYAGtaAAANgANldsYFk5eLyZOkdIaOPBjx/vKzgpA0BrQGgaBrRYegCi3tvP0lCzo2d3+IsH/qphAULduMp9tpm30FNmA83SyAn+VvyXvBU/NiUeJvM45hoAdZfRKrR716ML8glynIXFgfbwlwAJbfrYj5raZi8a5eJSqMUi+SyIKLypm/RtxW0tbRE++xk7B9w5JP8AXH8lC5W/dhkhGMUwBsHsqGuHUd051j6tB9EHUSIiAiIgIiICIiAiIgIiICIiAqVTUNjY+V7gxkbXOe47BrRck+gVVYHj5pOGYkACSaSpsBqf2TkGj4URiUwxioiysbdmHwSC5ZG1xvM8bd452otoABYndeO0WvLMOrHs8WaPJprpI5rHH5OKyHDsjPYqLJ7vs8GW3Tu2qOcRqMsdZgMZzzS1LGUrMpsIpiybxO5Bt3LEm1subfyn23/TUisY8XrHvpiuyrg8VkrqmZuaCncBlOz5LXyn+EAgkc7gc1KnEFNiLHiaikikaAA+jqGhoNr3LJRqCdNDpp6LL8P4Qykp4aWPURNALrWzO3c4+ZJJ9VZ8TcT0tEG+0S5C++RjQXPNueUbDzOi9y5bZMm4jfyhHHSKU1M6YI8eGK4q6GrpS0eNwZ3sQ0ubSNsCFf4RxtT1EkcccdR9J7r3QPDLWuCXbAefmryixCOoiZUQuzskF2kfmCORBuCPJXlOCq05K71y6n1WYxzrfN7Mi0qE+3ZhFZTOtoaYAHzEshI/mb81NbFEnbtSudJh72NL84ljblF7uzMLQLczm9bK3wc/mwq8RHwSj7hTh+StqGU7LhvvSycmsG5+PIDqVufa1SxU8GH0kLQxjDKQOegYCTpqSTcnqt+4K4abQUrYyB30lnzvGt3W90H7IvYep5qOO2iUmppm8mwkj4ueb/6QusZ/F4mIjtG/4RnF4eCZnvKPQV8JRFpqApY/R0w1z66oqbeCCAsv/HK9uUD8LHqJ10n+j9hJiw0zk61cr5ALWs1n0Y+OrHH1CCTUREBERAREQEREBERAREQEREBeJog5rmOFw4FpHkRYr2iCHOEC6n7zB5rtmonPyF+neQF5McrOrbEDy09HCWHsqa+qxbKMjP7PSvt72QZJZh+bQelwti7asJjfQPqheOenMTIp4yWuDZpmQyMJGpYWyHRX+F0DIIYqeMWZCxrG/hFrnz5+qyuIxRitNo/6/wBK/iyTkrFZ8l0oL7VsDrZsSc5sEszJGxNgdGwubYNF23AsDmznXrdTmvq4Ycs47c0Q6ZMfPGpa9whgRpKOnpnWLmNJeRqMznFzrHpd1vRZpkSrWX1crfFMzLrE6jUPJZcEHYgg+q0jgh7Y3S4RUAPlw6QvpXSgFxhdfu5GEj3gHEEjYOAW8FarxrgRnEdVAe7q6U5oJNswGpif1YdR5X6EqdbRETWfNCazM7hmql6gXtSrRJiEgH7lkcV/MAvP5vI9FLWAcRxVbC4fRyR6TwP0dG4e8De3huDr/VQHi9QZJ55ScxklkdcbauJ08l24DHPi2m3lH8o8ZePCiI81oiIthmKtLTvkeyKNud8rmsY0blziA0D1IXZfD2FtpaWnpGm4p4mR5upa0Au9Tc+qhP8AR94RL5X4rK3wQ5o6bMN5D78gvyANgepPNqnxAREQEREBERAREQEREBERAREQEREGH4vwUVlFVUZ/fRkNJ5PHijPo9rT6LUuC8Z9qpI5HeGWO8NQw7tlj8LwRyvo63RwUiqL8cjbh2LMePDT4zo8fVZVMIs4cgHhwvzJJPJVeLxc9Nx3h3wX5beraERanh/FxbWPw6tY2nlLiaaRpPdSscT3dr+6+wtbmQdtllVrM70vTMR3bYiL4SopId7a+JJ2zMoI3ujjEbXyZCQXlxNg631QGjTqVsXZpTzR4fGJr3e58kYcbkMdbLfpc5nfiWz4pg1LLI2eWnilkYLNe9gcdNr338r7JI5e5+IrOKMdYSw4Z8SbzLUOPsAilgqKoAxTRRPcJYyWlzWtuWPt7wIuNVB6njtCxJkNDUZjYzNMTANyXjX0y3K0bgjs2fWwuqJnupmO0gs0OLury028G1tdddudvgMvJhm156b6K/GY+bJEVjrpoKz/BPCs2I1TKWLwjR00pGjIwfE49TyA5k8txa45gE1NVvoSO8kD2sZk1z57GMtHUhw087Lp7sz4PZhtGyIgGeWz6l41u+3ug/Zbew9TzWpExMbhnzGp1LYcIw2OmhipoW5I4WBjB5DmTzPMnmSrxEXrwREQEREBERAREQEREBERAREQERUauqjiY6WV7YmMF3SSODWgdS46BBWUM9u/EtJLBHRQVDX1UNUx2SK5LS0PYbyDwscHEaXv5LPYlxycQn/VOESeN7XOqMQA8EUTTleYgbF77loBGniFjzbrfaRwU2ihwuSniz01HP3ldKRnmcS6O80pAzOFmvvbQXGi8ns9hsnCGNOngyzeGopnGGqYdxIzQu8wRZwI01PRUeMOH4a+ExSWa9tzDNbxMcf8ANpsLjnbqAsRxDTujmjxqh+na9jRVQxa99F9WRlt3gf5Dzvf4VxJTVIBhmaTzjccsgPMOYdVgZJtWeen2n5NfHWto5bfdR7O8bqpWTU1ZG5stGWsMzgQHg3ANzufDuNwQea218isGSL4+Vcr5otO4jTrXDMdN7ep5FaTSta1z3ENa0FznHYAC5JVQlaJxlxHA6VtC9zmwNc01s0bXOFt2wXbqLka+WnVc8eO2W2odL3jHXcsRUx1mIVUdYKH2mmbcU0czxEy1x9I8E3N7XI2IsNbaydw3W1T87amkbSBmQRmOZsrXbg2DR4QLDfr5LXoePqA2ZE98pA0jhglJsNAAMo8gruhkxDED7PFR1GHxSEtlrKod25sdjfumGxLzsCL2vdX4plyarFNRHr09/wClObY6btN9z9F5wHgEVXiNZjjxmbHJ3FGCPCTExsb5x11BDemvO1pSVrheHx08UVPC0RxwtDGNHID/ADPMnmrpbFa8tYiPJl2nc7ERFJ4IiICIiAiIgIiICIiAiIgIiiTta7QqiCZ2GUdon92101Vu5ue9mRjYOy2Ob+LSxF0G58Y8d0eHNtK/vJiLspYrOlN9iR9Rvmeh3XP/ABjxRV4k8PqXBkbSTFSx/s29C77b7fWPnaw0WLazVz3Fz3vN3yPJc9x5kuOpXohBecDY9+rq6CsIJjF45w3fu36OI62OV1v4V1S1zJGAjLIyRtxsWua4fmCCuQKkgWB+toFMPYrxmXQPw2Y3fSjNA47mG9svxaTb4EDkguuIcO/U8hnhDnYdM76aEXcaZ7jbvIxuYiTq3kduioV/D9BWATuijmzi4mjJaSORzsIv6rL8Z8UxxWpshqp6lpbFRtFy/NceP7LN7k8gemkX4l2a1NPDHI2Rszic09G1z2RkAghjHXu7mLm3ksnjvAplrvJyWt/vp6ruDNaKzWa80LvieKmpIpDT4lPHKy3d0zajvG300LACW6dTZZHGqbF6fD6fFYaz2uGWGKSVkkEbZI+8a030Bztu4gm+mnLUSBwLUYRLBnpKWGnfHZs0D429/G61rSFwzEaGzudjzVp2o8Wx01DLEAC6pY6CKLYeNuVxsPqhpv8AIaXV3Hw1Irq3xfvMQ5X4i0zuvw+jX+HcKxCtY0w4zRPNmmZsETZHx5hcaaXO41tsVJvCfC8FBB7PFd+ZxfLLLq+R53e88z/suTsLrJaaRk1PK+CVm0kZIO97EbFumx0KmbhHtwYQ2LEozG4ae1QNzRnzfGPE07e7e/QLtTFSn6YiHK2S1/1TtMjYwNgB8AvSo0dVHKxksT2yseLsfGQ5pHUEbqspoCIiAiIgIiICIiAiIgIiICIiAiIgLmjtLkD8YxF4OYB0DB5FkEYcP8V10s9wAJOgAuT8FyVV1vfzVVVyqKiaUfBzyQPkg8IiIMfK8OlsTbINAep/4XgSvje2WJ5jkjN2PabEH4q8qKZrveAPnz+axbI/E7KSWjQX680G+cL0raihxCvklc2upZXVDaou8YyRB0YPVpIeLbbdFksS49qRTRzT0MjS5rT3gOWI5tnDQloIsbFaNwvSiWspqZ73MiqJY2zNDi0OANw1wvrfb1U58U0THxujLQWvaWEbCxFrL5z8Zz4K58VMlOae++3T6LOCtpiZiWjx8LT08EuNOqjBVhhnMbAO5yZQRA8Xu69mjfe2hIutR4z4kdiMrZ2tdG2KJrGRusfGfFKR66A9ANl9xHjCWoo6XD3MLBS2Er8x+k7vSJpbbQAbg3uQDpZa/LWEOta/RfRViIjUdlZ8j1APz+KEL3RMPjJFgTcBVJmL0SH2CY7LFXmgzEw1THuEZJIbJG0vzN6XAcDbfToF0QuYuxf/APZpPuVH/heunUBERAREQEREBERAREQEREBERAREQax2mYqKbC66UkgmF0TC3fPL9Gwj4FwPouaYI8rWt6ABTP8ApBzu9looB7stTmf593G4gfDxX9FDiAiL4xr3vEUUb55HbRxNLnfE22Gu6TOh4kOhB5rEyxFmrTcc2lXtQ9wc9jmmN8ZLXxvFnAjQghWxuUFOKcgtkjOVzHNc0jcOabtPzCmnEuL45cN/WDSGnKWmMm9prW7vz1IPwN1C4h1vZfDFyzaXvkvpfa9ln8d+H4+KtS1uk1n284dKZJpt8z7ucdXElx8zqVSe65GUEkHfkrkxqtDEtBzVIGr5UK5YxW1Qg2Hsmly4xh5vlu6Vp/FC8AfOy6mXInB1X3WIYfL9mqgB32c8Ndt5ErrtAREQEREBERAREQEREBERAREQEREEC9umNCSugo2nSjiL32P7yexAI8mBp/Go+DlunbzhQgxFlU0n+3RAuB+3CGx6H7uTT/daBDKgvCVv3Zdi1HBQF75YYpS95nc9zWv94iMG+pFgLfErQGlW8VBG3XLf72q458Pi15d6dcWTw7b1tsvaZjFFVOimpCZZ2nLK5jHBrmW0zEgXIIFj0Py1BkUh2aG/eP8AQLJpdSxY4x15YlHJfntzLJlAT77yfJvhC9Pw6MiwFjyOquTIE7wLog2LgPgRlZB7RNUPYM7mCOENzeG1yXuv12ssrjvZc6KKSemqnPMTHP7mdjfEGgkgPaRY2HT1C1bhziyoonzxQsZKyQiTLJcBryAC641N7DTyCqY3xBV1nhnlyx/9vBdkZ+9rd/qqc04jxZ6/Cs82Hw+3ViqeUOaHDn/8Vb1Ku2sAAAFgOStKlXFZRpKnu5Ipv7qSN/X3Xh39F2auKphoV2dQS54on3vnYx1xsbtBuEFdERAREQEREBERAREQEREBERAREQaN2ycPmrw2YsbmlpSKiK2/g/aAW1N4y/TmQFzPDJsV2gQuYO1Xg84fWOdGy1NVEvgI91rvrxeVjqPIjoUGuRyqp3oWOD07xBfOnVF9QrYuX2nifI9sUbHSvebNjiaXvJ3sGt1JQe3TFfBMrjHMCrKQhtTTyUwds6Rpyn4PHhJ8gVjhGNz4vigu6ecGTTW7dfQ/8rItKxMNhsLK9jmQXLlZVKuO9VpO5BbS7H4FdecHZvYMPz3z+yU2e++bumZr+t1yXh+Hy1MsdLAwySzODWtbr8SegA1J5AErsTDqbuooob5u6jYy/XK0Nv8AkguEREBERAREQEREBERAREQEREBERAWF4v4dir6Sakl0zi8b7XLJB7jx8D8xcc1mkQcecRYDU0Epp6uMxu1yPGsbwPrRu+sNvMX1AOiyGA8D4lWNa+npHljtppbRMI+00vIzDzF11i+MG1wHWNxcX1GxHmvSCEOF+w12YPxGdpaP+npCdfvSuAsPIDnuFKeA8H0FGQ6mpYoXAECQDNJY6Ed467vzWcRBTnha9pY9rXtcLFrwHAjoQdCo04s7F6OozSUjjQSHXKwZoCfOP6v4SAOhUnog5N4j4HxGhzGop3GNt/7RB9JFYcyRq0feAWvskvsV2ktPxbsxwmoeZZKNgc65cYXPiBJ3JbG4C/nZBy932ttydgNT8lvPCXZXX11pJB7BCf3k7T3h+5DofUkb6XU78O8EYfRHNTUzI3/3jrySfAPeSQPILYUGvcH8GUmHMLKaPxOA7yeTxSvt9p3IeQsPJbCiICIiAiIgIiICIiAiIgIiICIiAiIgIiICIiAiIgIiICIiAiIgIiICIiAiIgIiICIiAiIg/9k=">
            <a:hlinkClick r:id="rId4"/>
          </p:cNvPr>
          <p:cNvSpPr>
            <a:spLocks noChangeAspect="1" noChangeArrowheads="1"/>
          </p:cNvSpPr>
          <p:nvPr/>
        </p:nvSpPr>
        <p:spPr bwMode="auto">
          <a:xfrm>
            <a:off x="539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AutoShape 4" descr="data:image/jpeg;base64,/9j/4AAQSkZJRgABAQAAAQABAAD/2wCEAAkGBxITEhAPEhIUDxUQFBIUEhAPFRYUFRwYFRUWFhQWFRUYHCggGRoxGxQVITEiJSowMC4vFyIzRDMsNyk5NCsBCgoKDg0OGxAQGywlICUsNzc0MDQyNSw0NS8vLywsNCwvLCwsNzQsLCw0LS4vNSw0NjQsNiwtLCwsLCwsLCwsLP/AABEIAOEA4QMBIgACEQEDEQH/xAAcAAEAAQUBAQAAAAAAAAAAAAAABwMEBQYIAgH/xABDEAABAwIEAwUEBgcHBQEAAAABAAIDBBEFEiExBkFRBxMiYYEUMnGRI0JScoKhCBUzQ2KiwSRTkrGy0eFEVLPC8DX/xAAaAQEAAwEBAQAAAAAAAAAAAAAAAgQFAwEG/8QALBEBAAICAAQEBAcBAAAAAAAAAAECAxEEEiExE0FxoSJRgfEFIzJhscHwQv/aAAwDAQACEQMRAD8AnFERAREQEREBERAREQEREBEVCurI4Y3zSvbFHGC573mwAHMlBXRQfxD24SmXLQU7O6a79rVZszwDrlY0jID53OuwW+8C9o9JiP0YvTVDQC6mlIuepid9dt/gfIINzRanxR2i4dQuMUs3eSi96enHeSC2tnW8LDqNHEbqM8Y7cKtxIpaaKBt9HVBdI8j7rSA0+pQTwi5xd2wYsTfPAP4RDp+brrLYR24VbDaqpYqhv2qcuiePR2YH8kE8ItCwPtdwuocyN0j6V79AyqYWC/QyC7BtuSNxz0W+A80H1ERAREQEREBERAREQEREBERAREQEREBEWM4jxyGip5Kqd2VkY2+s531WMHNx5D+iDxxPxFT0FO+qqHZWt0a0ave4+6xjebj+WpNgLrmnjDjCrxKQvneWRBxMNIw/RsGwzWtnf/EeptYaKjxfxRUYjUGpnOVrbiCnabsjbfYdXnS7ufkAAMMgLy9l7HYjUOGhB8ivSIPjW28ydSTqSepK+oiAiIg+PaCLHVSP2Vdo76N7KGreX0ryGxSvOsJOwJ/uv9O+yjlU5hcEIOz0Ue9iPEpq8PEUjs0tE4QuJNyWWvE4+l2/gKkJAREQEREBERAREQEREBERAREQEREFviFbHDHJPK8RxxNL3vdsANSVzL2i8aPxOoDhmjpodKeFx36yvH2z05DTqTsHb5xXJJVfqtpLYqYMfK0fXke0Pbm/hDXCw6k9BaKxOgu0VBsyOmQVrryXq2dMqbpUF33i9NeqNDQzzHLDFJMb2+jaXfMjZZLFuHKqkZFJUMEYlcWtGZrnXAvqBeyjN6xPLvqlFLTG9dFsEXhhXtSRF4kXteJEG0dlHFow+va6Q2gqQIpzsG3PgkPwO/kSuplxFKuq+yTH/bMMpnuN5IR3EutzmjsAT5lmQ+qDckREBERAREQEREBERAREQEREBERBzP2/w5cWJtbvKeFxPW2Zt/5beijdS5+kjFato32AzU5bm0ucsjjb+b81oLuDK4U7qt1O5kTG5iZC1rsvN2QnNb05qNrRXvL2KzPZgg5C5eVJnAfZv3rWVVYCGu1jp9Wlw5OkO4HQBQy5q4q7snjx2yTqrUOHOE6qt1hZZgNjNJ4WfAHdx8gCpS4e7MaWHK+YGqkGp7zSO/lHzH3rreqSjaxrWMaGNYAGtaAAANgANldsYFk5eLyZOkdIaOPBjx/vKzgpA0BrQGgaBrRYegCi3tvP0lCzo2d3+IsH/qphAULduMp9tpm30FNmA83SyAn+VvyXvBU/NiUeJvM45hoAdZfRKrR716ML8glynIXFgfbwlwAJbfrYj5raZi8a5eJSqMUi+SyIKLypm/RtxW0tbRE++xk7B9w5JP8AXH8lC5W/dhkhGMUwBsHsqGuHUd051j6tB9EHUSIiAiIgIiICIiAiIgIiICIiAqVTUNjY+V7gxkbXOe47BrRck+gVVYHj5pOGYkACSaSpsBqf2TkGj4URiUwxioiysbdmHwSC5ZG1xvM8bd452otoABYndeO0WvLMOrHs8WaPJprpI5rHH5OKyHDsjPYqLJ7vs8GW3Tu2qOcRqMsdZgMZzzS1LGUrMpsIpiybxO5Bt3LEm1subfyn23/TUisY8XrHvpiuyrg8VkrqmZuaCncBlOz5LXyn+EAgkc7gc1KnEFNiLHiaikikaAA+jqGhoNr3LJRqCdNDpp6LL8P4Qykp4aWPURNALrWzO3c4+ZJJ9VZ8TcT0tEG+0S5C++RjQXPNueUbDzOi9y5bZMm4jfyhHHSKU1M6YI8eGK4q6GrpS0eNwZ3sQ0ubSNsCFf4RxtT1EkcccdR9J7r3QPDLWuCXbAefmryixCOoiZUQuzskF2kfmCORBuCPJXlOCq05K71y6n1WYxzrfN7Mi0qE+3ZhFZTOtoaYAHzEshI/mb81NbFEnbtSudJh72NL84ljblF7uzMLQLczm9bK3wc/mwq8RHwSj7hTh+StqGU7LhvvSycmsG5+PIDqVufa1SxU8GH0kLQxjDKQOegYCTpqSTcnqt+4K4abQUrYyB30lnzvGt3W90H7IvYep5qOO2iUmppm8mwkj4ueb/6QusZ/F4mIjtG/4RnF4eCZnvKPQV8JRFpqApY/R0w1z66oqbeCCAsv/HK9uUD8LHqJ10n+j9hJiw0zk61cr5ALWs1n0Y+OrHH1CCTUREBERAREQEREBERAREQEREBeJog5rmOFw4FpHkRYr2iCHOEC6n7zB5rtmonPyF+neQF5McrOrbEDy09HCWHsqa+qxbKMjP7PSvt72QZJZh+bQelwti7asJjfQPqheOenMTIp4yWuDZpmQyMJGpYWyHRX+F0DIIYqeMWZCxrG/hFrnz5+qyuIxRitNo/6/wBK/iyTkrFZ8l0oL7VsDrZsSc5sEszJGxNgdGwubYNF23AsDmznXrdTmvq4Ycs47c0Q6ZMfPGpa9whgRpKOnpnWLmNJeRqMznFzrHpd1vRZpkSrWX1crfFMzLrE6jUPJZcEHYgg+q0jgh7Y3S4RUAPlw6QvpXSgFxhdfu5GEj3gHEEjYOAW8FarxrgRnEdVAe7q6U5oJNswGpif1YdR5X6EqdbRETWfNCazM7hmql6gXtSrRJiEgH7lkcV/MAvP5vI9FLWAcRxVbC4fRyR6TwP0dG4e8De3huDr/VQHi9QZJ55ScxklkdcbauJ08l24DHPi2m3lH8o8ZePCiI81oiIthmKtLTvkeyKNud8rmsY0blziA0D1IXZfD2FtpaWnpGm4p4mR5upa0Au9Tc+qhP8AR94RL5X4rK3wQ5o6bMN5D78gvyANgepPNqnxAREQEREBERAREQEREBERAREQEREGH4vwUVlFVUZ/fRkNJ5PHijPo9rT6LUuC8Z9qpI5HeGWO8NQw7tlj8LwRyvo63RwUiqL8cjbh2LMePDT4zo8fVZVMIs4cgHhwvzJJPJVeLxc9Nx3h3wX5beraERanh/FxbWPw6tY2nlLiaaRpPdSscT3dr+6+wtbmQdtllVrM70vTMR3bYiL4SopId7a+JJ2zMoI3ujjEbXyZCQXlxNg631QGjTqVsXZpTzR4fGJr3e58kYcbkMdbLfpc5nfiWz4pg1LLI2eWnilkYLNe9gcdNr338r7JI5e5+IrOKMdYSw4Z8SbzLUOPsAilgqKoAxTRRPcJYyWlzWtuWPt7wIuNVB6njtCxJkNDUZjYzNMTANyXjX0y3K0bgjs2fWwuqJnupmO0gs0OLury028G1tdddudvgMvJhm156b6K/GY+bJEVjrpoKz/BPCs2I1TKWLwjR00pGjIwfE49TyA5k8txa45gE1NVvoSO8kD2sZk1z57GMtHUhw087Lp7sz4PZhtGyIgGeWz6l41u+3ug/Zbew9TzWpExMbhnzGp1LYcIw2OmhipoW5I4WBjB5DmTzPMnmSrxEXrwREQEREBERAREQEREBERAREQERUauqjiY6WV7YmMF3SSODWgdS46BBWUM9u/EtJLBHRQVDX1UNUx2SK5LS0PYbyDwscHEaXv5LPYlxycQn/VOESeN7XOqMQA8EUTTleYgbF77loBGniFjzbrfaRwU2ihwuSniz01HP3ldKRnmcS6O80pAzOFmvvbQXGi8ns9hsnCGNOngyzeGopnGGqYdxIzQu8wRZwI01PRUeMOH4a+ExSWa9tzDNbxMcf8ANpsLjnbqAsRxDTujmjxqh+na9jRVQxa99F9WRlt3gf5Dzvf4VxJTVIBhmaTzjccsgPMOYdVgZJtWeen2n5NfHWto5bfdR7O8bqpWTU1ZG5stGWsMzgQHg3ANzufDuNwQea218isGSL4+Vcr5otO4jTrXDMdN7ep5FaTSta1z3ENa0FznHYAC5JVQlaJxlxHA6VtC9zmwNc01s0bXOFt2wXbqLka+WnVc8eO2W2odL3jHXcsRUx1mIVUdYKH2mmbcU0czxEy1x9I8E3N7XI2IsNbaydw3W1T87amkbSBmQRmOZsrXbg2DR4QLDfr5LXoePqA2ZE98pA0jhglJsNAAMo8gruhkxDED7PFR1GHxSEtlrKod25sdjfumGxLzsCL2vdX4plyarFNRHr09/wClObY6btN9z9F5wHgEVXiNZjjxmbHJ3FGCPCTExsb5x11BDemvO1pSVrheHx08UVPC0RxwtDGNHID/ADPMnmrpbFa8tYiPJl2nc7ERFJ4IiICIiAiIgIiICIiAiIgIiiTta7QqiCZ2GUdon92101Vu5ue9mRjYOy2Ob+LSxF0G58Y8d0eHNtK/vJiLspYrOlN9iR9Rvmeh3XP/ABjxRV4k8PqXBkbSTFSx/s29C77b7fWPnaw0WLazVz3Fz3vN3yPJc9x5kuOpXohBecDY9+rq6CsIJjF45w3fu36OI62OV1v4V1S1zJGAjLIyRtxsWua4fmCCuQKkgWB+toFMPYrxmXQPw2Y3fSjNA47mG9svxaTb4EDkguuIcO/U8hnhDnYdM76aEXcaZ7jbvIxuYiTq3kduioV/D9BWATuijmzi4mjJaSORzsIv6rL8Z8UxxWpshqp6lpbFRtFy/NceP7LN7k8gemkX4l2a1NPDHI2Rszic09G1z2RkAghjHXu7mLm3ksnjvAplrvJyWt/vp6ruDNaKzWa80LvieKmpIpDT4lPHKy3d0zajvG300LACW6dTZZHGqbF6fD6fFYaz2uGWGKSVkkEbZI+8a030Bztu4gm+mnLUSBwLUYRLBnpKWGnfHZs0D429/G61rSFwzEaGzudjzVp2o8Wx01DLEAC6pY6CKLYeNuVxsPqhpv8AIaXV3Hw1Irq3xfvMQ5X4i0zuvw+jX+HcKxCtY0w4zRPNmmZsETZHx5hcaaXO41tsVJvCfC8FBB7PFd+ZxfLLLq+R53e88z/suTsLrJaaRk1PK+CVm0kZIO97EbFumx0KmbhHtwYQ2LEozG4ae1QNzRnzfGPE07e7e/QLtTFSn6YiHK2S1/1TtMjYwNgB8AvSo0dVHKxksT2yseLsfGQ5pHUEbqspoCIiAiIgIiICIiAiIgIiICIiAiIgLmjtLkD8YxF4OYB0DB5FkEYcP8V10s9wAJOgAuT8FyVV1vfzVVVyqKiaUfBzyQPkg8IiIMfK8OlsTbINAep/4XgSvje2WJ5jkjN2PabEH4q8qKZrveAPnz+axbI/E7KSWjQX680G+cL0raihxCvklc2upZXVDaou8YyRB0YPVpIeLbbdFksS49qRTRzT0MjS5rT3gOWI5tnDQloIsbFaNwvSiWspqZ73MiqJY2zNDi0OANw1wvrfb1U58U0THxujLQWvaWEbCxFrL5z8Zz4K58VMlOae++3T6LOCtpiZiWjx8LT08EuNOqjBVhhnMbAO5yZQRA8Xu69mjfe2hIutR4z4kdiMrZ2tdG2KJrGRusfGfFKR66A9ANl9xHjCWoo6XD3MLBS2Er8x+k7vSJpbbQAbg3uQDpZa/LWEOta/RfRViIjUdlZ8j1APz+KEL3RMPjJFgTcBVJmL0SH2CY7LFXmgzEw1THuEZJIbJG0vzN6XAcDbfToF0QuYuxf/APZpPuVH/heunUBERAREQEREBERAREQEREBERAREQax2mYqKbC66UkgmF0TC3fPL9Gwj4FwPouaYI8rWt6ABTP8ApBzu9looB7stTmf593G4gfDxX9FDiAiL4xr3vEUUb55HbRxNLnfE22Gu6TOh4kOhB5rEyxFmrTcc2lXtQ9wc9jmmN8ZLXxvFnAjQghWxuUFOKcgtkjOVzHNc0jcOabtPzCmnEuL45cN/WDSGnKWmMm9prW7vz1IPwN1C4h1vZfDFyzaXvkvpfa9ln8d+H4+KtS1uk1n284dKZJpt8z7ucdXElx8zqVSe65GUEkHfkrkxqtDEtBzVIGr5UK5YxW1Qg2Hsmly4xh5vlu6Vp/FC8AfOy6mXInB1X3WIYfL9mqgB32c8Ndt5ErrtAREQEREBERAREQEREBERAREQEREEC9umNCSugo2nSjiL32P7yexAI8mBp/Go+DlunbzhQgxFlU0n+3RAuB+3CGx6H7uTT/daBDKgvCVv3Zdi1HBQF75YYpS95nc9zWv94iMG+pFgLfErQGlW8VBG3XLf72q458Pi15d6dcWTw7b1tsvaZjFFVOimpCZZ2nLK5jHBrmW0zEgXIIFj0Py1BkUh2aG/eP8AQLJpdSxY4x15YlHJfntzLJlAT77yfJvhC9Pw6MiwFjyOquTIE7wLog2LgPgRlZB7RNUPYM7mCOENzeG1yXuv12ssrjvZc6KKSemqnPMTHP7mdjfEGgkgPaRY2HT1C1bhziyoonzxQsZKyQiTLJcBryAC641N7DTyCqY3xBV1nhnlyx/9vBdkZ+9rd/qqc04jxZ6/Cs82Hw+3ViqeUOaHDn/8Vb1Ku2sAAAFgOStKlXFZRpKnu5Ipv7qSN/X3Xh39F2auKphoV2dQS54on3vnYx1xsbtBuEFdERAREQEREBERAREQEREBERAREQaN2ycPmrw2YsbmlpSKiK2/g/aAW1N4y/TmQFzPDJsV2gQuYO1Xg84fWOdGy1NVEvgI91rvrxeVjqPIjoUGuRyqp3oWOD07xBfOnVF9QrYuX2nifI9sUbHSvebNjiaXvJ3sGt1JQe3TFfBMrjHMCrKQhtTTyUwds6Rpyn4PHhJ8gVjhGNz4vigu6ecGTTW7dfQ/8rItKxMNhsLK9jmQXLlZVKuO9VpO5BbS7H4FdecHZvYMPz3z+yU2e++bumZr+t1yXh+Hy1MsdLAwySzODWtbr8SegA1J5AErsTDqbuooob5u6jYy/XK0Nv8AkguEREBERAREQEREBERAREQEREBERAWF4v4dir6Sakl0zi8b7XLJB7jx8D8xcc1mkQcecRYDU0Epp6uMxu1yPGsbwPrRu+sNvMX1AOiyGA8D4lWNa+npHljtppbRMI+00vIzDzF11i+MG1wHWNxcX1GxHmvSCEOF+w12YPxGdpaP+npCdfvSuAsPIDnuFKeA8H0FGQ6mpYoXAECQDNJY6Ed467vzWcRBTnha9pY9rXtcLFrwHAjoQdCo04s7F6OozSUjjQSHXKwZoCfOP6v4SAOhUnog5N4j4HxGhzGop3GNt/7RB9JFYcyRq0feAWvskvsV2ktPxbsxwmoeZZKNgc65cYXPiBJ3JbG4C/nZBy932ttydgNT8lvPCXZXX11pJB7BCf3k7T3h+5DofUkb6XU78O8EYfRHNTUzI3/3jrySfAPeSQPILYUGvcH8GUmHMLKaPxOA7yeTxSvt9p3IeQsPJbCiICIiAiIgIiICIiAiIgIiICIiAiIgIiICIiAiIgIiICIiAiIgIiICIiAiIgIiICIiAiIg/9k=">
            <a:hlinkClick r:id="rId4"/>
          </p:cNvPr>
          <p:cNvSpPr>
            <a:spLocks noChangeAspect="1" noChangeArrowheads="1"/>
          </p:cNvSpPr>
          <p:nvPr/>
        </p:nvSpPr>
        <p:spPr bwMode="auto">
          <a:xfrm>
            <a:off x="206375" y="-16383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20" name="グループ化 19"/>
          <p:cNvGrpSpPr/>
          <p:nvPr/>
        </p:nvGrpSpPr>
        <p:grpSpPr>
          <a:xfrm rot="845310">
            <a:off x="1225830" y="2596891"/>
            <a:ext cx="7344816" cy="2880320"/>
            <a:chOff x="971600" y="2636912"/>
            <a:chExt cx="7344816" cy="2880320"/>
          </a:xfrm>
        </p:grpSpPr>
        <p:pic>
          <p:nvPicPr>
            <p:cNvPr id="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74" y="283783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7" y="2636912"/>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グループ化 22"/>
            <p:cNvGrpSpPr/>
            <p:nvPr/>
          </p:nvGrpSpPr>
          <p:grpSpPr>
            <a:xfrm>
              <a:off x="971600" y="3645024"/>
              <a:ext cx="7344816" cy="1872208"/>
              <a:chOff x="827584" y="3212976"/>
              <a:chExt cx="7344816" cy="1872208"/>
            </a:xfrm>
          </p:grpSpPr>
          <p:sp>
            <p:nvSpPr>
              <p:cNvPr id="24" name="正方形/長方形 23"/>
              <p:cNvSpPr/>
              <p:nvPr/>
            </p:nvSpPr>
            <p:spPr>
              <a:xfrm>
                <a:off x="1691680" y="4941168"/>
                <a:ext cx="56886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アーチ 24"/>
              <p:cNvSpPr/>
              <p:nvPr/>
            </p:nvSpPr>
            <p:spPr>
              <a:xfrm rot="10800000">
                <a:off x="827584" y="3212976"/>
                <a:ext cx="2232248" cy="1728192"/>
              </a:xfrm>
              <a:prstGeom prst="blockArc">
                <a:avLst>
                  <a:gd name="adj1" fmla="val 10800000"/>
                  <a:gd name="adj2" fmla="val 91818"/>
                  <a:gd name="adj3" fmla="val 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アーチ 25"/>
              <p:cNvSpPr/>
              <p:nvPr/>
            </p:nvSpPr>
            <p:spPr>
              <a:xfrm rot="10800000">
                <a:off x="5940152" y="3212976"/>
                <a:ext cx="2232248" cy="1728192"/>
              </a:xfrm>
              <a:prstGeom prst="blockArc">
                <a:avLst>
                  <a:gd name="adj1" fmla="val 10800000"/>
                  <a:gd name="adj2" fmla="val 91818"/>
                  <a:gd name="adj3" fmla="val 9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grpSp>
    </p:spTree>
    <p:extLst>
      <p:ext uri="{BB962C8B-B14F-4D97-AF65-F5344CB8AC3E}">
        <p14:creationId xmlns:p14="http://schemas.microsoft.com/office/powerpoint/2010/main" val="29050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68313" y="-242888"/>
            <a:ext cx="8229600" cy="1143001"/>
          </a:xfrm>
        </p:spPr>
        <p:txBody>
          <a:bodyPr/>
          <a:lstStyle/>
          <a:p>
            <a:r>
              <a:rPr lang="ja-JP" altLang="en-US" dirty="0" smtClean="0">
                <a:solidFill>
                  <a:srgbClr val="00B0F0"/>
                </a:solidFill>
              </a:rPr>
              <a:t>ある看護教科書より</a:t>
            </a:r>
          </a:p>
        </p:txBody>
      </p:sp>
      <p:sp>
        <p:nvSpPr>
          <p:cNvPr id="33795" name="コンテンツ プレースホルダー 2"/>
          <p:cNvSpPr>
            <a:spLocks noGrp="1"/>
          </p:cNvSpPr>
          <p:nvPr>
            <p:ph idx="1"/>
          </p:nvPr>
        </p:nvSpPr>
        <p:spPr>
          <a:xfrm>
            <a:off x="457200" y="1600200"/>
            <a:ext cx="8229600" cy="5257800"/>
          </a:xfrm>
        </p:spPr>
        <p:txBody>
          <a:bodyPr/>
          <a:lstStyle/>
          <a:p>
            <a:pPr marL="0" indent="0">
              <a:buFont typeface="Arial" charset="0"/>
              <a:buNone/>
            </a:pPr>
            <a:r>
              <a:rPr lang="ja-JP" altLang="en-US" smtClean="0"/>
              <a:t>１．転倒、転落防止のためのベッドや車椅子へ</a:t>
            </a:r>
            <a:endParaRPr lang="en-US" altLang="ja-JP" smtClean="0"/>
          </a:p>
          <a:p>
            <a:pPr marL="0" indent="0">
              <a:buFont typeface="Arial" charset="0"/>
              <a:buNone/>
            </a:pPr>
            <a:r>
              <a:rPr lang="ja-JP" altLang="en-US" smtClean="0"/>
              <a:t>　　の抑制</a:t>
            </a:r>
            <a:endParaRPr lang="en-US" altLang="ja-JP" smtClean="0"/>
          </a:p>
          <a:p>
            <a:pPr marL="0" indent="0">
              <a:buFont typeface="Arial" charset="0"/>
              <a:buNone/>
            </a:pPr>
            <a:r>
              <a:rPr lang="ja-JP" altLang="en-US" smtClean="0"/>
              <a:t>２．点滴または栄養カテーテルへ等のルート抜</a:t>
            </a:r>
            <a:endParaRPr lang="en-US" altLang="ja-JP" smtClean="0"/>
          </a:p>
          <a:p>
            <a:pPr marL="0" indent="0">
              <a:buFont typeface="Arial" charset="0"/>
              <a:buNone/>
            </a:pPr>
            <a:r>
              <a:rPr lang="ja-JP" altLang="en-US" smtClean="0"/>
              <a:t>　　去を防止するための抑制</a:t>
            </a:r>
            <a:endParaRPr lang="en-US" altLang="ja-JP" smtClean="0"/>
          </a:p>
          <a:p>
            <a:pPr marL="0" indent="0">
              <a:buFont typeface="Arial" charset="0"/>
              <a:buNone/>
            </a:pPr>
            <a:r>
              <a:rPr lang="ja-JP" altLang="en-US" smtClean="0"/>
              <a:t>これらは・・・・</a:t>
            </a:r>
            <a:endParaRPr lang="en-US" altLang="ja-JP" smtClean="0"/>
          </a:p>
          <a:p>
            <a:pPr marL="0" indent="0">
              <a:buFont typeface="Arial" charset="0"/>
              <a:buNone/>
            </a:pPr>
            <a:r>
              <a:rPr lang="ja-JP" altLang="en-US" smtClean="0"/>
              <a:t>短時間であれば</a:t>
            </a:r>
            <a:r>
              <a:rPr lang="ja-JP" altLang="en-US" b="1" smtClean="0">
                <a:solidFill>
                  <a:srgbClr val="FC0404"/>
                </a:solidFill>
              </a:rPr>
              <a:t>精神保健福祉法に規制される「身体拘束」にはあたらない</a:t>
            </a:r>
            <a:r>
              <a:rPr lang="ja-JP" altLang="en-US" smtClean="0"/>
              <a:t>ので</a:t>
            </a:r>
            <a:r>
              <a:rPr lang="ja-JP" altLang="en-US" b="1" smtClean="0">
                <a:solidFill>
                  <a:srgbClr val="FC0404"/>
                </a:solidFill>
              </a:rPr>
              <a:t>区別</a:t>
            </a:r>
            <a:r>
              <a:rPr lang="ja-JP" altLang="en-US" smtClean="0">
                <a:solidFill>
                  <a:srgbClr val="FC0404"/>
                </a:solidFill>
              </a:rPr>
              <a:t>が必要</a:t>
            </a:r>
          </a:p>
        </p:txBody>
      </p:sp>
    </p:spTree>
    <p:extLst>
      <p:ext uri="{BB962C8B-B14F-4D97-AF65-F5344CB8AC3E}">
        <p14:creationId xmlns:p14="http://schemas.microsoft.com/office/powerpoint/2010/main" val="3244497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116013" y="1844675"/>
            <a:ext cx="2951162" cy="29527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3600" dirty="0">
                <a:solidFill>
                  <a:prstClr val="black"/>
                </a:solidFill>
              </a:rPr>
              <a:t>抑制</a:t>
            </a:r>
          </a:p>
        </p:txBody>
      </p:sp>
      <p:sp>
        <p:nvSpPr>
          <p:cNvPr id="5" name="円/楕円 4"/>
          <p:cNvSpPr/>
          <p:nvPr/>
        </p:nvSpPr>
        <p:spPr>
          <a:xfrm>
            <a:off x="1116013" y="1844675"/>
            <a:ext cx="2951162" cy="295275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3600" dirty="0">
                <a:solidFill>
                  <a:prstClr val="black"/>
                </a:solidFill>
              </a:rPr>
              <a:t>身体拘束</a:t>
            </a:r>
          </a:p>
        </p:txBody>
      </p:sp>
    </p:spTree>
    <p:extLst>
      <p:ext uri="{BB962C8B-B14F-4D97-AF65-F5344CB8AC3E}">
        <p14:creationId xmlns:p14="http://schemas.microsoft.com/office/powerpoint/2010/main" val="399267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7.40741E-7 L 0.43716 -0.00532 " pathEditMode="relative" rAng="0" ptsTypes="AA">
                                      <p:cBhvr>
                                        <p:cTn id="6" dur="2000" fill="hold"/>
                                        <p:tgtEl>
                                          <p:spTgt spid="4"/>
                                        </p:tgtEl>
                                        <p:attrNameLst>
                                          <p:attrName>ppt_x</p:attrName>
                                          <p:attrName>ppt_y</p:attrName>
                                        </p:attrNameLst>
                                      </p:cBhvr>
                                      <p:rCtr x="21858"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2017</a:t>
            </a:r>
            <a:r>
              <a:rPr kumimoji="1" lang="ja-JP" altLang="en-US" dirty="0" smtClean="0"/>
              <a:t>年</a:t>
            </a:r>
            <a:r>
              <a:rPr kumimoji="1" lang="en-US" altLang="ja-JP" dirty="0" smtClean="0"/>
              <a:t>7</a:t>
            </a:r>
            <a:r>
              <a:rPr kumimoji="1" lang="ja-JP" altLang="en-US" dirty="0" smtClean="0"/>
              <a:t>月</a:t>
            </a:r>
            <a:r>
              <a:rPr kumimoji="1" lang="en-US" altLang="ja-JP" dirty="0" smtClean="0"/>
              <a:t>19</a:t>
            </a:r>
            <a:r>
              <a:rPr kumimoji="1" lang="ja-JP" altLang="en-US" dirty="0" smtClean="0"/>
              <a:t>日</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cstate="print"/>
          <a:stretch>
            <a:fillRect/>
          </a:stretch>
        </p:blipFill>
        <p:spPr>
          <a:xfrm>
            <a:off x="2123728" y="2136101"/>
            <a:ext cx="4611481" cy="3454159"/>
          </a:xfrm>
          <a:prstGeom prst="rect">
            <a:avLst/>
          </a:prstGeom>
        </p:spPr>
      </p:pic>
    </p:spTree>
    <p:extLst>
      <p:ext uri="{BB962C8B-B14F-4D97-AF65-F5344CB8AC3E}">
        <p14:creationId xmlns:p14="http://schemas.microsoft.com/office/powerpoint/2010/main" val="122133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lstStyle/>
          <a:p>
            <a:pPr marL="0" indent="0">
              <a:buNone/>
            </a:pPr>
            <a:endParaRPr kumimoji="1" lang="en-US" altLang="ja-JP" dirty="0" smtClean="0"/>
          </a:p>
          <a:p>
            <a:pPr marL="0" indent="0">
              <a:buNone/>
            </a:pPr>
            <a:endParaRPr lang="en-US" altLang="ja-JP" dirty="0"/>
          </a:p>
          <a:p>
            <a:pPr marL="0" indent="0">
              <a:buNone/>
            </a:pPr>
            <a:r>
              <a:rPr kumimoji="1" lang="ja-JP" altLang="en-US" dirty="0" smtClean="0"/>
              <a:t>　　　　　　　　　　　</a:t>
            </a:r>
            <a:r>
              <a:rPr kumimoji="1" lang="en-US" altLang="ja-JP" dirty="0" smtClean="0"/>
              <a:t>7</a:t>
            </a:r>
            <a:r>
              <a:rPr kumimoji="1" lang="ja-JP" altLang="en-US" dirty="0" smtClean="0"/>
              <a:t>月</a:t>
            </a:r>
            <a:r>
              <a:rPr kumimoji="1" lang="en-US" altLang="ja-JP" dirty="0" smtClean="0"/>
              <a:t>19</a:t>
            </a:r>
            <a:r>
              <a:rPr kumimoji="1" lang="ja-JP" altLang="en-US" dirty="0" smtClean="0"/>
              <a:t>日</a:t>
            </a:r>
            <a:endParaRPr kumimoji="1" lang="en-US" altLang="ja-JP" dirty="0" smtClean="0"/>
          </a:p>
          <a:p>
            <a:pPr marL="0" indent="0">
              <a:buNone/>
            </a:pPr>
            <a:endParaRPr kumimoji="1" lang="en-US" altLang="ja-JP" dirty="0" smtClean="0"/>
          </a:p>
          <a:p>
            <a:pPr marL="0" indent="0">
              <a:buNone/>
            </a:pPr>
            <a:r>
              <a:rPr lang="ja-JP" altLang="en-US" b="1" dirty="0" smtClean="0">
                <a:effectLst>
                  <a:outerShdw blurRad="38100" dist="38100" dir="2700000" algn="tl">
                    <a:srgbClr val="000000">
                      <a:alpha val="43137"/>
                    </a:srgbClr>
                  </a:outerShdw>
                </a:effectLst>
              </a:rPr>
              <a:t>「精神科医療の身体拘束を考える会」</a:t>
            </a:r>
            <a:r>
              <a:rPr lang="ja-JP" altLang="en-US" b="1" dirty="0">
                <a:effectLst>
                  <a:outerShdw blurRad="38100" dist="38100" dir="2700000" algn="tl">
                    <a:srgbClr val="000000">
                      <a:alpha val="43137"/>
                    </a:srgbClr>
                  </a:outerShdw>
                </a:effectLst>
              </a:rPr>
              <a:t>発足</a:t>
            </a:r>
            <a:endParaRPr kumimoji="1" lang="en-US" altLang="ja-JP" b="1" dirty="0" smtClean="0">
              <a:effectLst>
                <a:outerShdw blurRad="38100" dist="38100" dir="2700000" algn="tl">
                  <a:srgbClr val="000000">
                    <a:alpha val="43137"/>
                  </a:srgbClr>
                </a:outerShdw>
              </a:effectLst>
            </a:endParaRPr>
          </a:p>
          <a:p>
            <a:pPr marL="0" indent="0">
              <a:buNone/>
            </a:pPr>
            <a:endParaRPr lang="en-US" altLang="ja-JP" b="1" dirty="0">
              <a:effectLst>
                <a:outerShdw blurRad="38100" dist="38100" dir="2700000" algn="tl">
                  <a:srgbClr val="000000">
                    <a:alpha val="43137"/>
                  </a:srgbClr>
                </a:outerShdw>
              </a:effectLst>
            </a:endParaRPr>
          </a:p>
          <a:p>
            <a:pPr marL="0" indent="0">
              <a:buNone/>
            </a:pPr>
            <a:r>
              <a:rPr kumimoji="1" lang="ja-JP" altLang="en-US" b="1" dirty="0" smtClean="0">
                <a:effectLst>
                  <a:outerShdw blurRad="38100" dist="38100" dir="2700000" algn="tl">
                    <a:srgbClr val="000000">
                      <a:alpha val="43137"/>
                    </a:srgbClr>
                  </a:outerShdw>
                </a:effectLst>
              </a:rPr>
              <a:t>厚生労働省、外国特派員協会で記者会見</a:t>
            </a:r>
            <a:endParaRPr kumimoji="1" lang="ja-JP"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8960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88640"/>
            <a:ext cx="8496944" cy="6408712"/>
          </a:xfrm>
        </p:spPr>
        <p:txBody>
          <a:bodyPr/>
          <a:lstStyle/>
          <a:p>
            <a:pPr marL="0" indent="0">
              <a:buNone/>
            </a:pPr>
            <a:r>
              <a:rPr lang="ja-JP" altLang="en-US" sz="3600" b="1" dirty="0" smtClean="0"/>
              <a:t>　身体拘束の　「対象となる患者」</a:t>
            </a:r>
            <a:endParaRPr lang="en-US" altLang="ja-JP" sz="3600" b="1" dirty="0" smtClean="0"/>
          </a:p>
          <a:p>
            <a:pPr marL="0" indent="0">
              <a:buNone/>
            </a:pPr>
            <a:endParaRPr lang="en-US" altLang="ja-JP" sz="3600" b="1" dirty="0" smtClean="0"/>
          </a:p>
          <a:p>
            <a:pPr marL="0" indent="0">
              <a:buNone/>
            </a:pPr>
            <a:r>
              <a:rPr lang="ja-JP" altLang="en-US" sz="3600" b="1" dirty="0" smtClean="0"/>
              <a:t>ア．自殺</a:t>
            </a:r>
            <a:r>
              <a:rPr lang="ja-JP" altLang="en-US" sz="3600" b="1" dirty="0"/>
              <a:t>企図又は自傷行為が著しく切迫</a:t>
            </a:r>
            <a:r>
              <a:rPr lang="ja-JP" altLang="en-US" sz="3600" b="1" dirty="0" smtClean="0"/>
              <a:t>し</a:t>
            </a:r>
            <a:endParaRPr lang="en-US" altLang="ja-JP" sz="3600" b="1" dirty="0" smtClean="0"/>
          </a:p>
          <a:p>
            <a:pPr marL="0" indent="0">
              <a:buNone/>
            </a:pPr>
            <a:r>
              <a:rPr lang="ja-JP" altLang="en-US" sz="3600" b="1" dirty="0"/>
              <a:t>　</a:t>
            </a:r>
            <a:r>
              <a:rPr lang="ja-JP" altLang="en-US" sz="3600" b="1" dirty="0" smtClean="0"/>
              <a:t>　　</a:t>
            </a:r>
            <a:r>
              <a:rPr lang="ja-JP" altLang="en-US" sz="3600" b="1" dirty="0" err="1" smtClean="0"/>
              <a:t>て</a:t>
            </a:r>
            <a:r>
              <a:rPr lang="ja-JP" altLang="en-US" sz="3600" b="1" dirty="0"/>
              <a:t>いる場合</a:t>
            </a:r>
          </a:p>
          <a:p>
            <a:pPr marL="0" indent="0">
              <a:buNone/>
            </a:pPr>
            <a:endParaRPr lang="en-US" altLang="ja-JP" sz="3600" b="1" dirty="0" smtClean="0"/>
          </a:p>
          <a:p>
            <a:pPr marL="0" indent="0">
              <a:buNone/>
            </a:pPr>
            <a:r>
              <a:rPr lang="ja-JP" altLang="en-US" sz="3600" b="1" dirty="0" smtClean="0"/>
              <a:t>イ．多動</a:t>
            </a:r>
            <a:r>
              <a:rPr lang="ja-JP" altLang="en-US" sz="3600" b="1" dirty="0"/>
              <a:t>又は不穏が顕著である場合</a:t>
            </a:r>
          </a:p>
          <a:p>
            <a:pPr marL="0" indent="0">
              <a:buNone/>
            </a:pPr>
            <a:endParaRPr lang="en-US" altLang="ja-JP" sz="3600" b="1" dirty="0" smtClean="0"/>
          </a:p>
          <a:p>
            <a:pPr marL="0" indent="0">
              <a:buNone/>
            </a:pPr>
            <a:r>
              <a:rPr lang="ja-JP" altLang="en-US" sz="3600" b="1" dirty="0" smtClean="0"/>
              <a:t>ウ</a:t>
            </a:r>
            <a:r>
              <a:rPr lang="en-US" altLang="ja-JP" sz="3600" b="1" dirty="0" smtClean="0"/>
              <a:t>.</a:t>
            </a:r>
            <a:r>
              <a:rPr lang="ja-JP" altLang="en-US" sz="3600" b="1" dirty="0" smtClean="0"/>
              <a:t>　ア</a:t>
            </a:r>
            <a:r>
              <a:rPr lang="ja-JP" altLang="en-US" sz="3600" b="1" dirty="0"/>
              <a:t>又はイのほか精神障害のために</a:t>
            </a:r>
            <a:r>
              <a:rPr lang="ja-JP" altLang="en-US" sz="3600" b="1" dirty="0" smtClean="0"/>
              <a:t>、</a:t>
            </a:r>
            <a:endParaRPr lang="en-US" altLang="ja-JP" sz="3600" b="1" dirty="0" smtClean="0"/>
          </a:p>
          <a:p>
            <a:pPr marL="0" indent="0">
              <a:buNone/>
            </a:pPr>
            <a:r>
              <a:rPr lang="ja-JP" altLang="en-US" sz="3600" b="1" dirty="0"/>
              <a:t>　</a:t>
            </a:r>
            <a:r>
              <a:rPr lang="ja-JP" altLang="en-US" sz="3600" b="1" dirty="0" smtClean="0"/>
              <a:t>　その</a:t>
            </a:r>
            <a:r>
              <a:rPr lang="ja-JP" altLang="en-US" sz="3600" b="1" dirty="0"/>
              <a:t>まま放置すれば患者の生命に</a:t>
            </a:r>
            <a:r>
              <a:rPr lang="ja-JP" altLang="en-US" sz="3600" b="1" dirty="0" smtClean="0"/>
              <a:t>まで</a:t>
            </a:r>
            <a:endParaRPr lang="en-US" altLang="ja-JP" sz="3600" b="1" dirty="0" smtClean="0"/>
          </a:p>
          <a:p>
            <a:pPr marL="0" indent="0">
              <a:buNone/>
            </a:pPr>
            <a:r>
              <a:rPr lang="ja-JP" altLang="en-US" sz="3600" b="1" dirty="0"/>
              <a:t>　</a:t>
            </a:r>
            <a:r>
              <a:rPr lang="ja-JP" altLang="en-US" sz="3600" b="1" dirty="0" smtClean="0"/>
              <a:t>　危険</a:t>
            </a:r>
            <a:r>
              <a:rPr lang="ja-JP" altLang="en-US" sz="3600" b="1" dirty="0"/>
              <a:t>が</a:t>
            </a:r>
            <a:r>
              <a:rPr lang="ja-JP" altLang="en-US" sz="3600" b="1" dirty="0" smtClean="0"/>
              <a:t>及ぶ</a:t>
            </a:r>
            <a:r>
              <a:rPr lang="ja-JP" altLang="en-US" sz="3600" b="1" dirty="0"/>
              <a:t>おそれがある場合</a:t>
            </a:r>
          </a:p>
          <a:p>
            <a:pPr marL="0" indent="0">
              <a:buNone/>
            </a:pPr>
            <a:endParaRPr kumimoji="1" lang="ja-JP" altLang="en-US" sz="3600" dirty="0"/>
          </a:p>
        </p:txBody>
      </p:sp>
    </p:spTree>
    <p:extLst>
      <p:ext uri="{BB962C8B-B14F-4D97-AF65-F5344CB8AC3E}">
        <p14:creationId xmlns:p14="http://schemas.microsoft.com/office/powerpoint/2010/main" val="51046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コンテンツ プレースホルダー 2"/>
          <p:cNvSpPr>
            <a:spLocks noGrp="1"/>
          </p:cNvSpPr>
          <p:nvPr>
            <p:ph idx="1"/>
          </p:nvPr>
        </p:nvSpPr>
        <p:spPr>
          <a:xfrm>
            <a:off x="457200" y="476250"/>
            <a:ext cx="8435975" cy="6192838"/>
          </a:xfrm>
        </p:spPr>
        <p:txBody>
          <a:bodyPr/>
          <a:lstStyle/>
          <a:p>
            <a:endParaRPr lang="ja-JP" altLang="en-US" smtClean="0"/>
          </a:p>
        </p:txBody>
      </p:sp>
      <p:pic>
        <p:nvPicPr>
          <p:cNvPr id="16387" name="Picture 2" descr="C:\Users\hasegawa\AppData\Local\Microsoft\Windows\Temporary Internet Files\Content.Outlook\CKFF6BIU\IMG_6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24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lstStyle/>
          <a:p>
            <a:r>
              <a:rPr kumimoji="1" lang="ja-JP" altLang="en-US" dirty="0" smtClean="0"/>
              <a:t>経過</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lstStyle/>
          <a:p>
            <a:r>
              <a:rPr kumimoji="1" lang="en-US" altLang="ja-JP" b="1" dirty="0" smtClean="0"/>
              <a:t>4</a:t>
            </a:r>
            <a:r>
              <a:rPr kumimoji="1" lang="ja-JP" altLang="en-US" b="1" dirty="0" smtClean="0"/>
              <a:t>月</a:t>
            </a:r>
            <a:r>
              <a:rPr kumimoji="1" lang="en-US" altLang="ja-JP" b="1" dirty="0" smtClean="0"/>
              <a:t>30</a:t>
            </a:r>
            <a:r>
              <a:rPr kumimoji="1" lang="ja-JP" altLang="en-US" b="1" dirty="0" smtClean="0"/>
              <a:t>日　横浜の兄の自宅で躁状態</a:t>
            </a:r>
            <a:endParaRPr kumimoji="1" lang="en-US" altLang="ja-JP" b="1" dirty="0" smtClean="0"/>
          </a:p>
          <a:p>
            <a:pPr marL="0" indent="0">
              <a:buNone/>
            </a:pPr>
            <a:r>
              <a:rPr lang="ja-JP" altLang="en-US" b="1" dirty="0"/>
              <a:t>　</a:t>
            </a:r>
            <a:r>
              <a:rPr lang="ja-JP" altLang="en-US" b="1" dirty="0" smtClean="0"/>
              <a:t>兄が</a:t>
            </a:r>
            <a:r>
              <a:rPr lang="en-US" altLang="ja-JP" b="1" dirty="0" smtClean="0"/>
              <a:t>110</a:t>
            </a:r>
            <a:r>
              <a:rPr lang="ja-JP" altLang="en-US" b="1" dirty="0" smtClean="0"/>
              <a:t>番通報。</a:t>
            </a:r>
            <a:endParaRPr lang="en-US" altLang="ja-JP" b="1" dirty="0" smtClean="0"/>
          </a:p>
          <a:p>
            <a:r>
              <a:rPr kumimoji="1" lang="ja-JP" altLang="en-US" b="1" dirty="0" smtClean="0"/>
              <a:t>同日神奈川県にある大和病院に（精神科病院）に措置入院</a:t>
            </a:r>
            <a:endParaRPr kumimoji="1" lang="en-US" altLang="ja-JP" b="1" dirty="0" smtClean="0"/>
          </a:p>
          <a:p>
            <a:r>
              <a:rPr lang="ja-JP" altLang="en-US" b="1" dirty="0" smtClean="0"/>
              <a:t>「ケリーは暴れずに隔離室で命令に従ってベッドに寝たにもかかわらず身体拘束された。」</a:t>
            </a:r>
            <a:endParaRPr lang="en-US" altLang="ja-JP" b="1" dirty="0" smtClean="0"/>
          </a:p>
          <a:p>
            <a:pPr marL="0" indent="0">
              <a:buNone/>
            </a:pPr>
            <a:r>
              <a:rPr kumimoji="1" lang="ja-JP" altLang="en-US" b="1" dirty="0" smtClean="0"/>
              <a:t>　　　　　　　　　　　　　　　　　　　（兄の言葉）</a:t>
            </a:r>
            <a:endParaRPr kumimoji="1" lang="en-US" altLang="ja-JP" b="1" dirty="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488130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lstStyle/>
          <a:p>
            <a:r>
              <a:rPr kumimoji="1" lang="en-US" altLang="ja-JP" dirty="0" smtClean="0"/>
              <a:t>5</a:t>
            </a:r>
            <a:r>
              <a:rPr kumimoji="1" lang="ja-JP" altLang="en-US" dirty="0" smtClean="0"/>
              <a:t>月</a:t>
            </a:r>
            <a:r>
              <a:rPr kumimoji="1" lang="en-US" altLang="ja-JP" dirty="0" smtClean="0"/>
              <a:t>10</a:t>
            </a:r>
            <a:r>
              <a:rPr kumimoji="1" lang="ja-JP" altLang="en-US" dirty="0" smtClean="0"/>
              <a:t>日急変</a:t>
            </a:r>
            <a:endParaRPr kumimoji="1" lang="en-US" altLang="ja-JP" dirty="0" smtClean="0"/>
          </a:p>
          <a:p>
            <a:pPr marL="0" indent="0">
              <a:buNone/>
            </a:pPr>
            <a:r>
              <a:rPr lang="ja-JP" altLang="en-US" dirty="0" smtClean="0"/>
              <a:t>「室内より大きい呼吸が</a:t>
            </a:r>
            <a:r>
              <a:rPr lang="en-US" altLang="ja-JP" dirty="0" smtClean="0"/>
              <a:t>2</a:t>
            </a:r>
            <a:r>
              <a:rPr lang="ja-JP" altLang="en-US" dirty="0" smtClean="0"/>
              <a:t>回聴こえた後呼吸音が静かになったため、本人を確認すると首を横に向けた状態で半開眼している。顔面蒼白で身体に触れると冷感あり。呼吸はなく、脈もふれない・・・・」</a:t>
            </a:r>
            <a:endParaRPr lang="en-US" altLang="ja-JP" dirty="0" smtClean="0"/>
          </a:p>
          <a:p>
            <a:pPr marL="0" indent="0">
              <a:buNone/>
            </a:pPr>
            <a:endParaRPr kumimoji="1" lang="en-US" altLang="ja-JP" dirty="0"/>
          </a:p>
          <a:p>
            <a:r>
              <a:rPr kumimoji="1" lang="en-US" altLang="ja-JP" dirty="0" smtClean="0"/>
              <a:t>5</a:t>
            </a:r>
            <a:r>
              <a:rPr kumimoji="1" lang="ja-JP" altLang="en-US" dirty="0" smtClean="0"/>
              <a:t>月</a:t>
            </a:r>
            <a:r>
              <a:rPr kumimoji="1" lang="en-US" altLang="ja-JP" dirty="0" smtClean="0"/>
              <a:t>10</a:t>
            </a:r>
            <a:r>
              <a:rPr kumimoji="1" lang="ja-JP" altLang="en-US" dirty="0" smtClean="0"/>
              <a:t>日大和市立病院　転院</a:t>
            </a:r>
            <a:endParaRPr kumimoji="1" lang="en-US" altLang="ja-JP" dirty="0" smtClean="0"/>
          </a:p>
          <a:p>
            <a:r>
              <a:rPr lang="en-US" altLang="ja-JP" dirty="0"/>
              <a:t>5</a:t>
            </a:r>
            <a:r>
              <a:rPr lang="ja-JP" altLang="en-US" dirty="0" smtClean="0"/>
              <a:t>月</a:t>
            </a:r>
            <a:r>
              <a:rPr lang="en-US" altLang="ja-JP" dirty="0" smtClean="0"/>
              <a:t>17</a:t>
            </a:r>
            <a:r>
              <a:rPr lang="ja-JP" altLang="en-US" dirty="0" smtClean="0"/>
              <a:t>日死亡となる。</a:t>
            </a:r>
            <a:endParaRPr kumimoji="1" lang="ja-JP" altLang="en-US" dirty="0"/>
          </a:p>
        </p:txBody>
      </p:sp>
    </p:spTree>
    <p:extLst>
      <p:ext uri="{BB962C8B-B14F-4D97-AF65-F5344CB8AC3E}">
        <p14:creationId xmlns:p14="http://schemas.microsoft.com/office/powerpoint/2010/main" val="909198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179512" y="1600200"/>
            <a:ext cx="8507288" cy="4525963"/>
          </a:xfrm>
        </p:spPr>
        <p:txBody>
          <a:bodyPr/>
          <a:lstStyle/>
          <a:p>
            <a:pPr marL="0" indent="0">
              <a:buNone/>
            </a:pPr>
            <a:r>
              <a:rPr kumimoji="1" lang="ja-JP" altLang="en-US" dirty="0" smtClean="0"/>
              <a:t>　　　</a:t>
            </a:r>
            <a:r>
              <a:rPr kumimoji="1" lang="ja-JP" altLang="en-US" sz="4800" b="1" dirty="0" smtClean="0"/>
              <a:t>カルテ、看護記録から考える</a:t>
            </a:r>
            <a:endParaRPr kumimoji="1" lang="ja-JP" altLang="en-US" sz="4800" b="1" dirty="0"/>
          </a:p>
        </p:txBody>
      </p:sp>
    </p:spTree>
    <p:extLst>
      <p:ext uri="{BB962C8B-B14F-4D97-AF65-F5344CB8AC3E}">
        <p14:creationId xmlns:p14="http://schemas.microsoft.com/office/powerpoint/2010/main" val="71998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lstStyle/>
          <a:p>
            <a:pPr marL="0" indent="0">
              <a:buNone/>
            </a:pPr>
            <a:r>
              <a:rPr lang="ja-JP" altLang="en-US" dirty="0" smtClean="0"/>
              <a:t>　　　　　　　　</a:t>
            </a:r>
            <a:r>
              <a:rPr lang="en-US" altLang="ja-JP" dirty="0" smtClean="0"/>
              <a:t>5</a:t>
            </a:r>
            <a:r>
              <a:rPr lang="ja-JP" altLang="en-US" dirty="0" smtClean="0"/>
              <a:t>月</a:t>
            </a:r>
            <a:r>
              <a:rPr lang="en-US" altLang="ja-JP" dirty="0" smtClean="0"/>
              <a:t>1</a:t>
            </a:r>
            <a:r>
              <a:rPr lang="ja-JP" altLang="en-US" dirty="0" smtClean="0"/>
              <a:t>日</a:t>
            </a:r>
            <a:r>
              <a:rPr lang="en-US" altLang="ja-JP" dirty="0" smtClean="0"/>
              <a:t>【</a:t>
            </a:r>
            <a:r>
              <a:rPr lang="ja-JP" altLang="en-US" dirty="0" smtClean="0"/>
              <a:t>診療録</a:t>
            </a:r>
            <a:r>
              <a:rPr lang="en-US" altLang="ja-JP" dirty="0" smtClean="0"/>
              <a:t>】</a:t>
            </a:r>
          </a:p>
          <a:p>
            <a:pPr marL="0" indent="0">
              <a:buNone/>
            </a:pPr>
            <a:endParaRPr lang="en-US" altLang="ja-JP" dirty="0" smtClean="0"/>
          </a:p>
          <a:p>
            <a:pPr marL="0" indent="0">
              <a:buNone/>
            </a:pPr>
            <a:r>
              <a:rPr kumimoji="1" lang="ja-JP" altLang="en-US" dirty="0" smtClean="0"/>
              <a:t>「左手の拘束を外して欲しい。」</a:t>
            </a:r>
            <a:endParaRPr kumimoji="1" lang="en-US" altLang="ja-JP" dirty="0" smtClean="0"/>
          </a:p>
          <a:p>
            <a:pPr marL="0" indent="0">
              <a:buNone/>
            </a:pPr>
            <a:r>
              <a:rPr lang="ja-JP" altLang="en-US" dirty="0" smtClean="0"/>
              <a:t>（点滴抜かないようにしばらく続けること説明）</a:t>
            </a:r>
            <a:endParaRPr lang="en-US" altLang="ja-JP" dirty="0" smtClean="0"/>
          </a:p>
          <a:p>
            <a:pPr marL="0" indent="0">
              <a:buNone/>
            </a:pPr>
            <a:endParaRPr lang="en-US" altLang="ja-JP" dirty="0"/>
          </a:p>
          <a:p>
            <a:pPr marL="0" indent="0">
              <a:buNone/>
            </a:pPr>
            <a:r>
              <a:rPr lang="ja-JP" altLang="en-US" dirty="0" smtClean="0"/>
              <a:t>水分の</a:t>
            </a:r>
            <a:r>
              <a:rPr lang="ja-JP" altLang="en-US" dirty="0"/>
              <a:t>要求</a:t>
            </a:r>
            <a:r>
              <a:rPr lang="ja-JP" altLang="en-US" dirty="0" smtClean="0"/>
              <a:t>にて水をコップ数杯飲水する。</a:t>
            </a:r>
            <a:endParaRPr lang="en-US" altLang="ja-JP" dirty="0" smtClean="0"/>
          </a:p>
          <a:p>
            <a:pPr marL="0" indent="0">
              <a:buNone/>
            </a:pPr>
            <a:r>
              <a:rPr lang="ja-JP" altLang="en-US" dirty="0" smtClean="0"/>
              <a:t>こちらからの問いかけに的確な返答あり。</a:t>
            </a:r>
            <a:endParaRPr lang="en-US" altLang="ja-JP" dirty="0" smtClean="0"/>
          </a:p>
          <a:p>
            <a:pPr marL="0" indent="0">
              <a:buNone/>
            </a:pPr>
            <a:r>
              <a:rPr lang="ja-JP" altLang="en-US" dirty="0" smtClean="0"/>
              <a:t>食事中逸脱行為ないが、拘束を外して欲しいと何度か要求があり主治医へ伝えると説明する。</a:t>
            </a:r>
            <a:endParaRPr lang="en-US" altLang="ja-JP" dirty="0" smtClean="0"/>
          </a:p>
          <a:p>
            <a:pPr marL="0" indent="0">
              <a:buNone/>
            </a:pPr>
            <a:r>
              <a:rPr lang="ja-JP" altLang="en-US" dirty="0"/>
              <a:t>拘束</a:t>
            </a:r>
            <a:r>
              <a:rPr lang="ja-JP" altLang="en-US" dirty="0" smtClean="0"/>
              <a:t>の訴えについては了解が悪い。</a:t>
            </a:r>
            <a:endParaRPr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159091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764704"/>
            <a:ext cx="8568952" cy="5361459"/>
          </a:xfrm>
        </p:spPr>
        <p:txBody>
          <a:bodyPr/>
          <a:lstStyle/>
          <a:p>
            <a:pPr marL="0" indent="0">
              <a:buNone/>
            </a:pPr>
            <a:r>
              <a:rPr lang="ja-JP" altLang="en-US" dirty="0" smtClean="0"/>
              <a:t>　　　　　　　　　</a:t>
            </a:r>
            <a:r>
              <a:rPr lang="en-US" altLang="ja-JP" dirty="0" smtClean="0"/>
              <a:t>5</a:t>
            </a:r>
            <a:r>
              <a:rPr lang="ja-JP" altLang="en-US" dirty="0"/>
              <a:t>月</a:t>
            </a:r>
            <a:r>
              <a:rPr lang="en-US" altLang="ja-JP" dirty="0"/>
              <a:t>4</a:t>
            </a:r>
            <a:r>
              <a:rPr lang="ja-JP" altLang="en-US" dirty="0" smtClean="0"/>
              <a:t>日</a:t>
            </a:r>
            <a:r>
              <a:rPr lang="en-US" altLang="ja-JP" dirty="0" smtClean="0"/>
              <a:t>【</a:t>
            </a:r>
            <a:r>
              <a:rPr lang="ja-JP" altLang="en-US" dirty="0" smtClean="0"/>
              <a:t>看護記録</a:t>
            </a:r>
            <a:r>
              <a:rPr lang="en-US" altLang="ja-JP" dirty="0" smtClean="0"/>
              <a:t>】</a:t>
            </a:r>
          </a:p>
          <a:p>
            <a:pPr marL="0" indent="0">
              <a:buNone/>
            </a:pPr>
            <a:endParaRPr lang="ja-JP" altLang="en-US" dirty="0"/>
          </a:p>
          <a:p>
            <a:pPr marL="0" indent="0">
              <a:buNone/>
            </a:pPr>
            <a:r>
              <a:rPr lang="ja-JP" altLang="en-US" dirty="0" smtClean="0"/>
              <a:t>　「</a:t>
            </a:r>
            <a:r>
              <a:rPr lang="ja-JP" altLang="en-US" dirty="0"/>
              <a:t>昼薬時、覚醒あり</a:t>
            </a:r>
            <a:r>
              <a:rPr lang="en-US" altLang="ja-JP" dirty="0"/>
              <a:t>『</a:t>
            </a:r>
            <a:r>
              <a:rPr lang="ja-JP" altLang="en-US" dirty="0"/>
              <a:t>おはようございます</a:t>
            </a:r>
            <a:r>
              <a:rPr lang="en-US" altLang="ja-JP" dirty="0"/>
              <a:t>』</a:t>
            </a:r>
            <a:r>
              <a:rPr lang="ja-JP" altLang="en-US" dirty="0"/>
              <a:t>と</a:t>
            </a:r>
            <a:r>
              <a:rPr lang="ja-JP" altLang="en-US" dirty="0" smtClean="0"/>
              <a:t>返答</a:t>
            </a:r>
            <a:endParaRPr lang="en-US" altLang="ja-JP" dirty="0" smtClean="0"/>
          </a:p>
          <a:p>
            <a:pPr marL="0" indent="0">
              <a:buNone/>
            </a:pPr>
            <a:r>
              <a:rPr lang="ja-JP" altLang="en-US" dirty="0"/>
              <a:t>　</a:t>
            </a:r>
            <a:r>
              <a:rPr lang="ja-JP" altLang="en-US" dirty="0" smtClean="0"/>
              <a:t>される</a:t>
            </a:r>
            <a:r>
              <a:rPr lang="ja-JP" altLang="en-US" dirty="0"/>
              <a:t>。対応は穏やか</a:t>
            </a:r>
            <a:r>
              <a:rPr lang="ja-JP" altLang="en-US" dirty="0" smtClean="0"/>
              <a:t>」</a:t>
            </a:r>
            <a:endParaRPr lang="en-US" altLang="ja-JP" dirty="0" smtClean="0"/>
          </a:p>
          <a:p>
            <a:pPr marL="0" indent="0">
              <a:buNone/>
            </a:pPr>
            <a:r>
              <a:rPr lang="ja-JP" altLang="en-US" dirty="0" smtClean="0"/>
              <a:t>　昼薬をすすめると「いらないです。大丈夫です」</a:t>
            </a:r>
            <a:endParaRPr lang="en-US" altLang="ja-JP" dirty="0" smtClean="0"/>
          </a:p>
          <a:p>
            <a:pPr marL="0" indent="0">
              <a:buNone/>
            </a:pPr>
            <a:r>
              <a:rPr lang="ja-JP" altLang="en-US" dirty="0"/>
              <a:t>　</a:t>
            </a:r>
            <a:r>
              <a:rPr lang="ja-JP" altLang="en-US" dirty="0" smtClean="0"/>
              <a:t>と頑なに拒否あり飲めず。</a:t>
            </a:r>
            <a:endParaRPr lang="ja-JP" altLang="en-US" dirty="0"/>
          </a:p>
          <a:p>
            <a:endParaRPr kumimoji="1" lang="ja-JP" altLang="en-US" dirty="0"/>
          </a:p>
        </p:txBody>
      </p:sp>
    </p:spTree>
    <p:extLst>
      <p:ext uri="{BB962C8B-B14F-4D97-AF65-F5344CB8AC3E}">
        <p14:creationId xmlns:p14="http://schemas.microsoft.com/office/powerpoint/2010/main" val="379242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332656"/>
            <a:ext cx="8496944" cy="6525344"/>
          </a:xfrm>
        </p:spPr>
        <p:txBody>
          <a:bodyPr/>
          <a:lstStyle/>
          <a:p>
            <a:pPr marL="0" indent="0">
              <a:buNone/>
            </a:pPr>
            <a:r>
              <a:rPr kumimoji="1" lang="ja-JP" altLang="en-US" dirty="0" smtClean="0"/>
              <a:t>　　　　　　　　　５月６日</a:t>
            </a:r>
            <a:r>
              <a:rPr kumimoji="1" lang="en-US" altLang="ja-JP" dirty="0" smtClean="0"/>
              <a:t>【</a:t>
            </a:r>
            <a:r>
              <a:rPr kumimoji="1" lang="ja-JP" altLang="en-US" dirty="0" smtClean="0"/>
              <a:t>看護記録</a:t>
            </a:r>
            <a:r>
              <a:rPr kumimoji="1" lang="en-US" altLang="ja-JP" dirty="0" smtClean="0"/>
              <a:t>】</a:t>
            </a:r>
          </a:p>
          <a:p>
            <a:pPr marL="0" indent="0">
              <a:buNone/>
            </a:pPr>
            <a:r>
              <a:rPr lang="ja-JP" altLang="en-US" dirty="0" smtClean="0"/>
              <a:t>疎通良好</a:t>
            </a:r>
            <a:endParaRPr lang="en-US" altLang="ja-JP" dirty="0" smtClean="0"/>
          </a:p>
          <a:p>
            <a:pPr marL="0" indent="0">
              <a:buNone/>
            </a:pPr>
            <a:r>
              <a:rPr lang="ja-JP" altLang="en-US" dirty="0" smtClean="0"/>
              <a:t>声かけに「おはようございます」と返答あり、食事に関して「お腹空きました。ご飯食べたいです」と発語あり。</a:t>
            </a:r>
            <a:endParaRPr lang="en-US" altLang="ja-JP" dirty="0" smtClean="0"/>
          </a:p>
          <a:p>
            <a:pPr marL="0" indent="0">
              <a:buNone/>
            </a:pPr>
            <a:r>
              <a:rPr lang="ja-JP" altLang="en-US" dirty="0"/>
              <a:t>水分</a:t>
            </a:r>
            <a:r>
              <a:rPr lang="ja-JP" altLang="en-US" dirty="0" smtClean="0"/>
              <a:t>も吸い飲みにて</a:t>
            </a:r>
            <a:r>
              <a:rPr lang="en-US" altLang="ja-JP" dirty="0" smtClean="0"/>
              <a:t>100</a:t>
            </a:r>
            <a:r>
              <a:rPr lang="ja-JP" altLang="en-US" dirty="0" smtClean="0"/>
              <a:t>ｍｌ程度飲める。その後も「もう少し水ください」と、追加で</a:t>
            </a:r>
            <a:r>
              <a:rPr lang="en-US" altLang="ja-JP" dirty="0" smtClean="0"/>
              <a:t>200</a:t>
            </a:r>
            <a:r>
              <a:rPr lang="ja-JP" altLang="en-US" dirty="0" smtClean="0"/>
              <a:t>ｍｌほど飲まれる。むせ込みなし。</a:t>
            </a:r>
            <a:endParaRPr lang="en-US" altLang="ja-JP" dirty="0" smtClean="0"/>
          </a:p>
          <a:p>
            <a:pPr marL="0" indent="0">
              <a:buNone/>
            </a:pPr>
            <a:r>
              <a:rPr lang="ja-JP" altLang="en-US" dirty="0"/>
              <a:t>雑談</a:t>
            </a:r>
            <a:r>
              <a:rPr lang="ja-JP" altLang="en-US" dirty="0" smtClean="0"/>
              <a:t>もでき、「日本語は完璧じゃないですけど、なんとか話せます」</a:t>
            </a:r>
            <a:endParaRPr lang="en-US" altLang="ja-JP" dirty="0" smtClean="0"/>
          </a:p>
          <a:p>
            <a:pPr marL="0" indent="0">
              <a:buNone/>
            </a:pPr>
            <a:r>
              <a:rPr lang="ja-JP" altLang="en-US" dirty="0" smtClean="0"/>
              <a:t>「兄が横浜に住んでて」などと会話できる。</a:t>
            </a:r>
            <a:endParaRPr lang="en-US" altLang="ja-JP" dirty="0" smtClean="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198099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lstStyle/>
          <a:p>
            <a:pPr marL="0" indent="0">
              <a:buNone/>
            </a:pPr>
            <a:r>
              <a:rPr kumimoji="1" lang="ja-JP" altLang="en-US" dirty="0" smtClean="0"/>
              <a:t>　　　　　　　　</a:t>
            </a:r>
            <a:r>
              <a:rPr kumimoji="1" lang="en-US" altLang="ja-JP" dirty="0" smtClean="0"/>
              <a:t>5</a:t>
            </a:r>
            <a:r>
              <a:rPr kumimoji="1" lang="ja-JP" altLang="en-US" dirty="0" smtClean="0"/>
              <a:t>月</a:t>
            </a:r>
            <a:r>
              <a:rPr kumimoji="1" lang="en-US" altLang="ja-JP" dirty="0" smtClean="0"/>
              <a:t>7</a:t>
            </a:r>
            <a:r>
              <a:rPr kumimoji="1" lang="ja-JP" altLang="en-US" dirty="0" smtClean="0"/>
              <a:t>日</a:t>
            </a:r>
            <a:r>
              <a:rPr kumimoji="1" lang="en-US" altLang="ja-JP" dirty="0" smtClean="0"/>
              <a:t>【</a:t>
            </a:r>
            <a:r>
              <a:rPr kumimoji="1" lang="ja-JP" altLang="en-US" dirty="0" smtClean="0"/>
              <a:t>看護記録</a:t>
            </a:r>
            <a:r>
              <a:rPr kumimoji="1" lang="en-US" altLang="ja-JP" dirty="0" smtClean="0"/>
              <a:t>】</a:t>
            </a:r>
          </a:p>
          <a:p>
            <a:pPr marL="0" indent="0">
              <a:buNone/>
            </a:pPr>
            <a:endParaRPr kumimoji="1" lang="en-US" altLang="ja-JP" dirty="0" smtClean="0"/>
          </a:p>
          <a:p>
            <a:pPr marL="0" indent="0">
              <a:buNone/>
            </a:pPr>
            <a:r>
              <a:rPr lang="ja-JP" altLang="en-US" dirty="0"/>
              <a:t>声</a:t>
            </a:r>
            <a:r>
              <a:rPr lang="ja-JP" altLang="en-US" dirty="0" smtClean="0"/>
              <a:t>かけに容易に覚醒する。</a:t>
            </a:r>
            <a:endParaRPr lang="en-US" altLang="ja-JP" dirty="0" smtClean="0"/>
          </a:p>
          <a:p>
            <a:pPr marL="0" indent="0">
              <a:buNone/>
            </a:pPr>
            <a:r>
              <a:rPr lang="ja-JP" altLang="en-US" dirty="0" smtClean="0"/>
              <a:t>「これ（拘束）から抜けたいから・・お兄さんと、先生と・・打合せして欲しい。」</a:t>
            </a:r>
            <a:endParaRPr lang="en-US" altLang="ja-JP" dirty="0" smtClean="0"/>
          </a:p>
          <a:p>
            <a:pPr marL="0" indent="0">
              <a:buNone/>
            </a:pPr>
            <a:r>
              <a:rPr lang="ja-JP" altLang="en-US" dirty="0" smtClean="0"/>
              <a:t>帰宅希望も聞かれる。</a:t>
            </a:r>
            <a:endParaRPr lang="en-US" altLang="ja-JP" dirty="0" smtClean="0"/>
          </a:p>
          <a:p>
            <a:pPr marL="0" indent="0">
              <a:buNone/>
            </a:pPr>
            <a:r>
              <a:rPr lang="ja-JP" altLang="en-US" dirty="0"/>
              <a:t>主治医</a:t>
            </a:r>
            <a:r>
              <a:rPr lang="ja-JP" altLang="en-US" dirty="0" smtClean="0"/>
              <a:t>も家族との面談を予定していることを伝える。</a:t>
            </a:r>
            <a:endParaRPr lang="en-US" altLang="ja-JP" dirty="0" smtClean="0"/>
          </a:p>
          <a:p>
            <a:pPr marL="0" indent="0">
              <a:buNone/>
            </a:pPr>
            <a:r>
              <a:rPr lang="ja-JP" altLang="en-US" dirty="0" smtClean="0"/>
              <a:t>「そうですか・・・わかりました。」</a:t>
            </a:r>
            <a:endParaRPr lang="en-US" altLang="ja-JP" dirty="0" smtClean="0"/>
          </a:p>
        </p:txBody>
      </p:sp>
    </p:spTree>
    <p:extLst>
      <p:ext uri="{BB962C8B-B14F-4D97-AF65-F5344CB8AC3E}">
        <p14:creationId xmlns:p14="http://schemas.microsoft.com/office/powerpoint/2010/main" val="2894158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smtClean="0"/>
              <a:t/>
            </a:r>
            <a:br>
              <a:rPr lang="en-US" altLang="ja-JP" dirty="0" smtClean="0"/>
            </a:br>
            <a:r>
              <a:rPr lang="en-US" altLang="ja-JP" sz="3600" dirty="0" smtClean="0"/>
              <a:t>【</a:t>
            </a:r>
            <a:r>
              <a:rPr lang="ja-JP" altLang="en-US" sz="3600" dirty="0"/>
              <a:t>看護記録</a:t>
            </a:r>
            <a:r>
              <a:rPr lang="en-US" altLang="ja-JP" sz="3600" dirty="0"/>
              <a:t>】</a:t>
            </a:r>
            <a:br>
              <a:rPr lang="en-US" altLang="ja-JP" sz="3600" dirty="0"/>
            </a:br>
            <a:endParaRPr kumimoji="1" lang="ja-JP" altLang="en-US" sz="3600" dirty="0"/>
          </a:p>
        </p:txBody>
      </p:sp>
      <p:sp>
        <p:nvSpPr>
          <p:cNvPr id="3" name="コンテンツ プレースホルダー 2"/>
          <p:cNvSpPr>
            <a:spLocks noGrp="1"/>
          </p:cNvSpPr>
          <p:nvPr>
            <p:ph idx="1"/>
          </p:nvPr>
        </p:nvSpPr>
        <p:spPr>
          <a:xfrm>
            <a:off x="457200" y="1600200"/>
            <a:ext cx="8229600" cy="4781128"/>
          </a:xfrm>
        </p:spPr>
        <p:txBody>
          <a:bodyPr/>
          <a:lstStyle/>
          <a:p>
            <a:pPr marL="0" indent="0">
              <a:buNone/>
            </a:pPr>
            <a:r>
              <a:rPr lang="ja-JP" altLang="en-US" dirty="0" smtClean="0"/>
              <a:t>「</a:t>
            </a:r>
            <a:r>
              <a:rPr lang="ja-JP" altLang="en-US" b="1" u="sng" dirty="0" smtClean="0">
                <a:solidFill>
                  <a:srgbClr val="FF0000"/>
                </a:solidFill>
              </a:rPr>
              <a:t>精神運動興奮状態にあり、不穏、多動、爆発性が著しい。放置すれば患者が受傷するおそれが十分にある。</a:t>
            </a:r>
            <a:r>
              <a:rPr lang="ja-JP" altLang="en-US" dirty="0" smtClean="0"/>
              <a:t>」</a:t>
            </a:r>
            <a:endParaRPr lang="en-US" altLang="ja-JP" dirty="0" smtClean="0"/>
          </a:p>
          <a:p>
            <a:pPr marL="0" indent="0">
              <a:buNone/>
            </a:pPr>
            <a:endParaRPr lang="en-US" altLang="ja-JP" dirty="0"/>
          </a:p>
          <a:p>
            <a:pPr marL="0" indent="0">
              <a:buNone/>
            </a:pPr>
            <a:r>
              <a:rPr lang="ja-JP" altLang="en-US" dirty="0" smtClean="0"/>
              <a:t>入院当日</a:t>
            </a:r>
            <a:r>
              <a:rPr lang="en-US" altLang="ja-JP" dirty="0" smtClean="0"/>
              <a:t>4</a:t>
            </a:r>
            <a:r>
              <a:rPr lang="ja-JP" altLang="en-US" dirty="0" smtClean="0"/>
              <a:t>月</a:t>
            </a:r>
            <a:r>
              <a:rPr lang="en-US" altLang="ja-JP" dirty="0" smtClean="0"/>
              <a:t>30</a:t>
            </a:r>
            <a:r>
              <a:rPr lang="ja-JP" altLang="en-US" dirty="0" smtClean="0"/>
              <a:t>日（日）</a:t>
            </a:r>
            <a:r>
              <a:rPr lang="en-US" altLang="ja-JP" dirty="0" smtClean="0"/>
              <a:t>16</a:t>
            </a:r>
            <a:r>
              <a:rPr lang="ja-JP" altLang="en-US" dirty="0" smtClean="0"/>
              <a:t>時</a:t>
            </a:r>
            <a:r>
              <a:rPr lang="en-US" altLang="ja-JP" dirty="0" smtClean="0"/>
              <a:t>30</a:t>
            </a:r>
            <a:r>
              <a:rPr lang="ja-JP" altLang="en-US" dirty="0" smtClean="0"/>
              <a:t>分以降、急変した</a:t>
            </a:r>
            <a:r>
              <a:rPr lang="en-US" altLang="ja-JP" dirty="0" smtClean="0"/>
              <a:t>5</a:t>
            </a:r>
            <a:r>
              <a:rPr lang="ja-JP" altLang="en-US" dirty="0" smtClean="0"/>
              <a:t>月</a:t>
            </a:r>
            <a:r>
              <a:rPr lang="en-US" altLang="ja-JP" dirty="0" smtClean="0"/>
              <a:t>10</a:t>
            </a:r>
            <a:r>
              <a:rPr lang="ja-JP" altLang="en-US" dirty="0" smtClean="0"/>
              <a:t>日（水）まで、</a:t>
            </a:r>
            <a:r>
              <a:rPr lang="en-US" altLang="ja-JP" dirty="0"/>
              <a:t>8</a:t>
            </a:r>
            <a:r>
              <a:rPr lang="ja-JP" altLang="en-US" dirty="0" smtClean="0"/>
              <a:t>時</a:t>
            </a:r>
            <a:r>
              <a:rPr lang="en-US" altLang="ja-JP" dirty="0" smtClean="0"/>
              <a:t>30</a:t>
            </a:r>
            <a:r>
              <a:rPr lang="ja-JP" altLang="en-US" dirty="0" smtClean="0"/>
              <a:t>分、</a:t>
            </a:r>
            <a:r>
              <a:rPr lang="en-US" altLang="ja-JP" dirty="0" smtClean="0"/>
              <a:t>16</a:t>
            </a:r>
            <a:r>
              <a:rPr lang="ja-JP" altLang="en-US" dirty="0" smtClean="0"/>
              <a:t>時３０分、２３時３０分のほぼ定刻に記載されている。</a:t>
            </a:r>
            <a:endParaRPr kumimoji="1" lang="ja-JP" altLang="en-US" dirty="0"/>
          </a:p>
        </p:txBody>
      </p:sp>
    </p:spTree>
    <p:extLst>
      <p:ext uri="{BB962C8B-B14F-4D97-AF65-F5344CB8AC3E}">
        <p14:creationId xmlns:p14="http://schemas.microsoft.com/office/powerpoint/2010/main" val="360164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カルテ、看護記録からの結論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１</a:t>
            </a:r>
            <a:r>
              <a:rPr lang="ja-JP" altLang="en-US" dirty="0"/>
              <a:t>．</a:t>
            </a:r>
            <a:r>
              <a:rPr lang="ja-JP" altLang="en-US" dirty="0" smtClean="0"/>
              <a:t>「精神</a:t>
            </a:r>
            <a:r>
              <a:rPr lang="ja-JP" altLang="en-US" dirty="0"/>
              <a:t>保健福祉法第 </a:t>
            </a:r>
            <a:r>
              <a:rPr lang="en-US" altLang="ja-JP" dirty="0"/>
              <a:t>37 </a:t>
            </a:r>
            <a:r>
              <a:rPr lang="ja-JP" altLang="en-US" dirty="0"/>
              <a:t>条第１項の規定に</a:t>
            </a:r>
            <a:r>
              <a:rPr lang="ja-JP" altLang="en-US" dirty="0" smtClean="0"/>
              <a:t>基づく厚生</a:t>
            </a:r>
            <a:r>
              <a:rPr lang="ja-JP" altLang="en-US" dirty="0"/>
              <a:t>大臣が定める処遇の</a:t>
            </a:r>
            <a:r>
              <a:rPr lang="ja-JP" altLang="en-US" dirty="0" smtClean="0"/>
              <a:t>基準」は、遵守されていない。（無視されている）</a:t>
            </a:r>
            <a:endParaRPr lang="en-US" altLang="ja-JP" dirty="0" smtClean="0"/>
          </a:p>
          <a:p>
            <a:pPr marL="0" indent="0">
              <a:buNone/>
            </a:pPr>
            <a:endParaRPr lang="en-US" altLang="ja-JP" dirty="0"/>
          </a:p>
          <a:p>
            <a:pPr marL="0" indent="0">
              <a:buNone/>
            </a:pPr>
            <a:r>
              <a:rPr lang="ja-JP" altLang="en-US" dirty="0" smtClean="0"/>
              <a:t>２．診療録（カルテ）と看護記録の記載内容があまりに異なる。事実と異なった記載をしている。どちらかは事実でないと考えられる。</a:t>
            </a:r>
            <a:endParaRPr lang="ja-JP" altLang="en-US" dirty="0"/>
          </a:p>
        </p:txBody>
      </p:sp>
    </p:spTree>
    <p:extLst>
      <p:ext uri="{BB962C8B-B14F-4D97-AF65-F5344CB8AC3E}">
        <p14:creationId xmlns:p14="http://schemas.microsoft.com/office/powerpoint/2010/main" val="139105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solidFill>
                  <a:srgbClr val="0000FF"/>
                </a:solidFill>
              </a:rPr>
              <a:t>問題点</a:t>
            </a:r>
            <a:endParaRPr kumimoji="1" lang="ja-JP" altLang="en-US" dirty="0">
              <a:solidFill>
                <a:srgbClr val="0000FF"/>
              </a:solidFill>
            </a:endParaRPr>
          </a:p>
        </p:txBody>
      </p:sp>
      <p:sp>
        <p:nvSpPr>
          <p:cNvPr id="3" name="コンテンツ プレースホルダー 2"/>
          <p:cNvSpPr>
            <a:spLocks noGrp="1"/>
          </p:cNvSpPr>
          <p:nvPr>
            <p:ph idx="1"/>
          </p:nvPr>
        </p:nvSpPr>
        <p:spPr>
          <a:xfrm>
            <a:off x="0" y="1052736"/>
            <a:ext cx="9144000" cy="5688632"/>
          </a:xfrm>
        </p:spPr>
        <p:txBody>
          <a:bodyPr/>
          <a:lstStyle/>
          <a:p>
            <a:r>
              <a:rPr kumimoji="1" lang="ja-JP" altLang="en-US" dirty="0" smtClean="0"/>
              <a:t>そも</a:t>
            </a:r>
            <a:r>
              <a:rPr lang="ja-JP" altLang="en-US" dirty="0"/>
              <a:t>そ</a:t>
            </a:r>
            <a:r>
              <a:rPr kumimoji="1" lang="ja-JP" altLang="en-US" dirty="0" smtClean="0"/>
              <a:t>も身体拘束を実施する必要があったか？</a:t>
            </a:r>
            <a:endParaRPr kumimoji="1" lang="en-US" altLang="ja-JP" dirty="0" smtClean="0"/>
          </a:p>
          <a:p>
            <a:pPr marL="0" indent="0">
              <a:buNone/>
            </a:pPr>
            <a:r>
              <a:rPr kumimoji="1" lang="ja-JP" altLang="en-US" dirty="0" smtClean="0"/>
              <a:t>⇒医師の指示に従ってベッドに横になり身体拘束</a:t>
            </a:r>
            <a:endParaRPr kumimoji="1" lang="en-US" altLang="ja-JP" dirty="0" smtClean="0"/>
          </a:p>
          <a:p>
            <a:pPr marL="0" indent="0">
              <a:buNone/>
            </a:pPr>
            <a:r>
              <a:rPr lang="ja-JP" altLang="en-US" dirty="0"/>
              <a:t>　</a:t>
            </a:r>
            <a:r>
              <a:rPr lang="ja-JP" altLang="en-US" dirty="0" smtClean="0"/>
              <a:t>　</a:t>
            </a:r>
            <a:r>
              <a:rPr kumimoji="1" lang="ja-JP" altLang="en-US" dirty="0" smtClean="0"/>
              <a:t>されている　</a:t>
            </a:r>
            <a:r>
              <a:rPr kumimoji="1" lang="ja-JP" altLang="en-US" u="sng" dirty="0" smtClean="0">
                <a:solidFill>
                  <a:srgbClr val="FF0000"/>
                </a:solidFill>
                <a:effectLst>
                  <a:outerShdw blurRad="38100" dist="38100" dir="2700000" algn="tl">
                    <a:srgbClr val="000000">
                      <a:alpha val="43137"/>
                    </a:srgbClr>
                  </a:outerShdw>
                </a:effectLst>
              </a:rPr>
              <a:t>開始の問題</a:t>
            </a:r>
            <a:endParaRPr kumimoji="1" lang="en-US" altLang="ja-JP" u="sng" dirty="0" smtClean="0">
              <a:solidFill>
                <a:srgbClr val="FF0000"/>
              </a:solidFill>
              <a:effectLst>
                <a:outerShdw blurRad="38100" dist="38100" dir="2700000" algn="tl">
                  <a:srgbClr val="000000">
                    <a:alpha val="43137"/>
                  </a:srgbClr>
                </a:outerShdw>
              </a:effectLst>
            </a:endParaRPr>
          </a:p>
          <a:p>
            <a:pPr marL="0" indent="0">
              <a:buNone/>
            </a:pPr>
            <a:endParaRPr kumimoji="1" lang="en-US" altLang="ja-JP" dirty="0" smtClean="0"/>
          </a:p>
          <a:p>
            <a:r>
              <a:rPr lang="ja-JP" altLang="en-US" dirty="0" smtClean="0"/>
              <a:t>「静穏」なのに身体拘束を解除しない</a:t>
            </a:r>
            <a:r>
              <a:rPr lang="ja-JP" altLang="en-US" u="sng" dirty="0" smtClean="0">
                <a:solidFill>
                  <a:srgbClr val="FF0000"/>
                </a:solidFill>
                <a:effectLst>
                  <a:outerShdw blurRad="38100" dist="38100" dir="2700000" algn="tl">
                    <a:srgbClr val="000000">
                      <a:alpha val="43137"/>
                    </a:srgbClr>
                  </a:outerShdw>
                </a:effectLst>
              </a:rPr>
              <a:t>解除の問題</a:t>
            </a:r>
            <a:endParaRPr lang="en-US" altLang="ja-JP" u="sng" dirty="0" smtClean="0">
              <a:solidFill>
                <a:srgbClr val="FF0000"/>
              </a:solidFill>
              <a:effectLst>
                <a:outerShdw blurRad="38100" dist="38100" dir="2700000" algn="tl">
                  <a:srgbClr val="000000">
                    <a:alpha val="43137"/>
                  </a:srgbClr>
                </a:outerShdw>
              </a:effectLst>
            </a:endParaRPr>
          </a:p>
          <a:p>
            <a:r>
              <a:rPr kumimoji="1" lang="ja-JP" altLang="en-US" dirty="0" smtClean="0"/>
              <a:t>情報を開示しない（しなかった）</a:t>
            </a:r>
            <a:endParaRPr kumimoji="1" lang="en-US" altLang="ja-JP" dirty="0" smtClean="0"/>
          </a:p>
          <a:p>
            <a:pPr marL="0" indent="0">
              <a:buNone/>
            </a:pPr>
            <a:r>
              <a:rPr lang="ja-JP" altLang="en-US" dirty="0" smtClean="0"/>
              <a:t>⇒　「説明会」を開催され「閲覧」のみ。謄写は不可。</a:t>
            </a:r>
            <a:endParaRPr lang="en-US" altLang="ja-JP" dirty="0" smtClean="0"/>
          </a:p>
          <a:p>
            <a:pPr marL="0" indent="0">
              <a:buNone/>
            </a:pPr>
            <a:r>
              <a:rPr kumimoji="1" lang="ja-JP" altLang="en-US" dirty="0"/>
              <a:t>　</a:t>
            </a:r>
            <a:r>
              <a:rPr kumimoji="1" lang="ja-JP" altLang="en-US" dirty="0" smtClean="0"/>
              <a:t>　開示する旨意思表示があったのは、記者会見中</a:t>
            </a:r>
            <a:endParaRPr kumimoji="1" lang="en-US" altLang="ja-JP" dirty="0" smtClean="0"/>
          </a:p>
          <a:p>
            <a:pPr marL="0" lvl="0" indent="0">
              <a:buNone/>
            </a:pPr>
            <a:r>
              <a:rPr kumimoji="1" lang="ja-JP" altLang="en-US" dirty="0" smtClean="0"/>
              <a:t>　　　　　　　　　　　　　　　　　　　　　</a:t>
            </a:r>
            <a:r>
              <a:rPr lang="ja-JP" altLang="en-US" u="sng" dirty="0">
                <a:solidFill>
                  <a:srgbClr val="FF0000"/>
                </a:solidFill>
                <a:effectLst>
                  <a:outerShdw blurRad="38100" dist="38100" dir="2700000" algn="tl">
                    <a:srgbClr val="000000">
                      <a:alpha val="43137"/>
                    </a:srgbClr>
                  </a:outerShdw>
                </a:effectLst>
              </a:rPr>
              <a:t>情報開示の問題</a:t>
            </a:r>
            <a:endParaRPr lang="en-US" altLang="ja-JP" u="sng" dirty="0">
              <a:solidFill>
                <a:srgbClr val="FF0000"/>
              </a:solidFill>
              <a:effectLst>
                <a:outerShdw blurRad="38100" dist="38100" dir="2700000" algn="tl">
                  <a:srgbClr val="000000">
                    <a:alpha val="43137"/>
                  </a:srgbClr>
                </a:outerShdw>
              </a:effectLst>
            </a:endParaRPr>
          </a:p>
          <a:p>
            <a:pPr marL="0" indent="0">
              <a:buNone/>
            </a:pPr>
            <a:endParaRPr kumimoji="1" lang="en-US" altLang="ja-JP" dirty="0" smtClean="0"/>
          </a:p>
          <a:p>
            <a:pPr marL="0" indent="0">
              <a:buNone/>
            </a:pPr>
            <a:endParaRPr kumimoji="1" lang="en-US" altLang="ja-JP" dirty="0" smtClean="0"/>
          </a:p>
          <a:p>
            <a:endParaRPr kumimoji="1" lang="ja-JP" altLang="en-US" dirty="0"/>
          </a:p>
        </p:txBody>
      </p:sp>
    </p:spTree>
    <p:extLst>
      <p:ext uri="{BB962C8B-B14F-4D97-AF65-F5344CB8AC3E}">
        <p14:creationId xmlns:p14="http://schemas.microsoft.com/office/powerpoint/2010/main" val="33404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コンテンツ プレースホルダー 2"/>
          <p:cNvSpPr>
            <a:spLocks noGrp="1"/>
          </p:cNvSpPr>
          <p:nvPr>
            <p:ph idx="1"/>
          </p:nvPr>
        </p:nvSpPr>
        <p:spPr>
          <a:xfrm>
            <a:off x="250825" y="620713"/>
            <a:ext cx="8569325" cy="5976937"/>
          </a:xfrm>
        </p:spPr>
        <p:txBody>
          <a:bodyPr/>
          <a:lstStyle/>
          <a:p>
            <a:endParaRPr lang="ja-JP" altLang="en-US" smtClean="0"/>
          </a:p>
        </p:txBody>
      </p:sp>
      <p:pic>
        <p:nvPicPr>
          <p:cNvPr id="17411" name="Picture 2" descr="C:\Users\hasegawa\AppData\Local\Microsoft\Windows\Temporary Internet Files\Content.Outlook\CKFF6BIU\IMG_6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85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764704"/>
            <a:ext cx="8712968" cy="5361459"/>
          </a:xfrm>
        </p:spPr>
        <p:txBody>
          <a:bodyPr/>
          <a:lstStyle/>
          <a:p>
            <a:pPr marL="0" indent="0">
              <a:buNone/>
            </a:pPr>
            <a:endParaRPr kumimoji="1" lang="en-US" altLang="ja-JP" sz="7200" b="1" dirty="0" smtClean="0">
              <a:solidFill>
                <a:srgbClr val="0000FF"/>
              </a:solidFill>
            </a:endParaRPr>
          </a:p>
          <a:p>
            <a:pPr marL="0" indent="0">
              <a:buNone/>
            </a:pPr>
            <a:r>
              <a:rPr kumimoji="1" lang="ja-JP" altLang="en-US" sz="7200" b="1" dirty="0" smtClean="0">
                <a:solidFill>
                  <a:srgbClr val="0000FF"/>
                </a:solidFill>
              </a:rPr>
              <a:t>「</a:t>
            </a:r>
            <a:r>
              <a:rPr kumimoji="1" lang="ja-JP" altLang="en-US" sz="7200" b="1" dirty="0" smtClean="0">
                <a:solidFill>
                  <a:srgbClr val="FF0000"/>
                </a:solidFill>
              </a:rPr>
              <a:t>国</a:t>
            </a:r>
            <a:r>
              <a:rPr kumimoji="1" lang="ja-JP" altLang="en-US" sz="7200" b="1" dirty="0" smtClean="0">
                <a:solidFill>
                  <a:srgbClr val="0000FF"/>
                </a:solidFill>
              </a:rPr>
              <a:t>が解決</a:t>
            </a:r>
            <a:r>
              <a:rPr lang="ja-JP" altLang="en-US" sz="7200" b="1" dirty="0" smtClean="0">
                <a:solidFill>
                  <a:srgbClr val="0000FF"/>
                </a:solidFill>
              </a:rPr>
              <a:t>してくれる」</a:t>
            </a:r>
            <a:endParaRPr lang="en-US" altLang="ja-JP" sz="7200" b="1" dirty="0" smtClean="0">
              <a:solidFill>
                <a:srgbClr val="0000FF"/>
              </a:solidFill>
            </a:endParaRPr>
          </a:p>
          <a:p>
            <a:pPr marL="0" indent="0">
              <a:buNone/>
            </a:pPr>
            <a:r>
              <a:rPr kumimoji="1" lang="ja-JP" altLang="en-US" sz="7200" b="1" dirty="0" smtClean="0">
                <a:solidFill>
                  <a:srgbClr val="0000FF"/>
                </a:solidFill>
              </a:rPr>
              <a:t>　　　　のか</a:t>
            </a:r>
            <a:r>
              <a:rPr kumimoji="1" lang="ja-JP" altLang="en-US" sz="7200" b="1" dirty="0">
                <a:solidFill>
                  <a:srgbClr val="0000FF"/>
                </a:solidFill>
              </a:rPr>
              <a:t>？</a:t>
            </a:r>
          </a:p>
        </p:txBody>
      </p:sp>
    </p:spTree>
    <p:extLst>
      <p:ext uri="{BB962C8B-B14F-4D97-AF65-F5344CB8AC3E}">
        <p14:creationId xmlns:p14="http://schemas.microsoft.com/office/powerpoint/2010/main" val="2690735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865515"/>
          </a:xfrm>
        </p:spPr>
        <p:txBody>
          <a:bodyPr/>
          <a:lstStyle/>
          <a:p>
            <a:pPr marL="0" indent="0">
              <a:buNone/>
            </a:pPr>
            <a:endParaRPr lang="en-US" altLang="ja-JP" sz="3600" dirty="0"/>
          </a:p>
          <a:p>
            <a:pPr marL="0" indent="0">
              <a:buNone/>
            </a:pPr>
            <a:endParaRPr lang="en-US" altLang="ja-JP" sz="3600" dirty="0" smtClean="0"/>
          </a:p>
          <a:p>
            <a:pPr marL="0" indent="0">
              <a:buNone/>
            </a:pPr>
            <a:r>
              <a:rPr lang="ja-JP" altLang="en-US" sz="3600" dirty="0" smtClean="0"/>
              <a:t>「</a:t>
            </a:r>
            <a:r>
              <a:rPr lang="ja-JP" altLang="en-US" sz="3600" dirty="0"/>
              <a:t>神奈川県から、精神保健福祉法上の問題点はなかったと報告を</a:t>
            </a:r>
            <a:r>
              <a:rPr lang="ja-JP" altLang="en-US" sz="3600" dirty="0" smtClean="0"/>
              <a:t>受けた。」</a:t>
            </a:r>
            <a:endParaRPr lang="en-US" altLang="ja-JP" sz="3600" dirty="0" smtClean="0"/>
          </a:p>
          <a:p>
            <a:pPr marL="0" indent="0">
              <a:buNone/>
            </a:pPr>
            <a:endParaRPr lang="en-US" altLang="ja-JP" sz="3600" dirty="0"/>
          </a:p>
          <a:p>
            <a:pPr marL="0" indent="0">
              <a:buNone/>
            </a:pPr>
            <a:r>
              <a:rPr lang="ja-JP" altLang="en-US" sz="3600" dirty="0" smtClean="0"/>
              <a:t>　　　　　　　　　　　　　　　　　　　厚労省</a:t>
            </a:r>
            <a:endParaRPr lang="ja-JP" altLang="en-US" sz="3600" dirty="0"/>
          </a:p>
          <a:p>
            <a:pPr marL="0" indent="0">
              <a:buNone/>
            </a:pPr>
            <a:endParaRPr lang="en-US" altLang="ja-JP" sz="3600" dirty="0" smtClean="0"/>
          </a:p>
          <a:p>
            <a:pPr marL="0" indent="0">
              <a:buNone/>
            </a:pPr>
            <a:endParaRPr lang="en-US" altLang="ja-JP" sz="3600" dirty="0"/>
          </a:p>
          <a:p>
            <a:pPr marL="0" indent="0">
              <a:buNone/>
            </a:pPr>
            <a:endParaRPr lang="en-US" altLang="ja-JP" sz="2400" dirty="0" smtClean="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4160923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ある医療観察法病棟</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406811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lstStyle/>
          <a:p>
            <a:pPr marL="0" indent="0">
              <a:buNone/>
            </a:pPr>
            <a:r>
              <a:rPr lang="ja-JP" altLang="en-US" dirty="0" smtClean="0"/>
              <a:t>平成</a:t>
            </a:r>
            <a:r>
              <a:rPr lang="ja-JP" altLang="en-US" dirty="0"/>
              <a:t>２８年１月２６日</a:t>
            </a:r>
            <a:r>
              <a:rPr lang="ja-JP" altLang="en-US" dirty="0" smtClean="0"/>
              <a:t>から１２１日間身体拘束</a:t>
            </a:r>
            <a:endParaRPr lang="ja-JP" altLang="en-US" dirty="0"/>
          </a:p>
          <a:p>
            <a:pPr marL="0" indent="0">
              <a:buNone/>
            </a:pPr>
            <a:r>
              <a:rPr lang="ja-JP" altLang="en-US" dirty="0"/>
              <a:t>平成２８年５月１７日から４４日間身体</a:t>
            </a:r>
            <a:r>
              <a:rPr lang="ja-JP" altLang="en-US" dirty="0" smtClean="0"/>
              <a:t>拘束</a:t>
            </a:r>
            <a:endParaRPr lang="ja-JP" altLang="en-US" dirty="0"/>
          </a:p>
          <a:p>
            <a:pPr marL="0" indent="0">
              <a:buNone/>
            </a:pPr>
            <a:r>
              <a:rPr lang="ja-JP" altLang="en-US" dirty="0" smtClean="0"/>
              <a:t>平成</a:t>
            </a:r>
            <a:r>
              <a:rPr lang="ja-JP" altLang="en-US" dirty="0"/>
              <a:t>２９年６月１４日から身体拘束を</a:t>
            </a:r>
            <a:r>
              <a:rPr lang="ja-JP" altLang="en-US" dirty="0" smtClean="0"/>
              <a:t>受け続けていて、家族から</a:t>
            </a:r>
            <a:r>
              <a:rPr lang="en-US" altLang="ja-JP" dirty="0" smtClean="0"/>
              <a:t>9</a:t>
            </a:r>
            <a:r>
              <a:rPr lang="ja-JP" altLang="en-US" dirty="0" smtClean="0"/>
              <a:t>月に相談あり。</a:t>
            </a:r>
            <a:endParaRPr lang="en-US" altLang="ja-JP" dirty="0" smtClean="0"/>
          </a:p>
          <a:p>
            <a:pPr marL="0" indent="0">
              <a:buNone/>
            </a:pPr>
            <a:endParaRPr lang="ja-JP" altLang="en-US" dirty="0"/>
          </a:p>
          <a:p>
            <a:pPr marL="0" indent="0">
              <a:buNone/>
            </a:pPr>
            <a:r>
              <a:rPr lang="ja-JP" altLang="en-US" dirty="0"/>
              <a:t>８月８日から日中１時間解除（２３時間拘束）</a:t>
            </a:r>
          </a:p>
          <a:p>
            <a:pPr marL="0" indent="0">
              <a:buNone/>
            </a:pPr>
            <a:r>
              <a:rPr lang="ja-JP" altLang="en-US" dirty="0"/>
              <a:t>８月２４日から日中２時間解除（２２時間拘束）</a:t>
            </a:r>
          </a:p>
          <a:p>
            <a:pPr marL="0" indent="0">
              <a:buNone/>
            </a:pPr>
            <a:endParaRPr lang="ja-JP" altLang="en-US" dirty="0"/>
          </a:p>
          <a:p>
            <a:pPr marL="0" indent="0">
              <a:buNone/>
            </a:pPr>
            <a:r>
              <a:rPr lang="ja-JP" altLang="en-US" dirty="0"/>
              <a:t>という</a:t>
            </a:r>
            <a:r>
              <a:rPr lang="ja-JP" altLang="en-US" dirty="0" smtClean="0"/>
              <a:t>状況。</a:t>
            </a:r>
            <a:endParaRPr lang="ja-JP" altLang="en-US" dirty="0"/>
          </a:p>
          <a:p>
            <a:pPr marL="0" indent="0">
              <a:buNone/>
            </a:pPr>
            <a:endParaRPr lang="ja-JP" altLang="en-US" dirty="0"/>
          </a:p>
        </p:txBody>
      </p:sp>
    </p:spTree>
    <p:extLst>
      <p:ext uri="{BB962C8B-B14F-4D97-AF65-F5344CB8AC3E}">
        <p14:creationId xmlns:p14="http://schemas.microsoft.com/office/powerpoint/2010/main" val="499130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507288" cy="6048672"/>
          </a:xfrm>
        </p:spPr>
        <p:txBody>
          <a:bodyPr/>
          <a:lstStyle/>
          <a:p>
            <a:pPr marL="0" indent="0">
              <a:buNone/>
            </a:pPr>
            <a:r>
              <a:rPr lang="ja-JP" altLang="en-US" b="1" dirty="0">
                <a:effectLst>
                  <a:outerShdw blurRad="38100" dist="38100" dir="2700000" algn="tl">
                    <a:srgbClr val="000000">
                      <a:alpha val="43137"/>
                    </a:srgbClr>
                  </a:outerShdw>
                </a:effectLst>
              </a:rPr>
              <a:t>平成２９年６月１４日から身体</a:t>
            </a:r>
            <a:r>
              <a:rPr lang="ja-JP" altLang="en-US" b="1" dirty="0" smtClean="0">
                <a:effectLst>
                  <a:outerShdw blurRad="38100" dist="38100" dir="2700000" algn="tl">
                    <a:srgbClr val="000000">
                      <a:alpha val="43137"/>
                    </a:srgbClr>
                  </a:outerShdw>
                </a:effectLst>
              </a:rPr>
              <a:t>拘束</a:t>
            </a:r>
            <a:endParaRPr lang="ja-JP" altLang="en-US" b="1" dirty="0">
              <a:effectLst>
                <a:outerShdw blurRad="38100" dist="38100" dir="2700000" algn="tl">
                  <a:srgbClr val="000000">
                    <a:alpha val="43137"/>
                  </a:srgbClr>
                </a:outerShdw>
              </a:effectLst>
            </a:endParaRPr>
          </a:p>
          <a:p>
            <a:pPr marL="0" indent="0">
              <a:buNone/>
            </a:pPr>
            <a:r>
              <a:rPr lang="ja-JP" altLang="en-US" b="1" dirty="0" smtClean="0">
                <a:effectLst>
                  <a:outerShdw blurRad="38100" dist="38100" dir="2700000" algn="tl">
                    <a:srgbClr val="000000">
                      <a:alpha val="43137"/>
                    </a:srgbClr>
                  </a:outerShdw>
                </a:effectLst>
              </a:rPr>
              <a:t>８月</a:t>
            </a:r>
            <a:r>
              <a:rPr lang="ja-JP" altLang="en-US" b="1" dirty="0">
                <a:effectLst>
                  <a:outerShdw blurRad="38100" dist="38100" dir="2700000" algn="tl">
                    <a:srgbClr val="000000">
                      <a:alpha val="43137"/>
                    </a:srgbClr>
                  </a:outerShdw>
                </a:effectLst>
              </a:rPr>
              <a:t>８日から日中</a:t>
            </a:r>
            <a:r>
              <a:rPr lang="ja-JP" altLang="en-US" b="1" u="sng" dirty="0">
                <a:effectLst>
                  <a:outerShdw blurRad="38100" dist="38100" dir="2700000" algn="tl">
                    <a:srgbClr val="000000">
                      <a:alpha val="43137"/>
                    </a:srgbClr>
                  </a:outerShdw>
                </a:effectLst>
              </a:rPr>
              <a:t>１時間解除</a:t>
            </a:r>
            <a:r>
              <a:rPr lang="ja-JP" altLang="en-US" b="1" dirty="0">
                <a:effectLst>
                  <a:outerShdw blurRad="38100" dist="38100" dir="2700000" algn="tl">
                    <a:srgbClr val="000000">
                      <a:alpha val="43137"/>
                    </a:srgbClr>
                  </a:outerShdw>
                </a:effectLst>
              </a:rPr>
              <a:t>（２３時間拘束）</a:t>
            </a:r>
          </a:p>
          <a:p>
            <a:pPr marL="0" indent="0">
              <a:buNone/>
            </a:pPr>
            <a:r>
              <a:rPr lang="ja-JP" altLang="en-US" b="1" dirty="0" smtClean="0">
                <a:effectLst>
                  <a:outerShdw blurRad="38100" dist="38100" dir="2700000" algn="tl">
                    <a:srgbClr val="000000">
                      <a:alpha val="43137"/>
                    </a:srgbClr>
                  </a:outerShdw>
                </a:effectLst>
              </a:rPr>
              <a:t>８月</a:t>
            </a:r>
            <a:r>
              <a:rPr lang="ja-JP" altLang="en-US" b="1" dirty="0">
                <a:effectLst>
                  <a:outerShdw blurRad="38100" dist="38100" dir="2700000" algn="tl">
                    <a:srgbClr val="000000">
                      <a:alpha val="43137"/>
                    </a:srgbClr>
                  </a:outerShdw>
                </a:effectLst>
              </a:rPr>
              <a:t>２４日から日中</a:t>
            </a:r>
            <a:r>
              <a:rPr lang="ja-JP" altLang="en-US" b="1" u="sng" dirty="0">
                <a:effectLst>
                  <a:outerShdw blurRad="38100" dist="38100" dir="2700000" algn="tl">
                    <a:srgbClr val="000000">
                      <a:alpha val="43137"/>
                    </a:srgbClr>
                  </a:outerShdw>
                </a:effectLst>
              </a:rPr>
              <a:t>２時間解除</a:t>
            </a:r>
            <a:r>
              <a:rPr lang="ja-JP" altLang="en-US" b="1" dirty="0">
                <a:effectLst>
                  <a:outerShdw blurRad="38100" dist="38100" dir="2700000" algn="tl">
                    <a:srgbClr val="000000">
                      <a:alpha val="43137"/>
                    </a:srgbClr>
                  </a:outerShdw>
                </a:effectLst>
              </a:rPr>
              <a:t>（２２時間拘束）</a:t>
            </a:r>
          </a:p>
          <a:p>
            <a:pPr marL="0" indent="0">
              <a:buNone/>
            </a:pPr>
            <a:endParaRPr lang="en-US" altLang="ja-JP" b="1" u="sng" dirty="0" smtClean="0">
              <a:solidFill>
                <a:srgbClr val="000099"/>
              </a:solidFill>
              <a:effectLst>
                <a:outerShdw blurRad="38100" dist="38100" dir="2700000" algn="tl">
                  <a:srgbClr val="000000">
                    <a:alpha val="43137"/>
                  </a:srgbClr>
                </a:outerShdw>
              </a:effectLst>
            </a:endParaRPr>
          </a:p>
          <a:p>
            <a:pPr marL="0" indent="0">
              <a:buNone/>
            </a:pPr>
            <a:r>
              <a:rPr lang="ja-JP" altLang="en-US" b="1" u="sng" dirty="0" smtClean="0">
                <a:solidFill>
                  <a:srgbClr val="000099"/>
                </a:solidFill>
                <a:effectLst>
                  <a:outerShdw blurRad="38100" dist="38100" dir="2700000" algn="tl">
                    <a:srgbClr val="000000">
                      <a:alpha val="43137"/>
                    </a:srgbClr>
                  </a:outerShdw>
                </a:effectLst>
              </a:rPr>
              <a:t>９月</a:t>
            </a:r>
            <a:r>
              <a:rPr lang="ja-JP" altLang="en-US" b="1" u="sng" dirty="0">
                <a:solidFill>
                  <a:srgbClr val="000099"/>
                </a:solidFill>
                <a:effectLst>
                  <a:outerShdw blurRad="38100" dist="38100" dir="2700000" algn="tl">
                    <a:srgbClr val="000000">
                      <a:alpha val="43137"/>
                    </a:srgbClr>
                  </a:outerShdw>
                </a:effectLst>
              </a:rPr>
              <a:t>１４日に最初に同院に電話</a:t>
            </a:r>
            <a:r>
              <a:rPr lang="ja-JP" altLang="en-US" b="1" dirty="0" smtClean="0">
                <a:effectLst>
                  <a:outerShdw blurRad="38100" dist="38100" dir="2700000" algn="tl">
                    <a:srgbClr val="000000">
                      <a:alpha val="43137"/>
                    </a:srgbClr>
                  </a:outerShdw>
                </a:effectLst>
              </a:rPr>
              <a:t>。すると・・・</a:t>
            </a:r>
            <a:endParaRPr lang="ja-JP" altLang="en-US" b="1" dirty="0">
              <a:effectLst>
                <a:outerShdw blurRad="38100" dist="38100" dir="2700000" algn="tl">
                  <a:srgbClr val="000000">
                    <a:alpha val="43137"/>
                  </a:srgbClr>
                </a:outerShdw>
              </a:effectLst>
            </a:endParaRPr>
          </a:p>
          <a:p>
            <a:pPr marL="0" indent="0">
              <a:buNone/>
            </a:pPr>
            <a:r>
              <a:rPr lang="ja-JP" altLang="en-US" b="1" dirty="0" smtClean="0">
                <a:effectLst>
                  <a:outerShdw blurRad="38100" dist="38100" dir="2700000" algn="tl">
                    <a:srgbClr val="000000">
                      <a:alpha val="43137"/>
                    </a:srgbClr>
                  </a:outerShdw>
                </a:effectLst>
              </a:rPr>
              <a:t>９月</a:t>
            </a:r>
            <a:r>
              <a:rPr lang="ja-JP" altLang="en-US" b="1" dirty="0">
                <a:effectLst>
                  <a:outerShdw blurRad="38100" dist="38100" dir="2700000" algn="tl">
                    <a:srgbClr val="000000">
                      <a:alpha val="43137"/>
                    </a:srgbClr>
                  </a:outerShdw>
                </a:effectLst>
              </a:rPr>
              <a:t>１９日（火）から　</a:t>
            </a:r>
            <a:r>
              <a:rPr lang="en-US" altLang="ja-JP" b="1" dirty="0" smtClean="0">
                <a:effectLst>
                  <a:outerShdw blurRad="38100" dist="38100" dir="2700000" algn="tl">
                    <a:srgbClr val="000000">
                      <a:alpha val="43137"/>
                    </a:srgbClr>
                  </a:outerShdw>
                </a:effectLst>
              </a:rPr>
              <a:t>10</a:t>
            </a:r>
            <a:r>
              <a:rPr lang="ja-JP" altLang="en-US" b="1" dirty="0" smtClean="0">
                <a:effectLst>
                  <a:outerShdw blurRad="38100" dist="38100" dir="2700000" algn="tl">
                    <a:srgbClr val="000000">
                      <a:alpha val="43137"/>
                    </a:srgbClr>
                  </a:outerShdw>
                </a:effectLst>
              </a:rPr>
              <a:t>時から</a:t>
            </a:r>
            <a:r>
              <a:rPr lang="en-US" altLang="ja-JP" b="1" dirty="0" smtClean="0">
                <a:effectLst>
                  <a:outerShdw blurRad="38100" dist="38100" dir="2700000" algn="tl">
                    <a:srgbClr val="000000">
                      <a:alpha val="43137"/>
                    </a:srgbClr>
                  </a:outerShdw>
                </a:effectLst>
              </a:rPr>
              <a:t>16</a:t>
            </a:r>
            <a:r>
              <a:rPr lang="ja-JP" altLang="en-US" b="1" dirty="0" smtClean="0">
                <a:effectLst>
                  <a:outerShdw blurRad="38100" dist="38100" dir="2700000" algn="tl">
                    <a:srgbClr val="000000">
                      <a:alpha val="43137"/>
                    </a:srgbClr>
                  </a:outerShdw>
                </a:effectLst>
              </a:rPr>
              <a:t>時の</a:t>
            </a:r>
            <a:r>
              <a:rPr lang="en-US" altLang="ja-JP" b="1" u="sng" dirty="0" smtClean="0">
                <a:solidFill>
                  <a:srgbClr val="FF0000"/>
                </a:solidFill>
                <a:effectLst>
                  <a:outerShdw blurRad="38100" dist="38100" dir="2700000" algn="tl">
                    <a:srgbClr val="000000">
                      <a:alpha val="43137"/>
                    </a:srgbClr>
                  </a:outerShdw>
                </a:effectLst>
              </a:rPr>
              <a:t>6</a:t>
            </a:r>
            <a:r>
              <a:rPr lang="ja-JP" altLang="en-US" b="1" u="sng" dirty="0" smtClean="0">
                <a:solidFill>
                  <a:srgbClr val="FF0000"/>
                </a:solidFill>
                <a:effectLst>
                  <a:outerShdw blurRad="38100" dist="38100" dir="2700000" algn="tl">
                    <a:srgbClr val="000000">
                      <a:alpha val="43137"/>
                    </a:srgbClr>
                  </a:outerShdw>
                </a:effectLst>
              </a:rPr>
              <a:t>時間解除</a:t>
            </a:r>
            <a:endParaRPr lang="en-US" altLang="ja-JP" b="1" u="sng" dirty="0" smtClean="0">
              <a:solidFill>
                <a:srgbClr val="FF0000"/>
              </a:solidFill>
              <a:effectLst>
                <a:outerShdw blurRad="38100" dist="38100" dir="2700000" algn="tl">
                  <a:srgbClr val="000000">
                    <a:alpha val="43137"/>
                  </a:srgbClr>
                </a:outerShdw>
              </a:effectLst>
            </a:endParaRPr>
          </a:p>
          <a:p>
            <a:pPr marL="0" indent="0">
              <a:buNone/>
            </a:pPr>
            <a:endParaRPr lang="en-US" altLang="ja-JP" b="1" u="sng" dirty="0" smtClean="0">
              <a:solidFill>
                <a:srgbClr val="000099"/>
              </a:solidFill>
              <a:effectLst>
                <a:outerShdw blurRad="38100" dist="38100" dir="2700000" algn="tl">
                  <a:srgbClr val="000000">
                    <a:alpha val="43137"/>
                  </a:srgbClr>
                </a:outerShdw>
              </a:effectLst>
            </a:endParaRPr>
          </a:p>
          <a:p>
            <a:pPr marL="0" indent="0">
              <a:buNone/>
            </a:pPr>
            <a:r>
              <a:rPr lang="ja-JP" altLang="en-US" b="1" u="sng" dirty="0" smtClean="0">
                <a:solidFill>
                  <a:srgbClr val="000099"/>
                </a:solidFill>
                <a:effectLst>
                  <a:outerShdw blurRad="38100" dist="38100" dir="2700000" algn="tl">
                    <a:srgbClr val="000000">
                      <a:alpha val="43137"/>
                    </a:srgbClr>
                  </a:outerShdw>
                </a:effectLst>
              </a:rPr>
              <a:t>９月</a:t>
            </a:r>
            <a:r>
              <a:rPr lang="en-US" altLang="ja-JP" b="1" u="sng" dirty="0">
                <a:solidFill>
                  <a:srgbClr val="000099"/>
                </a:solidFill>
                <a:effectLst>
                  <a:outerShdw blurRad="38100" dist="38100" dir="2700000" algn="tl">
                    <a:srgbClr val="000000">
                      <a:alpha val="43137"/>
                    </a:srgbClr>
                  </a:outerShdw>
                </a:effectLst>
              </a:rPr>
              <a:t>22</a:t>
            </a:r>
            <a:r>
              <a:rPr lang="ja-JP" altLang="en-US" b="1" u="sng" dirty="0" smtClean="0">
                <a:solidFill>
                  <a:srgbClr val="000099"/>
                </a:solidFill>
                <a:effectLst>
                  <a:outerShdw blurRad="38100" dist="38100" dir="2700000" algn="tl">
                    <a:srgbClr val="000000">
                      <a:alpha val="43137"/>
                    </a:srgbClr>
                  </a:outerShdw>
                </a:effectLst>
              </a:rPr>
              <a:t>日に同院訪問</a:t>
            </a:r>
            <a:r>
              <a:rPr lang="ja-JP" altLang="en-US" b="1" dirty="0" smtClean="0">
                <a:solidFill>
                  <a:srgbClr val="000099"/>
                </a:solidFill>
                <a:effectLst>
                  <a:outerShdw blurRad="38100" dist="38100" dir="2700000" algn="tl">
                    <a:srgbClr val="000000">
                      <a:alpha val="43137"/>
                    </a:srgbClr>
                  </a:outerShdw>
                </a:effectLst>
              </a:rPr>
              <a:t>。　　</a:t>
            </a:r>
            <a:r>
              <a:rPr lang="ja-JP" altLang="en-US" b="1" dirty="0" smtClean="0">
                <a:effectLst>
                  <a:outerShdw blurRad="38100" dist="38100" dir="2700000" algn="tl">
                    <a:srgbClr val="000000">
                      <a:alpha val="43137"/>
                    </a:srgbClr>
                  </a:outerShdw>
                </a:effectLst>
              </a:rPr>
              <a:t>すると・・・・</a:t>
            </a:r>
            <a:endParaRPr lang="ja-JP" altLang="en-US" b="1" dirty="0">
              <a:effectLst>
                <a:outerShdw blurRad="38100" dist="38100" dir="2700000" algn="tl">
                  <a:srgbClr val="000000">
                    <a:alpha val="43137"/>
                  </a:srgbClr>
                </a:outerShdw>
              </a:effectLst>
            </a:endParaRPr>
          </a:p>
          <a:p>
            <a:pPr marL="0" indent="0">
              <a:buNone/>
            </a:pPr>
            <a:r>
              <a:rPr lang="ja-JP" altLang="en-US" b="1" dirty="0">
                <a:effectLst>
                  <a:outerShdw blurRad="38100" dist="38100" dir="2700000" algn="tl">
                    <a:srgbClr val="000000">
                      <a:alpha val="43137"/>
                    </a:srgbClr>
                  </a:outerShdw>
                </a:effectLst>
              </a:rPr>
              <a:t>９月２２日（金）つまり訪問日からは</a:t>
            </a:r>
            <a:r>
              <a:rPr lang="ja-JP" altLang="en-US" b="1" dirty="0" smtClean="0">
                <a:effectLst>
                  <a:outerShdw blurRad="38100" dist="38100" dir="2700000" algn="tl">
                    <a:srgbClr val="000000">
                      <a:alpha val="43137"/>
                    </a:srgbClr>
                  </a:outerShdw>
                </a:effectLst>
              </a:rPr>
              <a:t>、</a:t>
            </a:r>
            <a:endParaRPr lang="en-US" altLang="ja-JP" b="1" dirty="0" smtClean="0">
              <a:effectLst>
                <a:outerShdw blurRad="38100" dist="38100" dir="2700000" algn="tl">
                  <a:srgbClr val="000000">
                    <a:alpha val="43137"/>
                  </a:srgbClr>
                </a:outerShdw>
              </a:effectLst>
            </a:endParaRPr>
          </a:p>
          <a:p>
            <a:pPr marL="0" indent="0">
              <a:buNone/>
            </a:pPr>
            <a:r>
              <a:rPr lang="ja-JP" altLang="en-US" b="1" dirty="0" smtClean="0">
                <a:effectLst>
                  <a:outerShdw blurRad="38100" dist="38100" dir="2700000" algn="tl">
                    <a:srgbClr val="000000">
                      <a:alpha val="43137"/>
                    </a:srgbClr>
                  </a:outerShdw>
                </a:effectLst>
              </a:rPr>
              <a:t>　　　　　　　　　　　９時</a:t>
            </a:r>
            <a:r>
              <a:rPr lang="ja-JP" altLang="en-US" b="1" dirty="0">
                <a:effectLst>
                  <a:outerShdw blurRad="38100" dist="38100" dir="2700000" algn="tl">
                    <a:srgbClr val="000000">
                      <a:alpha val="43137"/>
                    </a:srgbClr>
                  </a:outerShdw>
                </a:effectLst>
              </a:rPr>
              <a:t>から</a:t>
            </a:r>
            <a:r>
              <a:rPr lang="ja-JP" altLang="en-US" b="1" dirty="0" smtClean="0">
                <a:effectLst>
                  <a:outerShdw blurRad="38100" dist="38100" dir="2700000" algn="tl">
                    <a:srgbClr val="000000">
                      <a:alpha val="43137"/>
                    </a:srgbClr>
                  </a:outerShdw>
                </a:effectLst>
              </a:rPr>
              <a:t>１６時の</a:t>
            </a:r>
            <a:r>
              <a:rPr lang="en-US" altLang="ja-JP" b="1" u="sng" dirty="0" smtClean="0">
                <a:solidFill>
                  <a:srgbClr val="FF0000"/>
                </a:solidFill>
                <a:effectLst>
                  <a:outerShdw blurRad="38100" dist="38100" dir="2700000" algn="tl">
                    <a:srgbClr val="000000">
                      <a:alpha val="43137"/>
                    </a:srgbClr>
                  </a:outerShdw>
                </a:effectLst>
              </a:rPr>
              <a:t>7</a:t>
            </a:r>
            <a:r>
              <a:rPr lang="ja-JP" altLang="en-US" b="1" u="sng" dirty="0" smtClean="0">
                <a:solidFill>
                  <a:srgbClr val="FF0000"/>
                </a:solidFill>
                <a:effectLst>
                  <a:outerShdw blurRad="38100" dist="38100" dir="2700000" algn="tl">
                    <a:srgbClr val="000000">
                      <a:alpha val="43137"/>
                    </a:srgbClr>
                  </a:outerShdw>
                </a:effectLst>
              </a:rPr>
              <a:t>時間解除</a:t>
            </a:r>
            <a:endParaRPr lang="ja-JP" altLang="en-US" b="1" dirty="0">
              <a:solidFill>
                <a:srgbClr val="FF0000"/>
              </a:solidFill>
              <a:effectLst>
                <a:outerShdw blurRad="38100" dist="38100" dir="2700000" algn="tl">
                  <a:srgbClr val="000000">
                    <a:alpha val="43137"/>
                  </a:srgbClr>
                </a:outerShdw>
              </a:effectLst>
            </a:endParaRPr>
          </a:p>
          <a:p>
            <a:pPr marL="0" indent="0">
              <a:buNone/>
            </a:pPr>
            <a:endParaRPr lang="ja-JP" altLang="en-US" dirty="0"/>
          </a:p>
          <a:p>
            <a:pPr marL="0" indent="0">
              <a:buNone/>
            </a:pPr>
            <a:endParaRPr lang="ja-JP" altLang="en-US"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828070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lstStyle/>
          <a:p>
            <a:r>
              <a:rPr kumimoji="1" lang="ja-JP" altLang="en-US" dirty="0" smtClean="0"/>
              <a:t>何を意味するか？</a:t>
            </a:r>
            <a:endParaRPr kumimoji="1" lang="ja-JP" altLang="en-US" dirty="0"/>
          </a:p>
        </p:txBody>
      </p:sp>
      <p:sp>
        <p:nvSpPr>
          <p:cNvPr id="3" name="コンテンツ プレースホルダー 2"/>
          <p:cNvSpPr>
            <a:spLocks noGrp="1"/>
          </p:cNvSpPr>
          <p:nvPr>
            <p:ph idx="1"/>
          </p:nvPr>
        </p:nvSpPr>
        <p:spPr>
          <a:xfrm>
            <a:off x="251520" y="1196752"/>
            <a:ext cx="8712968" cy="4929411"/>
          </a:xfrm>
        </p:spPr>
        <p:txBody>
          <a:bodyPr/>
          <a:lstStyle/>
          <a:p>
            <a:pPr marL="0" indent="0">
              <a:buNone/>
            </a:pPr>
            <a:r>
              <a:rPr kumimoji="1" lang="ja-JP" altLang="en-US" sz="3600" b="1" dirty="0" smtClean="0">
                <a:effectLst>
                  <a:outerShdw blurRad="38100" dist="38100" dir="2700000" algn="tl">
                    <a:srgbClr val="000000">
                      <a:alpha val="43137"/>
                    </a:srgbClr>
                  </a:outerShdw>
                </a:effectLst>
              </a:rPr>
              <a:t>１．身体拘束が薬の「</a:t>
            </a:r>
            <a:r>
              <a:rPr kumimoji="1" lang="ja-JP" altLang="en-US" sz="3600" b="1" dirty="0" smtClean="0">
                <a:solidFill>
                  <a:srgbClr val="FF0000"/>
                </a:solidFill>
                <a:effectLst>
                  <a:outerShdw blurRad="38100" dist="38100" dir="2700000" algn="tl">
                    <a:srgbClr val="000000">
                      <a:alpha val="43137"/>
                    </a:srgbClr>
                  </a:outerShdw>
                </a:effectLst>
              </a:rPr>
              <a:t>処方</a:t>
            </a:r>
            <a:r>
              <a:rPr kumimoji="1" lang="ja-JP" altLang="en-US" sz="3600" b="1" dirty="0" smtClean="0">
                <a:effectLst>
                  <a:outerShdw blurRad="38100" dist="38100" dir="2700000" algn="tl">
                    <a:srgbClr val="000000">
                      <a:alpha val="43137"/>
                    </a:srgbClr>
                  </a:outerShdw>
                </a:effectLst>
              </a:rPr>
              <a:t>」と同じようになってしまっている。</a:t>
            </a:r>
            <a:endParaRPr kumimoji="1" lang="en-US" altLang="ja-JP" sz="3600" b="1" dirty="0" smtClean="0">
              <a:effectLst>
                <a:outerShdw blurRad="38100" dist="38100" dir="2700000" algn="tl">
                  <a:srgbClr val="000000">
                    <a:alpha val="43137"/>
                  </a:srgbClr>
                </a:outerShdw>
              </a:effectLst>
            </a:endParaRPr>
          </a:p>
          <a:p>
            <a:pPr marL="0" indent="0">
              <a:buNone/>
            </a:pPr>
            <a:endParaRPr lang="en-US" altLang="ja-JP" sz="3600" b="1" dirty="0" smtClean="0">
              <a:effectLst>
                <a:outerShdw blurRad="38100" dist="38100" dir="2700000" algn="tl">
                  <a:srgbClr val="000000">
                    <a:alpha val="43137"/>
                  </a:srgbClr>
                </a:outerShdw>
              </a:effectLst>
            </a:endParaRPr>
          </a:p>
          <a:p>
            <a:pPr marL="0" indent="0">
              <a:buNone/>
            </a:pPr>
            <a:endParaRPr kumimoji="1" lang="en-US" altLang="ja-JP" sz="3600" b="1" dirty="0">
              <a:effectLst>
                <a:outerShdw blurRad="38100" dist="38100" dir="2700000" algn="tl">
                  <a:srgbClr val="000000">
                    <a:alpha val="43137"/>
                  </a:srgbClr>
                </a:outerShdw>
              </a:effectLst>
            </a:endParaRPr>
          </a:p>
          <a:p>
            <a:pPr marL="0" indent="0">
              <a:buNone/>
            </a:pPr>
            <a:r>
              <a:rPr lang="en-US" altLang="ja-JP" sz="3600" b="1" dirty="0" smtClean="0">
                <a:effectLst>
                  <a:outerShdw blurRad="38100" dist="38100" dir="2700000" algn="tl">
                    <a:srgbClr val="000000">
                      <a:alpha val="43137"/>
                    </a:srgbClr>
                  </a:outerShdw>
                </a:effectLst>
              </a:rPr>
              <a:t>2</a:t>
            </a:r>
            <a:r>
              <a:rPr lang="ja-JP" altLang="en-US" sz="3600" b="1" dirty="0" err="1" smtClean="0">
                <a:effectLst>
                  <a:outerShdw blurRad="38100" dist="38100" dir="2700000" algn="tl">
                    <a:srgbClr val="000000">
                      <a:alpha val="43137"/>
                    </a:srgbClr>
                  </a:outerShdw>
                </a:effectLst>
              </a:rPr>
              <a:t>．</a:t>
            </a:r>
            <a:r>
              <a:rPr lang="ja-JP" altLang="en-US" sz="3600" b="1" dirty="0" smtClean="0">
                <a:effectLst>
                  <a:outerShdw blurRad="38100" dist="38100" dir="2700000" algn="tl">
                    <a:srgbClr val="000000">
                      <a:alpha val="43137"/>
                    </a:srgbClr>
                  </a:outerShdw>
                </a:effectLst>
              </a:rPr>
              <a:t>外部からのチェックが全く働かない。</a:t>
            </a:r>
            <a:endParaRPr lang="en-US" altLang="ja-JP" sz="3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001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dirty="0" smtClean="0"/>
              <a:t>こんな例も</a:t>
            </a:r>
            <a:endParaRPr kumimoji="1" lang="ja-JP" altLang="en-US" dirty="0"/>
          </a:p>
        </p:txBody>
      </p:sp>
      <p:sp>
        <p:nvSpPr>
          <p:cNvPr id="3" name="コンテンツ プレースホルダー 2"/>
          <p:cNvSpPr>
            <a:spLocks noGrp="1"/>
          </p:cNvSpPr>
          <p:nvPr>
            <p:ph idx="1"/>
          </p:nvPr>
        </p:nvSpPr>
        <p:spPr>
          <a:xfrm>
            <a:off x="457200" y="908720"/>
            <a:ext cx="8229600" cy="5217443"/>
          </a:xfrm>
        </p:spPr>
        <p:txBody>
          <a:bodyPr/>
          <a:lstStyle/>
          <a:p>
            <a:pPr marL="0" indent="0">
              <a:buNone/>
            </a:pPr>
            <a:r>
              <a:rPr kumimoji="1" lang="ja-JP" altLang="en-US" sz="4400" dirty="0" smtClean="0"/>
              <a:t>ある精神病院</a:t>
            </a:r>
            <a:endParaRPr kumimoji="1" lang="en-US" altLang="ja-JP" sz="4400" dirty="0" smtClean="0"/>
          </a:p>
          <a:p>
            <a:pPr marL="0" indent="0">
              <a:buNone/>
            </a:pPr>
            <a:r>
              <a:rPr kumimoji="1" lang="en-US" altLang="ja-JP" sz="4400" dirty="0" smtClean="0"/>
              <a:t>20</a:t>
            </a:r>
            <a:r>
              <a:rPr kumimoji="1" lang="ja-JP" altLang="en-US" sz="4400" dirty="0" smtClean="0"/>
              <a:t>歳代の女性を身体拘束する際、</a:t>
            </a:r>
            <a:endParaRPr kumimoji="1" lang="en-US" altLang="ja-JP" sz="4400" dirty="0" smtClean="0"/>
          </a:p>
          <a:p>
            <a:pPr marL="0" indent="0">
              <a:buNone/>
            </a:pPr>
            <a:r>
              <a:rPr lang="ja-JP" altLang="en-US" sz="4400" dirty="0" smtClean="0"/>
              <a:t>男性看護師５、</a:t>
            </a:r>
            <a:r>
              <a:rPr lang="en-US" altLang="ja-JP" sz="4400" dirty="0" smtClean="0"/>
              <a:t>6</a:t>
            </a:r>
            <a:r>
              <a:rPr lang="ja-JP" altLang="en-US" sz="4400" dirty="0" smtClean="0"/>
              <a:t>名で押さえる。</a:t>
            </a:r>
            <a:endParaRPr lang="en-US" altLang="ja-JP" sz="4400" dirty="0" smtClean="0"/>
          </a:p>
          <a:p>
            <a:pPr marL="0" indent="0">
              <a:buNone/>
            </a:pPr>
            <a:r>
              <a:rPr kumimoji="1" lang="ja-JP" altLang="en-US" sz="4400" dirty="0" smtClean="0"/>
              <a:t>その際に一人の男性看護師が</a:t>
            </a:r>
            <a:endParaRPr kumimoji="1" lang="en-US" altLang="ja-JP" sz="4400" dirty="0" smtClean="0"/>
          </a:p>
          <a:p>
            <a:pPr marL="0" indent="0">
              <a:buNone/>
            </a:pPr>
            <a:r>
              <a:rPr lang="ja-JP" altLang="en-US" sz="4400" dirty="0" smtClean="0"/>
              <a:t>　　　</a:t>
            </a:r>
            <a:endParaRPr lang="en-US" altLang="ja-JP" sz="4400" dirty="0" smtClean="0"/>
          </a:p>
          <a:p>
            <a:pPr marL="0" indent="0">
              <a:buNone/>
            </a:pPr>
            <a:r>
              <a:rPr lang="ja-JP" altLang="en-US" sz="4400" dirty="0"/>
              <a:t>　</a:t>
            </a:r>
            <a:r>
              <a:rPr lang="ja-JP" altLang="en-US" sz="6000" b="1" dirty="0" smtClean="0">
                <a:effectLst>
                  <a:outerShdw blurRad="38100" dist="38100" dir="2700000" algn="tl">
                    <a:srgbClr val="000000">
                      <a:alpha val="43137"/>
                    </a:srgbClr>
                  </a:outerShdw>
                </a:effectLst>
              </a:rPr>
              <a:t>「こういうプレイ嫌い？」</a:t>
            </a:r>
            <a:endParaRPr lang="en-US" altLang="ja-JP" sz="6000" b="1" dirty="0" smtClean="0">
              <a:effectLst>
                <a:outerShdw blurRad="38100" dist="38100" dir="2700000" algn="tl">
                  <a:srgbClr val="000000">
                    <a:alpha val="43137"/>
                  </a:srgbClr>
                </a:outerShdw>
              </a:effectLst>
            </a:endParaRPr>
          </a:p>
          <a:p>
            <a:pPr marL="0" indent="0">
              <a:buNone/>
            </a:pPr>
            <a:endParaRPr kumimoji="1" lang="ja-JP" altLang="en-US" sz="4400" dirty="0"/>
          </a:p>
        </p:txBody>
      </p:sp>
    </p:spTree>
    <p:extLst>
      <p:ext uri="{BB962C8B-B14F-4D97-AF65-F5344CB8AC3E}">
        <p14:creationId xmlns:p14="http://schemas.microsoft.com/office/powerpoint/2010/main" val="2194955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lstStyle/>
          <a:p>
            <a:r>
              <a:rPr kumimoji="1" lang="ja-JP" altLang="en-US" dirty="0" smtClean="0">
                <a:solidFill>
                  <a:srgbClr val="0000FF"/>
                </a:solidFill>
              </a:rPr>
              <a:t>今後必要なこと</a:t>
            </a:r>
            <a:endParaRPr kumimoji="1" lang="ja-JP" altLang="en-US" dirty="0">
              <a:solidFill>
                <a:srgbClr val="0000FF"/>
              </a:solidFill>
            </a:endParaRPr>
          </a:p>
        </p:txBody>
      </p:sp>
      <p:sp>
        <p:nvSpPr>
          <p:cNvPr id="3" name="コンテンツ プレースホルダー 2"/>
          <p:cNvSpPr>
            <a:spLocks noGrp="1"/>
          </p:cNvSpPr>
          <p:nvPr>
            <p:ph idx="1"/>
          </p:nvPr>
        </p:nvSpPr>
        <p:spPr>
          <a:xfrm>
            <a:off x="429258" y="1196752"/>
            <a:ext cx="8607237" cy="5544616"/>
          </a:xfrm>
        </p:spPr>
        <p:txBody>
          <a:bodyPr/>
          <a:lstStyle/>
          <a:p>
            <a:r>
              <a:rPr lang="ja-JP" altLang="en-US" b="1" dirty="0" smtClean="0">
                <a:effectLst>
                  <a:outerShdw blurRad="38100" dist="38100" dir="2700000" algn="tl">
                    <a:srgbClr val="000000">
                      <a:alpha val="43137"/>
                    </a:srgbClr>
                  </a:outerShdw>
                </a:effectLst>
              </a:rPr>
              <a:t>身体拘束実施過程の可視化</a:t>
            </a:r>
            <a:endParaRPr lang="en-US" altLang="ja-JP" b="1" dirty="0" smtClean="0">
              <a:effectLst>
                <a:outerShdw blurRad="38100" dist="38100" dir="2700000" algn="tl">
                  <a:srgbClr val="000000">
                    <a:alpha val="43137"/>
                  </a:srgbClr>
                </a:outerShdw>
              </a:effectLst>
            </a:endParaRPr>
          </a:p>
          <a:p>
            <a:pPr marL="0" indent="0">
              <a:buNone/>
            </a:pPr>
            <a:r>
              <a:rPr lang="ja-JP" altLang="en-US" b="1" dirty="0">
                <a:effectLst>
                  <a:outerShdw blurRad="38100" dist="38100" dir="2700000" algn="tl">
                    <a:srgbClr val="000000">
                      <a:alpha val="43137"/>
                    </a:srgbClr>
                  </a:outerShdw>
                </a:effectLst>
              </a:rPr>
              <a:t>　</a:t>
            </a:r>
            <a:r>
              <a:rPr lang="ja-JP" altLang="en-US" b="1" dirty="0" smtClean="0">
                <a:effectLst>
                  <a:outerShdw blurRad="38100" dist="38100" dir="2700000" algn="tl">
                    <a:srgbClr val="000000">
                      <a:alpha val="43137"/>
                    </a:srgbClr>
                  </a:outerShdw>
                </a:effectLst>
              </a:rPr>
              <a:t>　　　　（動画を撮影し、検証可能なようにする）</a:t>
            </a:r>
            <a:endParaRPr lang="en-US" altLang="ja-JP" b="1" dirty="0" smtClean="0">
              <a:effectLst>
                <a:outerShdw blurRad="38100" dist="38100" dir="2700000" algn="tl">
                  <a:srgbClr val="000000">
                    <a:alpha val="43137"/>
                  </a:srgbClr>
                </a:outerShdw>
              </a:effectLst>
            </a:endParaRPr>
          </a:p>
          <a:p>
            <a:pPr marL="0" indent="0">
              <a:buNone/>
            </a:pPr>
            <a:endParaRPr lang="en-US" altLang="ja-JP" b="1" dirty="0" smtClean="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「ガイドライン」策定の動きに注意する</a:t>
            </a:r>
            <a:endParaRPr lang="en-US" altLang="ja-JP" b="1" dirty="0" smtClean="0">
              <a:effectLst>
                <a:outerShdw blurRad="38100" dist="38100" dir="2700000" algn="tl">
                  <a:srgbClr val="000000">
                    <a:alpha val="43137"/>
                  </a:srgbClr>
                </a:outerShdw>
              </a:effectLst>
            </a:endParaRPr>
          </a:p>
          <a:p>
            <a:endParaRPr lang="en-US" altLang="ja-JP" b="1" dirty="0" smtClean="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精神科病院そのものをより開かれたものにする</a:t>
            </a:r>
            <a:endParaRPr lang="en-US" altLang="ja-JP" b="1" dirty="0" smtClean="0">
              <a:effectLst>
                <a:outerShdw blurRad="38100" dist="38100" dir="2700000" algn="tl">
                  <a:srgbClr val="000000">
                    <a:alpha val="43137"/>
                  </a:srgbClr>
                </a:outerShdw>
              </a:effectLst>
            </a:endParaRPr>
          </a:p>
          <a:p>
            <a:pPr marL="0" indent="0">
              <a:buNone/>
            </a:pPr>
            <a:r>
              <a:rPr lang="ja-JP" altLang="en-US" b="1" dirty="0" smtClean="0">
                <a:effectLst>
                  <a:outerShdw blurRad="38100" dist="38100" dir="2700000" algn="tl">
                    <a:srgbClr val="000000">
                      <a:alpha val="43137"/>
                    </a:srgbClr>
                  </a:outerShdw>
                </a:effectLst>
              </a:rPr>
              <a:t>⇒病院訪問等</a:t>
            </a:r>
            <a:endParaRPr lang="en-US" altLang="ja-JP" b="1" dirty="0" smtClean="0">
              <a:effectLst>
                <a:outerShdw blurRad="38100" dist="38100" dir="2700000" algn="tl">
                  <a:srgbClr val="000000">
                    <a:alpha val="43137"/>
                  </a:srgbClr>
                </a:outerShdw>
              </a:effectLst>
            </a:endParaRPr>
          </a:p>
          <a:p>
            <a:pPr marL="0" indent="0">
              <a:buNone/>
            </a:pPr>
            <a:endParaRPr lang="en-US" altLang="ja-JP" b="1" dirty="0" smtClean="0">
              <a:effectLst>
                <a:outerShdw blurRad="38100" dist="38100" dir="2700000" algn="tl">
                  <a:srgbClr val="000000">
                    <a:alpha val="43137"/>
                  </a:srgbClr>
                </a:outerShdw>
              </a:effectLst>
            </a:endParaRPr>
          </a:p>
          <a:p>
            <a:r>
              <a:rPr lang="ja-JP" altLang="en-US" b="1" dirty="0" smtClean="0">
                <a:effectLst>
                  <a:outerShdw blurRad="38100" dist="38100" dir="2700000" algn="tl">
                    <a:srgbClr val="000000">
                      <a:alpha val="43137"/>
                    </a:srgbClr>
                  </a:outerShdw>
                </a:effectLst>
              </a:rPr>
              <a:t>精神分野だけでなく、すべての病院、施設に共通する人権問題として運動を広げる。</a:t>
            </a:r>
            <a:endParaRPr lang="en-US" altLang="ja-JP"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459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lstStyle/>
          <a:p>
            <a:pPr marL="0" indent="0">
              <a:buNone/>
            </a:pPr>
            <a:endParaRPr lang="en-US" altLang="ja-JP" sz="4000" dirty="0" smtClean="0"/>
          </a:p>
          <a:p>
            <a:pPr marL="0" indent="0">
              <a:buNone/>
            </a:pPr>
            <a:r>
              <a:rPr lang="ja-JP" altLang="en-US" sz="4000" dirty="0" smtClean="0"/>
              <a:t>精神科医療の身体拘束を考える会</a:t>
            </a:r>
            <a:endParaRPr lang="en-US" altLang="ja-JP" sz="4000" dirty="0" smtClean="0"/>
          </a:p>
          <a:p>
            <a:pPr marL="0" indent="0">
              <a:buNone/>
            </a:pPr>
            <a:endParaRPr lang="en-US" altLang="ja-JP" sz="4000" dirty="0"/>
          </a:p>
          <a:p>
            <a:pPr marL="0" indent="0">
              <a:buNone/>
            </a:pPr>
            <a:r>
              <a:rPr lang="ja-JP" altLang="en-US" sz="4000" smtClean="0"/>
              <a:t>杏林大学：長谷川　利夫</a:t>
            </a:r>
            <a:endParaRPr lang="en-US" altLang="ja-JP" sz="4000" dirty="0"/>
          </a:p>
          <a:p>
            <a:pPr marL="0" indent="0">
              <a:buNone/>
            </a:pPr>
            <a:r>
              <a:rPr lang="en-US" altLang="ja-JP" sz="4800" dirty="0" smtClean="0"/>
              <a:t>090-4616-5521</a:t>
            </a:r>
            <a:endParaRPr lang="en-US" altLang="ja-JP" sz="4800" dirty="0"/>
          </a:p>
          <a:p>
            <a:pPr marL="0" indent="0">
              <a:buNone/>
            </a:pPr>
            <a:r>
              <a:rPr lang="en-US" altLang="ja-JP" sz="4800" dirty="0"/>
              <a:t>E-mail</a:t>
            </a:r>
            <a:r>
              <a:rPr lang="ja-JP" altLang="en-US" sz="4800" dirty="0" smtClean="0"/>
              <a:t>：</a:t>
            </a:r>
            <a:endParaRPr lang="en-US" altLang="ja-JP" sz="4800" dirty="0" smtClean="0"/>
          </a:p>
          <a:p>
            <a:pPr marL="0" indent="0">
              <a:buNone/>
            </a:pPr>
            <a:r>
              <a:rPr lang="en-US" altLang="ja-JP" sz="4800" dirty="0" smtClean="0"/>
              <a:t>hasegawat@ks.kyorin-u.ac.jp</a:t>
            </a:r>
            <a:endParaRPr lang="en-US" altLang="ja-JP" sz="4800" dirty="0"/>
          </a:p>
        </p:txBody>
      </p:sp>
    </p:spTree>
    <p:extLst>
      <p:ext uri="{BB962C8B-B14F-4D97-AF65-F5344CB8AC3E}">
        <p14:creationId xmlns:p14="http://schemas.microsoft.com/office/powerpoint/2010/main" val="19387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ー 2"/>
          <p:cNvSpPr>
            <a:spLocks noGrp="1"/>
          </p:cNvSpPr>
          <p:nvPr>
            <p:ph idx="1"/>
          </p:nvPr>
        </p:nvSpPr>
        <p:spPr>
          <a:xfrm>
            <a:off x="457200" y="476250"/>
            <a:ext cx="8229600" cy="6048375"/>
          </a:xfrm>
        </p:spPr>
        <p:txBody>
          <a:bodyPr/>
          <a:lstStyle/>
          <a:p>
            <a:endParaRPr lang="ja-JP" altLang="en-US" smtClean="0"/>
          </a:p>
        </p:txBody>
      </p:sp>
      <p:pic>
        <p:nvPicPr>
          <p:cNvPr id="18435" name="Picture 2" descr="C:\Users\hasegawa\AppData\Local\Microsoft\Windows\Temporary Internet Files\Content.Outlook\CKFF6BIU\IMG_6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755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ー 2"/>
          <p:cNvSpPr>
            <a:spLocks noGrp="1"/>
          </p:cNvSpPr>
          <p:nvPr>
            <p:ph idx="1"/>
          </p:nvPr>
        </p:nvSpPr>
        <p:spPr>
          <a:xfrm>
            <a:off x="457200" y="260350"/>
            <a:ext cx="8229600" cy="6121400"/>
          </a:xfrm>
        </p:spPr>
        <p:txBody>
          <a:bodyPr/>
          <a:lstStyle/>
          <a:p>
            <a:endParaRPr lang="ja-JP" altLang="en-US" smtClean="0"/>
          </a:p>
        </p:txBody>
      </p:sp>
      <p:pic>
        <p:nvPicPr>
          <p:cNvPr id="19459" name="Picture 2" descr="C:\Users\hasegawa\AppData\Local\Microsoft\Windows\Temporary Internet Files\Content.Outlook\CKFF6BIU\IMG_69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853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p:cNvSpPr>
            <a:spLocks noGrp="1"/>
          </p:cNvSpPr>
          <p:nvPr>
            <p:ph idx="1"/>
          </p:nvPr>
        </p:nvSpPr>
        <p:spPr>
          <a:xfrm>
            <a:off x="323850" y="404813"/>
            <a:ext cx="8496300" cy="6048375"/>
          </a:xfrm>
        </p:spPr>
        <p:txBody>
          <a:bodyPr/>
          <a:lstStyle/>
          <a:p>
            <a:endParaRPr lang="ja-JP" altLang="en-US" smtClean="0"/>
          </a:p>
        </p:txBody>
      </p:sp>
      <p:pic>
        <p:nvPicPr>
          <p:cNvPr id="13315" name="Picture 2" descr="C:\Users\hasegawa\AppData\Local\Microsoft\Windows\Temporary Internet Files\Content.Outlook\CKFF6BIU\IMG_6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19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コンテンツ プレースホルダー 2"/>
          <p:cNvSpPr>
            <a:spLocks noGrp="1"/>
          </p:cNvSpPr>
          <p:nvPr>
            <p:ph idx="1"/>
          </p:nvPr>
        </p:nvSpPr>
        <p:spPr>
          <a:xfrm>
            <a:off x="457200" y="549275"/>
            <a:ext cx="8229600" cy="5975350"/>
          </a:xfrm>
        </p:spPr>
        <p:txBody>
          <a:bodyPr/>
          <a:lstStyle/>
          <a:p>
            <a:endParaRPr lang="ja-JP" altLang="en-US" smtClean="0"/>
          </a:p>
        </p:txBody>
      </p:sp>
      <p:pic>
        <p:nvPicPr>
          <p:cNvPr id="14339" name="Picture 2" descr="C:\Users\hasegawa\AppData\Local\Microsoft\Windows\Temporary Internet Files\Content.Outlook\CKFF6BIU\IMG_65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30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nvPr>
        </p:nvGraphicFramePr>
        <p:xfrm>
          <a:off x="1332000" y="1506600"/>
          <a:ext cx="6480000" cy="384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58388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6820</TotalTime>
  <Words>1049</Words>
  <Application>Microsoft Office PowerPoint</Application>
  <PresentationFormat>画面に合わせる (4:3)</PresentationFormat>
  <Paragraphs>257</Paragraphs>
  <Slides>48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48</vt:i4>
      </vt:variant>
    </vt:vector>
  </HeadingPairs>
  <TitlesOfParts>
    <vt:vector size="60" baseType="lpstr">
      <vt:lpstr>ＭＳ Ｐゴシック</vt:lpstr>
      <vt:lpstr>ＭＳ Ｐ明朝</vt:lpstr>
      <vt:lpstr>ＭＳ 明朝</vt:lpstr>
      <vt:lpstr>Arial</vt:lpstr>
      <vt:lpstr>Calibri</vt:lpstr>
      <vt:lpstr>Century</vt:lpstr>
      <vt:lpstr>Times New Roman</vt:lpstr>
      <vt:lpstr>Office ​​テーマ</vt:lpstr>
      <vt:lpstr>3_Office ​​テーマ</vt:lpstr>
      <vt:lpstr>1_Office ​​テーマ</vt:lpstr>
      <vt:lpstr>5_Office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2015年5月12日 参議院厚生労働委員会</vt:lpstr>
      <vt:lpstr>PowerPoint プレゼンテーション</vt:lpstr>
      <vt:lpstr>PowerPoint プレゼンテーション</vt:lpstr>
      <vt:lpstr>精神保健福祉法第36条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病院内審査機関の設置</vt:lpstr>
      <vt:lpstr>PowerPoint プレゼンテーション</vt:lpstr>
      <vt:lpstr>PowerPoint プレゼンテーション</vt:lpstr>
      <vt:lpstr>PowerPoint プレゼンテーション</vt:lpstr>
      <vt:lpstr>ある看護教科書より</vt:lpstr>
      <vt:lpstr>PowerPoint プレゼンテーション</vt:lpstr>
      <vt:lpstr>2017年7月19日</vt:lpstr>
      <vt:lpstr>PowerPoint プレゼンテーション</vt:lpstr>
      <vt:lpstr>PowerPoint プレゼンテーション</vt:lpstr>
      <vt:lpstr>経過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【看護記録】 </vt:lpstr>
      <vt:lpstr>カルテ、看護記録からの結論</vt:lpstr>
      <vt:lpstr>問題点</vt:lpstr>
      <vt:lpstr>PowerPoint プレゼンテーション</vt:lpstr>
      <vt:lpstr>PowerPoint プレゼンテーション</vt:lpstr>
      <vt:lpstr>ある医療観察法病棟</vt:lpstr>
      <vt:lpstr>PowerPoint プレゼンテーション</vt:lpstr>
      <vt:lpstr>PowerPoint プレゼンテーション</vt:lpstr>
      <vt:lpstr>何を意味するか？</vt:lpstr>
      <vt:lpstr>こんな例も</vt:lpstr>
      <vt:lpstr>今後必要なこと</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長谷川利夫</dc:creator>
  <cp:lastModifiedBy>Araki</cp:lastModifiedBy>
  <cp:revision>535</cp:revision>
  <cp:lastPrinted>2017-10-10T02:24:58Z</cp:lastPrinted>
  <dcterms:created xsi:type="dcterms:W3CDTF">2009-11-22T06:03:55Z</dcterms:created>
  <dcterms:modified xsi:type="dcterms:W3CDTF">2018-03-10T03:05:31Z</dcterms:modified>
</cp:coreProperties>
</file>