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1" r:id="rId4"/>
    <p:sldId id="274" r:id="rId5"/>
    <p:sldId id="275" r:id="rId6"/>
    <p:sldId id="276" r:id="rId7"/>
    <p:sldId id="262" r:id="rId8"/>
    <p:sldId id="258" r:id="rId9"/>
    <p:sldId id="260" r:id="rId10"/>
    <p:sldId id="277" r:id="rId11"/>
    <p:sldId id="278" r:id="rId12"/>
    <p:sldId id="259" r:id="rId13"/>
    <p:sldId id="263" r:id="rId14"/>
    <p:sldId id="265" r:id="rId15"/>
    <p:sldId id="266" r:id="rId16"/>
    <p:sldId id="267" r:id="rId17"/>
    <p:sldId id="270" r:id="rId18"/>
    <p:sldId id="272" r:id="rId19"/>
    <p:sldId id="273"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C6F2CE2-DAA1-439C-BF03-33464376B96E}" type="datetimeFigureOut">
              <a:rPr kumimoji="1" lang="ja-JP" altLang="en-US" smtClean="0"/>
              <a:t>2018/3/18</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3D1664E4-7299-49FD-9EF8-BD02DA3681B4}" type="slidenum">
              <a:rPr kumimoji="1" lang="ja-JP" altLang="en-US" smtClean="0"/>
              <a:t>‹#›</a:t>
            </a:fld>
            <a:endParaRPr kumimoji="1" lang="ja-JP" altLang="en-US"/>
          </a:p>
        </p:txBody>
      </p:sp>
    </p:spTree>
    <p:extLst>
      <p:ext uri="{BB962C8B-B14F-4D97-AF65-F5344CB8AC3E}">
        <p14:creationId xmlns:p14="http://schemas.microsoft.com/office/powerpoint/2010/main" val="930084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30FD83C-D271-47DE-AC0B-0F25B46C71FF}" type="datetimeFigureOut">
              <a:rPr kumimoji="1" lang="ja-JP" altLang="en-US" smtClean="0"/>
              <a:t>2018/3/18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4FC4634-0B1C-47B5-B83E-C71E2F62DD8D}" type="slidenum">
              <a:rPr kumimoji="1" lang="ja-JP" altLang="en-US" smtClean="0"/>
              <a:t>‹#›</a:t>
            </a:fld>
            <a:endParaRPr kumimoji="1" lang="ja-JP" altLang="en-US"/>
          </a:p>
        </p:txBody>
      </p:sp>
    </p:spTree>
    <p:extLst>
      <p:ext uri="{BB962C8B-B14F-4D97-AF65-F5344CB8AC3E}">
        <p14:creationId xmlns:p14="http://schemas.microsoft.com/office/powerpoint/2010/main" val="32542997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204622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402492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157103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128274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298969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292245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231138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394753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109873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169773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CDBF1EB-A589-4E8E-8D2F-B756F05DDC56}" type="datetimeFigureOut">
              <a:rPr kumimoji="1" lang="ja-JP" altLang="en-US" smtClean="0"/>
              <a:t>2018/3/18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354104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BF1EB-A589-4E8E-8D2F-B756F05DDC56}" type="datetimeFigureOut">
              <a:rPr kumimoji="1" lang="ja-JP" altLang="en-US" smtClean="0"/>
              <a:t>2018/3/18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D8259-CAEB-4993-ACAF-D48E3F04B144}" type="slidenum">
              <a:rPr kumimoji="1" lang="ja-JP" altLang="en-US" smtClean="0"/>
              <a:t>‹#›</a:t>
            </a:fld>
            <a:endParaRPr kumimoji="1" lang="ja-JP" altLang="en-US"/>
          </a:p>
        </p:txBody>
      </p:sp>
    </p:spTree>
    <p:extLst>
      <p:ext uri="{BB962C8B-B14F-4D97-AF65-F5344CB8AC3E}">
        <p14:creationId xmlns:p14="http://schemas.microsoft.com/office/powerpoint/2010/main" val="29965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A</a:t>
            </a:r>
            <a:r>
              <a:rPr kumimoji="1" lang="ja-JP" altLang="en-US" dirty="0" smtClean="0"/>
              <a:t>型事業所大量解雇事件から見えてくる障害者支援の危機</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増田一世</a:t>
            </a:r>
            <a:endParaRPr kumimoji="1" lang="en-US" altLang="ja-JP" dirty="0" smtClean="0"/>
          </a:p>
          <a:p>
            <a:r>
              <a:rPr lang="ja-JP" altLang="en-US" dirty="0" smtClean="0"/>
              <a:t>（日本障害者協議会・やどかりの里）</a:t>
            </a:r>
            <a:endParaRPr kumimoji="1" lang="ja-JP" altLang="en-US" dirty="0"/>
          </a:p>
        </p:txBody>
      </p:sp>
    </p:spTree>
    <p:extLst>
      <p:ext uri="{BB962C8B-B14F-4D97-AF65-F5344CB8AC3E}">
        <p14:creationId xmlns:p14="http://schemas.microsoft.com/office/powerpoint/2010/main" val="358416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8480"/>
            <a:ext cx="4608513" cy="664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4" y="8479"/>
            <a:ext cx="4427984" cy="628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664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yadokarinosato.org/clear_file/image/img_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4" y="-6818"/>
            <a:ext cx="7077093" cy="690016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164288" y="188640"/>
            <a:ext cx="1415772" cy="5976664"/>
          </a:xfrm>
          <a:prstGeom prst="rect">
            <a:avLst/>
          </a:prstGeom>
          <a:noFill/>
        </p:spPr>
        <p:txBody>
          <a:bodyPr vert="eaVert" wrap="square" rtlCol="0">
            <a:spAutoFit/>
          </a:bodyPr>
          <a:lstStyle/>
          <a:p>
            <a:r>
              <a:rPr kumimoji="1" lang="ja-JP" altLang="en-US" sz="4000" dirty="0" smtClean="0">
                <a:solidFill>
                  <a:srgbClr val="FF0000"/>
                </a:solidFill>
              </a:rPr>
              <a:t>いつも日本国憲法と</a:t>
            </a:r>
            <a:endParaRPr kumimoji="1" lang="en-US" altLang="ja-JP" sz="4000" dirty="0" smtClean="0">
              <a:solidFill>
                <a:srgbClr val="FF0000"/>
              </a:solidFill>
            </a:endParaRPr>
          </a:p>
          <a:p>
            <a:r>
              <a:rPr kumimoji="1" lang="ja-JP" altLang="en-US" sz="4000" dirty="0" smtClean="0">
                <a:solidFill>
                  <a:srgbClr val="FF0000"/>
                </a:solidFill>
              </a:rPr>
              <a:t>障害者権利条約を身近に</a:t>
            </a:r>
            <a:endParaRPr kumimoji="1" lang="ja-JP" altLang="en-US" sz="4000" dirty="0">
              <a:solidFill>
                <a:srgbClr val="FF0000"/>
              </a:solidFill>
            </a:endParaRPr>
          </a:p>
        </p:txBody>
      </p:sp>
    </p:spTree>
    <p:extLst>
      <p:ext uri="{BB962C8B-B14F-4D97-AF65-F5344CB8AC3E}">
        <p14:creationId xmlns:p14="http://schemas.microsoft.com/office/powerpoint/2010/main" val="391483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響き合う街でNo.83　特集　障害者の労働の権利を守る　Ａ型事業所問題の本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161"/>
            <a:ext cx="4942678" cy="6980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ase-ec2.akamaized.net/images/item/origin/fe3201c1505f20edfbf844058c7aec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951" y="-122161"/>
            <a:ext cx="5021909" cy="709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3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就労継続</a:t>
            </a:r>
            <a:r>
              <a:rPr kumimoji="1" lang="en-US" altLang="ja-JP" dirty="0" smtClean="0"/>
              <a:t>A</a:t>
            </a:r>
            <a:r>
              <a:rPr kumimoji="1" lang="ja-JP" altLang="en-US" dirty="0" smtClean="0"/>
              <a:t>型事業の閉鎖・大量解雇</a:t>
            </a:r>
            <a:endParaRPr kumimoji="1" lang="ja-JP" altLang="en-US" dirty="0"/>
          </a:p>
        </p:txBody>
      </p:sp>
      <p:sp>
        <p:nvSpPr>
          <p:cNvPr id="3" name="コンテンツ プレースホルダー 2"/>
          <p:cNvSpPr>
            <a:spLocks noGrp="1"/>
          </p:cNvSpPr>
          <p:nvPr>
            <p:ph idx="1"/>
          </p:nvPr>
        </p:nvSpPr>
        <p:spPr>
          <a:xfrm>
            <a:off x="395536" y="1268760"/>
            <a:ext cx="8301608" cy="5040560"/>
          </a:xfrm>
        </p:spPr>
        <p:txBody>
          <a:bodyPr>
            <a:normAutofit/>
          </a:bodyPr>
          <a:lstStyle/>
          <a:p>
            <a:pPr marL="0" indent="0">
              <a:buNone/>
            </a:pPr>
            <a:r>
              <a:rPr kumimoji="1" lang="ja-JP" altLang="en-US" dirty="0" smtClean="0"/>
              <a:t>岡山の「あじさい」で働いていた</a:t>
            </a:r>
            <a:r>
              <a:rPr kumimoji="1" lang="en-US" altLang="ja-JP" dirty="0" smtClean="0"/>
              <a:t>A</a:t>
            </a:r>
            <a:r>
              <a:rPr kumimoji="1" lang="ja-JP" altLang="en-US" dirty="0" err="1" smtClean="0"/>
              <a:t>さんの</a:t>
            </a:r>
            <a:r>
              <a:rPr kumimoji="1" lang="ja-JP" altLang="en-US" dirty="0" smtClean="0"/>
              <a:t>声</a:t>
            </a:r>
            <a:endParaRPr lang="en-US" altLang="ja-JP" dirty="0"/>
          </a:p>
          <a:p>
            <a:pPr marL="0" indent="0">
              <a:buNone/>
            </a:pPr>
            <a:r>
              <a:rPr kumimoji="1" lang="ja-JP" altLang="en-US" dirty="0" smtClean="0"/>
              <a:t>　＊６月２９日の朝，理事長から朝礼で「７月をもって解雇する」と言われた．</a:t>
            </a:r>
            <a:endParaRPr kumimoji="1" lang="en-US" altLang="ja-JP" dirty="0" smtClean="0"/>
          </a:p>
          <a:p>
            <a:pPr marL="0" indent="0">
              <a:buNone/>
            </a:pPr>
            <a:r>
              <a:rPr lang="ja-JP" altLang="en-US" dirty="0"/>
              <a:t>　</a:t>
            </a:r>
            <a:r>
              <a:rPr lang="ja-JP" altLang="en-US" dirty="0" smtClean="0"/>
              <a:t>＊精神的にショックが大きく，最後まで出勤する気力はなかった．</a:t>
            </a:r>
            <a:endParaRPr lang="en-US" altLang="ja-JP" dirty="0" smtClean="0"/>
          </a:p>
          <a:p>
            <a:pPr marL="0" indent="0">
              <a:buNone/>
            </a:pPr>
            <a:r>
              <a:rPr kumimoji="1" lang="ja-JP" altLang="en-US" dirty="0"/>
              <a:t>　</a:t>
            </a:r>
            <a:r>
              <a:rPr kumimoji="1" lang="ja-JP" altLang="en-US" dirty="0" smtClean="0"/>
              <a:t>＊家よりか職場のほうがよかったのに</a:t>
            </a:r>
            <a:r>
              <a:rPr kumimoji="1" lang="en-US" altLang="ja-JP" dirty="0" smtClean="0"/>
              <a:t>……</a:t>
            </a:r>
          </a:p>
          <a:p>
            <a:pPr marL="0" indent="0">
              <a:buNone/>
            </a:pPr>
            <a:r>
              <a:rPr lang="ja-JP" altLang="en-US" dirty="0"/>
              <a:t>　</a:t>
            </a:r>
            <a:r>
              <a:rPr lang="ja-JP" altLang="en-US" dirty="0" smtClean="0"/>
              <a:t>＊精神科に入院してしまった人たち</a:t>
            </a:r>
            <a:r>
              <a:rPr lang="en-US" altLang="ja-JP" dirty="0" smtClean="0"/>
              <a:t>―</a:t>
            </a:r>
            <a:r>
              <a:rPr lang="ja-JP" altLang="en-US" dirty="0" smtClean="0"/>
              <a:t>笑顔が消えた</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5383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9552" y="188640"/>
            <a:ext cx="8208912" cy="7294305"/>
          </a:xfrm>
          <a:prstGeom prst="rect">
            <a:avLst/>
          </a:prstGeom>
        </p:spPr>
        <p:txBody>
          <a:bodyPr wrap="square">
            <a:spAutoFit/>
          </a:bodyPr>
          <a:lstStyle/>
          <a:p>
            <a:r>
              <a:rPr lang="ja-JP" altLang="en-US" dirty="0" smtClean="0"/>
              <a:t>岡山などＡ型事業所３カ所廃止届　フィル、統廃合で２月末閉鎖（山陽新聞　</a:t>
            </a:r>
            <a:r>
              <a:rPr lang="en-US" altLang="ja-JP" dirty="0" smtClean="0"/>
              <a:t>1</a:t>
            </a:r>
            <a:r>
              <a:rPr lang="ja-JP" altLang="en-US" dirty="0" smtClean="0"/>
              <a:t>月</a:t>
            </a:r>
            <a:r>
              <a:rPr lang="en-US" altLang="ja-JP" dirty="0" smtClean="0"/>
              <a:t>31</a:t>
            </a:r>
            <a:r>
              <a:rPr lang="ja-JP" altLang="en-US" dirty="0" smtClean="0"/>
              <a:t>日）</a:t>
            </a:r>
          </a:p>
          <a:p>
            <a:r>
              <a:rPr lang="ja-JP" altLang="en-US" dirty="0" smtClean="0"/>
              <a:t>   </a:t>
            </a:r>
          </a:p>
          <a:p>
            <a:endParaRPr lang="ja-JP" altLang="en-US" dirty="0" smtClean="0"/>
          </a:p>
          <a:p>
            <a:r>
              <a:rPr lang="ja-JP" altLang="en-US" dirty="0" smtClean="0"/>
              <a:t>２月末に閉鎖されるフィル運営の就労継続支援Ａ型事業所「しあわせ工房　岡山事業所」＝岡山市北区伊福町</a:t>
            </a:r>
          </a:p>
          <a:p>
            <a:endParaRPr lang="ja-JP" altLang="en-US" dirty="0" smtClean="0"/>
          </a:p>
          <a:p>
            <a:r>
              <a:rPr lang="ja-JP" altLang="en-US" dirty="0" smtClean="0"/>
              <a:t>　岡山、広島両県で障害者が働く「就労継続支援Ａ型事業所」６カ所を運営している株式会社「フィル」（倉敷市真備町川辺）は３１日、岡山、総社、福山市にある３カ所の廃止届を管轄の自治体に提出した。経営悪化に伴う事業所の統廃合のためで、いずれも２月２８日付で閉鎖する。同社によると、影響を受ける障害者は６２人で、４７人は継続する３カ所（いずれも倉敷市）へ移ることに同意したものの、「通勤しにくくなる」などの理由で１５人は退職を余儀なくされる見込み。</a:t>
            </a:r>
          </a:p>
          <a:p>
            <a:endParaRPr lang="ja-JP" altLang="en-US" dirty="0" smtClean="0"/>
          </a:p>
          <a:p>
            <a:r>
              <a:rPr lang="ja-JP" altLang="en-US" dirty="0" smtClean="0"/>
              <a:t>　事業所を廃止する際、事業者はその１カ月前までに管轄の自治体に届け出る必要がある。岡本健治社長によると、４７人は自宅から異動先の倉敷の事業所まで車で送迎する計画。倉敷市内で取材に応じ「退職する方々には私どもの努力不足で迷惑を掛け、申し訳ない」と話した。</a:t>
            </a:r>
          </a:p>
          <a:p>
            <a:endParaRPr lang="ja-JP" altLang="en-US" dirty="0" smtClean="0"/>
          </a:p>
          <a:p>
            <a:r>
              <a:rPr lang="ja-JP" altLang="en-US" dirty="0" smtClean="0"/>
              <a:t>　フィルは２０１３年設立。３１日現在の利用者数は２３５人で、厚生労働省によると、全国最大規模のＡ型事業所となる。パンや野菜の販売をはじめ、ウナギの養殖、パソコンを使ったデータ入力作業などの事業を展開していたが、十分な収益を上げられず、年明けに利用者に対し「大幅な経費削減と事業収益の改善が必要」などと３カ所を廃止する方針を伝えていた。</a:t>
            </a:r>
          </a:p>
          <a:p>
            <a:endParaRPr lang="ja-JP" altLang="en-US" dirty="0" smtClean="0"/>
          </a:p>
          <a:p>
            <a:r>
              <a:rPr lang="ja-JP" altLang="en-US" dirty="0" smtClean="0"/>
              <a:t>　</a:t>
            </a:r>
            <a:endParaRPr lang="ja-JP" altLang="en-US" dirty="0"/>
          </a:p>
        </p:txBody>
      </p:sp>
    </p:spTree>
    <p:extLst>
      <p:ext uri="{BB962C8B-B14F-4D97-AF65-F5344CB8AC3E}">
        <p14:creationId xmlns:p14="http://schemas.microsoft.com/office/powerpoint/2010/main" val="425067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最短で安定した高収益を得られ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5" y="260648"/>
            <a:ext cx="4974371" cy="25124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就労継続支援A型の成功法則セミナー開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18269"/>
            <a:ext cx="66294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44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1"/>
            <a:ext cx="5976664" cy="689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335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就労継続支援A型の収支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736" y="-819472"/>
            <a:ext cx="11296650" cy="98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5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5565"/>
            <a:ext cx="8229600" cy="1143000"/>
          </a:xfrm>
        </p:spPr>
        <p:txBody>
          <a:bodyPr/>
          <a:lstStyle/>
          <a:p>
            <a:r>
              <a:rPr kumimoji="1" lang="en-US" altLang="ja-JP" dirty="0" smtClean="0"/>
              <a:t>A</a:t>
            </a:r>
            <a:r>
              <a:rPr kumimoji="1" lang="ja-JP" altLang="en-US" dirty="0" smtClean="0"/>
              <a:t>型事業所問題から見えてくること</a:t>
            </a:r>
            <a:endParaRPr kumimoji="1" lang="ja-JP" altLang="en-US" dirty="0"/>
          </a:p>
        </p:txBody>
      </p:sp>
      <p:sp>
        <p:nvSpPr>
          <p:cNvPr id="3" name="コンテンツ プレースホルダー 2"/>
          <p:cNvSpPr>
            <a:spLocks noGrp="1"/>
          </p:cNvSpPr>
          <p:nvPr>
            <p:ph idx="1"/>
          </p:nvPr>
        </p:nvSpPr>
        <p:spPr>
          <a:xfrm>
            <a:off x="395536" y="1052736"/>
            <a:ext cx="8568952" cy="5616623"/>
          </a:xfrm>
        </p:spPr>
        <p:txBody>
          <a:bodyPr>
            <a:normAutofit fontScale="85000" lnSpcReduction="10000"/>
          </a:bodyPr>
          <a:lstStyle/>
          <a:p>
            <a:r>
              <a:rPr lang="ja-JP" altLang="en-US" dirty="0"/>
              <a:t>一番の被害者は障害のある人　仕事と職場と</a:t>
            </a:r>
            <a:endParaRPr lang="en-US" altLang="ja-JP" dirty="0"/>
          </a:p>
          <a:p>
            <a:pPr marL="0" indent="0">
              <a:buNone/>
            </a:pPr>
            <a:r>
              <a:rPr lang="ja-JP" altLang="en-US" dirty="0" smtClean="0"/>
              <a:t>　　　</a:t>
            </a:r>
            <a:r>
              <a:rPr lang="ja-JP" altLang="en-US" dirty="0"/>
              <a:t>仲間を</a:t>
            </a:r>
            <a:r>
              <a:rPr lang="ja-JP" altLang="en-US" dirty="0" smtClean="0"/>
              <a:t>失う　奪われる誇り</a:t>
            </a:r>
            <a:endParaRPr lang="ja-JP" altLang="en-US" dirty="0"/>
          </a:p>
          <a:p>
            <a:r>
              <a:rPr kumimoji="1" lang="ja-JP" altLang="en-US" dirty="0" smtClean="0"/>
              <a:t>行き過ぎた規制緩和・競争原理</a:t>
            </a:r>
            <a:endParaRPr kumimoji="1" lang="en-US" altLang="ja-JP" dirty="0" smtClean="0"/>
          </a:p>
          <a:p>
            <a:pPr marL="0" indent="0">
              <a:buNone/>
            </a:pPr>
            <a:r>
              <a:rPr lang="ja-JP" altLang="en-US" dirty="0"/>
              <a:t>　</a:t>
            </a:r>
            <a:r>
              <a:rPr lang="ja-JP" altLang="en-US" dirty="0" smtClean="0"/>
              <a:t>　－指定要件さえ整えれば事業が開始できる</a:t>
            </a:r>
            <a:endParaRPr lang="en-US" altLang="ja-JP" dirty="0" smtClean="0"/>
          </a:p>
          <a:p>
            <a:pPr marL="0" indent="0">
              <a:buNone/>
            </a:pPr>
            <a:r>
              <a:rPr lang="ja-JP" altLang="en-US" dirty="0"/>
              <a:t>　</a:t>
            </a:r>
            <a:r>
              <a:rPr lang="ja-JP" altLang="en-US" dirty="0" smtClean="0"/>
              <a:t>　</a:t>
            </a:r>
            <a:r>
              <a:rPr lang="en-US" altLang="ja-JP" dirty="0" smtClean="0"/>
              <a:t>―</a:t>
            </a:r>
            <a:r>
              <a:rPr lang="ja-JP" altLang="en-US" dirty="0" smtClean="0"/>
              <a:t>営利目的の参入の拡大（安易に参入，安易に撤退）</a:t>
            </a:r>
            <a:endParaRPr lang="en-US" altLang="ja-JP" dirty="0" smtClean="0"/>
          </a:p>
          <a:p>
            <a:pPr marL="0" indent="0">
              <a:buNone/>
            </a:pPr>
            <a:r>
              <a:rPr kumimoji="1" lang="ja-JP" altLang="en-US" dirty="0"/>
              <a:t>　</a:t>
            </a:r>
            <a:r>
              <a:rPr kumimoji="1" lang="ja-JP" altLang="en-US" dirty="0" smtClean="0"/>
              <a:t>　</a:t>
            </a:r>
            <a:r>
              <a:rPr kumimoji="1" lang="en-US" altLang="ja-JP" dirty="0" smtClean="0"/>
              <a:t>―</a:t>
            </a:r>
            <a:r>
              <a:rPr kumimoji="1" lang="ja-JP" altLang="en-US" dirty="0" smtClean="0"/>
              <a:t>障害者自立支援法成立時の「多様な経営主体の参</a:t>
            </a:r>
            <a:endParaRPr kumimoji="1" lang="en-US" altLang="ja-JP" dirty="0" smtClean="0"/>
          </a:p>
          <a:p>
            <a:pPr marL="0" indent="0">
              <a:buNone/>
            </a:pPr>
            <a:r>
              <a:rPr lang="ja-JP" altLang="en-US" dirty="0"/>
              <a:t>　</a:t>
            </a:r>
            <a:r>
              <a:rPr lang="ja-JP" altLang="en-US" dirty="0" smtClean="0"/>
              <a:t>　　　</a:t>
            </a:r>
            <a:r>
              <a:rPr kumimoji="1" lang="ja-JP" altLang="en-US" dirty="0" smtClean="0"/>
              <a:t>入により質の向上」　破綻</a:t>
            </a:r>
            <a:endParaRPr kumimoji="1" lang="en-US" altLang="ja-JP" dirty="0" smtClean="0"/>
          </a:p>
          <a:p>
            <a:r>
              <a:rPr lang="ja-JP" altLang="en-US" dirty="0"/>
              <a:t>公的な責任</a:t>
            </a:r>
            <a:r>
              <a:rPr lang="ja-JP" altLang="en-US" dirty="0" smtClean="0"/>
              <a:t>の所在が不明確</a:t>
            </a:r>
            <a:endParaRPr lang="en-US" altLang="ja-JP" dirty="0" smtClean="0"/>
          </a:p>
          <a:p>
            <a:pPr marL="0" indent="0">
              <a:buNone/>
            </a:pPr>
            <a:r>
              <a:rPr kumimoji="1" lang="ja-JP" altLang="en-US" dirty="0"/>
              <a:t>　</a:t>
            </a:r>
            <a:r>
              <a:rPr kumimoji="1" lang="ja-JP" altLang="en-US" dirty="0" smtClean="0"/>
              <a:t>　</a:t>
            </a:r>
            <a:r>
              <a:rPr kumimoji="1" lang="en-US" altLang="ja-JP" dirty="0" smtClean="0"/>
              <a:t>―</a:t>
            </a:r>
            <a:r>
              <a:rPr kumimoji="1" lang="ja-JP" altLang="en-US" dirty="0" smtClean="0"/>
              <a:t>指定権者の責任は</a:t>
            </a:r>
            <a:endParaRPr kumimoji="1" lang="en-US" altLang="ja-JP" dirty="0" smtClean="0"/>
          </a:p>
          <a:p>
            <a:pPr marL="0" indent="0">
              <a:buNone/>
            </a:pPr>
            <a:r>
              <a:rPr lang="ja-JP" altLang="en-US" dirty="0"/>
              <a:t>　</a:t>
            </a:r>
            <a:r>
              <a:rPr lang="ja-JP" altLang="en-US" dirty="0" smtClean="0"/>
              <a:t>　－就職をあっせんしたハローワークの責任は</a:t>
            </a:r>
            <a:endParaRPr lang="en-US" altLang="ja-JP" dirty="0" smtClean="0"/>
          </a:p>
          <a:p>
            <a:pPr marL="0" indent="0">
              <a:buNone/>
            </a:pPr>
            <a:r>
              <a:rPr lang="ja-JP" altLang="en-US" dirty="0"/>
              <a:t>　</a:t>
            </a:r>
            <a:r>
              <a:rPr lang="ja-JP" altLang="en-US" dirty="0" smtClean="0"/>
              <a:t>　－</a:t>
            </a:r>
            <a:r>
              <a:rPr lang="en-US" altLang="ja-JP" dirty="0" smtClean="0"/>
              <a:t>A</a:t>
            </a:r>
            <a:r>
              <a:rPr lang="ja-JP" altLang="en-US" dirty="0" smtClean="0"/>
              <a:t>型から高工賃の</a:t>
            </a:r>
            <a:r>
              <a:rPr lang="en-US" altLang="ja-JP" dirty="0" smtClean="0"/>
              <a:t>B</a:t>
            </a:r>
            <a:r>
              <a:rPr lang="ja-JP" altLang="en-US" dirty="0" smtClean="0"/>
              <a:t>型への移行　雇用の意味は？</a:t>
            </a:r>
            <a:endParaRPr lang="en-US" altLang="ja-JP" dirty="0" smtClean="0"/>
          </a:p>
        </p:txBody>
      </p:sp>
    </p:spTree>
    <p:extLst>
      <p:ext uri="{BB962C8B-B14F-4D97-AF65-F5344CB8AC3E}">
        <p14:creationId xmlns:p14="http://schemas.microsoft.com/office/powerpoint/2010/main" val="51124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064896" cy="648072"/>
          </a:xfrm>
        </p:spPr>
        <p:txBody>
          <a:bodyPr>
            <a:normAutofit fontScale="90000"/>
          </a:bodyPr>
          <a:lstStyle/>
          <a:p>
            <a:r>
              <a:rPr kumimoji="1" lang="ja-JP" altLang="en-US" dirty="0" smtClean="0"/>
              <a:t>障害者総合支援法と</a:t>
            </a:r>
            <a:r>
              <a:rPr kumimoji="1" lang="en-US" altLang="ja-JP" dirty="0" smtClean="0"/>
              <a:t>A</a:t>
            </a:r>
            <a:r>
              <a:rPr kumimoji="1" lang="ja-JP" altLang="en-US" dirty="0" smtClean="0"/>
              <a:t>型問題</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323528" y="692696"/>
            <a:ext cx="8568952" cy="6624736"/>
          </a:xfrm>
        </p:spPr>
        <p:txBody>
          <a:bodyPr>
            <a:normAutofit fontScale="47500" lnSpcReduction="20000"/>
          </a:bodyPr>
          <a:lstStyle/>
          <a:p>
            <a:r>
              <a:rPr kumimoji="1" lang="ja-JP" altLang="en-US" sz="5100" b="1" dirty="0" smtClean="0"/>
              <a:t>日本の精神医療（安かろう　悪かろう）に追随？</a:t>
            </a:r>
            <a:endParaRPr kumimoji="1" lang="en-US" altLang="ja-JP" sz="5100" b="1" dirty="0" smtClean="0"/>
          </a:p>
          <a:p>
            <a:pPr marL="0" indent="0">
              <a:buNone/>
            </a:pPr>
            <a:r>
              <a:rPr lang="ja-JP" altLang="en-US" sz="5100" b="1" dirty="0"/>
              <a:t>　</a:t>
            </a:r>
            <a:r>
              <a:rPr lang="ja-JP" altLang="en-US" sz="5100" b="1" dirty="0" smtClean="0"/>
              <a:t>　　</a:t>
            </a:r>
            <a:r>
              <a:rPr lang="en-US" altLang="ja-JP" sz="5100" b="1" dirty="0" smtClean="0"/>
              <a:t>―</a:t>
            </a:r>
            <a:r>
              <a:rPr lang="ja-JP" altLang="en-US" sz="5100" b="1" dirty="0" smtClean="0"/>
              <a:t>常勤換算方式での人員配置</a:t>
            </a:r>
            <a:endParaRPr lang="en-US" altLang="ja-JP" sz="5100" b="1" dirty="0" smtClean="0"/>
          </a:p>
          <a:p>
            <a:pPr marL="0" indent="0">
              <a:buNone/>
            </a:pPr>
            <a:r>
              <a:rPr kumimoji="1" lang="ja-JP" altLang="en-US" sz="5100" b="1" dirty="0"/>
              <a:t>　</a:t>
            </a:r>
            <a:r>
              <a:rPr kumimoji="1" lang="ja-JP" altLang="en-US" sz="5100" b="1" dirty="0" smtClean="0"/>
              <a:t>　　－専門性の低下　</a:t>
            </a:r>
            <a:endParaRPr kumimoji="1" lang="en-US" altLang="ja-JP" sz="5100" b="1" dirty="0" smtClean="0"/>
          </a:p>
          <a:p>
            <a:pPr marL="0" indent="0">
              <a:buNone/>
            </a:pPr>
            <a:r>
              <a:rPr lang="ja-JP" altLang="en-US" sz="5100" b="1" dirty="0"/>
              <a:t>　</a:t>
            </a:r>
            <a:r>
              <a:rPr lang="ja-JP" altLang="en-US" sz="5100" b="1" dirty="0" smtClean="0"/>
              <a:t>　　－成果主義（高工賃・高就職率）</a:t>
            </a:r>
            <a:endParaRPr lang="en-US" altLang="ja-JP" sz="5100" b="1" dirty="0" smtClean="0"/>
          </a:p>
          <a:p>
            <a:pPr marL="0" indent="0">
              <a:buNone/>
            </a:pPr>
            <a:r>
              <a:rPr kumimoji="1" lang="ja-JP" altLang="en-US" sz="5100" b="1" dirty="0"/>
              <a:t>　</a:t>
            </a:r>
            <a:r>
              <a:rPr kumimoji="1" lang="ja-JP" altLang="en-US" sz="5100" b="1" dirty="0" smtClean="0"/>
              <a:t>　　　　数値で測れない生活の質・人生の質は？</a:t>
            </a:r>
            <a:endParaRPr kumimoji="1" lang="en-US" altLang="ja-JP" sz="5100" b="1" dirty="0" smtClean="0"/>
          </a:p>
          <a:p>
            <a:pPr marL="0" indent="0">
              <a:buNone/>
            </a:pPr>
            <a:r>
              <a:rPr lang="ja-JP" altLang="en-US" sz="5100" b="1" dirty="0"/>
              <a:t>　</a:t>
            </a:r>
            <a:r>
              <a:rPr lang="ja-JP" altLang="en-US" sz="5100" b="1" dirty="0" smtClean="0"/>
              <a:t>　　－障害のある人は利潤追求の道具？　利用者さま？</a:t>
            </a:r>
            <a:endParaRPr lang="en-US" altLang="ja-JP" sz="5100" b="1" dirty="0" smtClean="0"/>
          </a:p>
          <a:p>
            <a:pPr marL="0" indent="0">
              <a:buNone/>
            </a:pPr>
            <a:endParaRPr lang="en-US" altLang="ja-JP" sz="5100" b="1" dirty="0" smtClean="0"/>
          </a:p>
          <a:p>
            <a:r>
              <a:rPr lang="ja-JP" altLang="en-US" sz="5100" b="1" dirty="0"/>
              <a:t>応益</a:t>
            </a:r>
            <a:r>
              <a:rPr lang="ja-JP" altLang="en-US" sz="5100" b="1" dirty="0" smtClean="0"/>
              <a:t>負担</a:t>
            </a:r>
            <a:r>
              <a:rPr lang="ja-JP" altLang="en-US" sz="5100" b="1" dirty="0"/>
              <a:t>・日額払い</a:t>
            </a:r>
            <a:r>
              <a:rPr lang="ja-JP" altLang="en-US" sz="5100" b="1" dirty="0" smtClean="0"/>
              <a:t>の報酬支払の制度</a:t>
            </a:r>
            <a:endParaRPr lang="en-US" altLang="ja-JP" sz="5100" b="1" dirty="0" smtClean="0"/>
          </a:p>
          <a:p>
            <a:pPr marL="0" indent="0">
              <a:buNone/>
            </a:pPr>
            <a:r>
              <a:rPr lang="ja-JP" altLang="en-US" sz="5100" b="1" dirty="0" smtClean="0"/>
              <a:t>　　　－障害のある人と支援者を分断する仕組み</a:t>
            </a:r>
            <a:endParaRPr lang="en-US" altLang="ja-JP" sz="5100" b="1" dirty="0" smtClean="0"/>
          </a:p>
          <a:p>
            <a:pPr marL="0" indent="0">
              <a:buNone/>
            </a:pPr>
            <a:r>
              <a:rPr lang="ja-JP" altLang="en-US" sz="5100" b="1" dirty="0"/>
              <a:t>　</a:t>
            </a:r>
            <a:r>
              <a:rPr lang="ja-JP" altLang="en-US" sz="5100" b="1" dirty="0" smtClean="0"/>
              <a:t>　　－低廉な報酬　ますます拡大する人材不足</a:t>
            </a:r>
            <a:endParaRPr lang="en-US" altLang="ja-JP" sz="5100" b="1" dirty="0" smtClean="0"/>
          </a:p>
          <a:p>
            <a:pPr marL="0" indent="0">
              <a:buNone/>
            </a:pPr>
            <a:r>
              <a:rPr lang="ja-JP" altLang="en-US" sz="5100" b="1" dirty="0"/>
              <a:t>　</a:t>
            </a:r>
            <a:r>
              <a:rPr lang="ja-JP" altLang="en-US" sz="5100" b="1" dirty="0" smtClean="0"/>
              <a:t>　　</a:t>
            </a:r>
            <a:r>
              <a:rPr lang="en-US" altLang="ja-JP" sz="5100" b="1" dirty="0" smtClean="0"/>
              <a:t>―</a:t>
            </a:r>
            <a:r>
              <a:rPr lang="ja-JP" altLang="en-US" sz="5100" b="1" dirty="0" smtClean="0"/>
              <a:t>報酬でのコントロールの限界</a:t>
            </a:r>
            <a:endParaRPr lang="en-US" altLang="ja-JP" sz="5100" b="1" dirty="0" smtClean="0"/>
          </a:p>
          <a:p>
            <a:pPr marL="0" indent="0">
              <a:buNone/>
            </a:pPr>
            <a:endParaRPr lang="en-US" altLang="ja-JP" sz="5100" b="1" dirty="0" smtClean="0"/>
          </a:p>
          <a:p>
            <a:r>
              <a:rPr lang="ja-JP" altLang="en-US" sz="5100" b="1" dirty="0" smtClean="0"/>
              <a:t>本来解決すべき障害者施策の根本課題の棚上げ</a:t>
            </a:r>
            <a:endParaRPr lang="en-US" altLang="ja-JP" sz="5100" b="1" dirty="0" smtClean="0"/>
          </a:p>
          <a:p>
            <a:pPr marL="0" indent="0">
              <a:buNone/>
            </a:pPr>
            <a:r>
              <a:rPr lang="ja-JP" altLang="en-US" sz="5100" b="1" dirty="0"/>
              <a:t>　</a:t>
            </a:r>
            <a:r>
              <a:rPr lang="ja-JP" altLang="en-US" sz="5100" b="1" dirty="0" smtClean="0"/>
              <a:t>　　－所得保障制度</a:t>
            </a:r>
            <a:endParaRPr lang="en-US" altLang="ja-JP" sz="5100" b="1" dirty="0" smtClean="0"/>
          </a:p>
          <a:p>
            <a:pPr marL="0" indent="0">
              <a:buNone/>
            </a:pPr>
            <a:r>
              <a:rPr lang="ja-JP" altLang="en-US" sz="5100" b="1" dirty="0"/>
              <a:t>　</a:t>
            </a:r>
            <a:r>
              <a:rPr lang="ja-JP" altLang="en-US" sz="5100" b="1" dirty="0" smtClean="0"/>
              <a:t>　　－家族依存の支援の仕組み</a:t>
            </a:r>
            <a:endParaRPr lang="en-US" altLang="ja-JP" sz="5100" b="1" dirty="0" smtClean="0"/>
          </a:p>
          <a:p>
            <a:pPr marL="0" indent="0">
              <a:buNone/>
            </a:pPr>
            <a:r>
              <a:rPr lang="ja-JP" altLang="en-US" dirty="0"/>
              <a:t>　</a:t>
            </a:r>
            <a:r>
              <a:rPr lang="ja-JP" altLang="en-US" dirty="0" smtClean="0"/>
              <a:t>　</a:t>
            </a:r>
            <a:endParaRPr lang="en-US" altLang="ja-JP" dirty="0" smtClean="0"/>
          </a:p>
          <a:p>
            <a:pPr marL="0" indent="0">
              <a:buNone/>
            </a:pPr>
            <a:r>
              <a:rPr kumimoji="1" lang="ja-JP" altLang="en-US" dirty="0"/>
              <a:t>　</a:t>
            </a:r>
            <a:r>
              <a:rPr kumimoji="1" lang="ja-JP" altLang="en-US" dirty="0" smtClean="0"/>
              <a:t>　　　　</a:t>
            </a:r>
            <a:endParaRPr kumimoji="1" lang="en-US" altLang="ja-JP" dirty="0" smtClean="0"/>
          </a:p>
          <a:p>
            <a:endParaRPr kumimoji="1" lang="en-US" altLang="ja-JP" dirty="0" smtClean="0"/>
          </a:p>
          <a:p>
            <a:pPr marL="0" indent="0">
              <a:buNone/>
            </a:pPr>
            <a:r>
              <a:rPr lang="ja-JP" altLang="en-US" dirty="0"/>
              <a:t>　</a:t>
            </a:r>
            <a:r>
              <a:rPr lang="ja-JP" altLang="en-US" dirty="0" smtClean="0"/>
              <a:t>　</a:t>
            </a:r>
            <a:endParaRPr kumimoji="1" lang="ja-JP" altLang="en-US" dirty="0"/>
          </a:p>
        </p:txBody>
      </p:sp>
    </p:spTree>
    <p:extLst>
      <p:ext uri="{BB962C8B-B14F-4D97-AF65-F5344CB8AC3E}">
        <p14:creationId xmlns:p14="http://schemas.microsoft.com/office/powerpoint/2010/main" val="241027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t>障害のある人への就労施策の課題</a:t>
            </a:r>
            <a:endParaRPr kumimoji="1" lang="ja-JP" altLang="en-US" sz="3200"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福祉か労働か　</a:t>
            </a:r>
            <a:endParaRPr kumimoji="1" lang="en-US" altLang="ja-JP" dirty="0" smtClean="0"/>
          </a:p>
          <a:p>
            <a:pPr marL="0" indent="0">
              <a:buNone/>
            </a:pPr>
            <a:r>
              <a:rPr lang="ja-JP" altLang="en-US" dirty="0"/>
              <a:t>　</a:t>
            </a:r>
            <a:r>
              <a:rPr lang="ja-JP" altLang="en-US" dirty="0" smtClean="0"/>
              <a:t>　　</a:t>
            </a:r>
            <a:r>
              <a:rPr kumimoji="1" lang="ja-JP" altLang="en-US" dirty="0" smtClean="0"/>
              <a:t>働きながら支援を受ける権利は？</a:t>
            </a:r>
            <a:endParaRPr kumimoji="1" lang="en-US" altLang="ja-JP" dirty="0" smtClean="0"/>
          </a:p>
          <a:p>
            <a:r>
              <a:rPr lang="ja-JP" altLang="en-US" dirty="0" smtClean="0"/>
              <a:t>目指すはインクルージョン（一般労働市場での就労）だが，その実態は</a:t>
            </a:r>
            <a:endParaRPr lang="en-US" altLang="ja-JP" dirty="0" smtClean="0"/>
          </a:p>
          <a:p>
            <a:pPr marL="0" indent="0">
              <a:buNone/>
            </a:pPr>
            <a:r>
              <a:rPr kumimoji="1" lang="ja-JP" altLang="en-US" dirty="0"/>
              <a:t>　</a:t>
            </a:r>
            <a:r>
              <a:rPr kumimoji="1" lang="ja-JP" altLang="en-US" dirty="0" smtClean="0"/>
              <a:t>　　</a:t>
            </a:r>
            <a:r>
              <a:rPr kumimoji="1" lang="en-US" altLang="ja-JP" dirty="0" smtClean="0"/>
              <a:t>―</a:t>
            </a:r>
            <a:r>
              <a:rPr kumimoji="1" lang="ja-JP" altLang="en-US" dirty="0" smtClean="0"/>
              <a:t>差別的な雇用条件</a:t>
            </a:r>
            <a:endParaRPr kumimoji="1" lang="en-US" altLang="ja-JP" dirty="0" smtClean="0"/>
          </a:p>
          <a:p>
            <a:pPr marL="0" indent="0">
              <a:buNone/>
            </a:pPr>
            <a:r>
              <a:rPr lang="ja-JP" altLang="en-US" dirty="0"/>
              <a:t>　</a:t>
            </a:r>
            <a:r>
              <a:rPr lang="ja-JP" altLang="en-US" dirty="0" smtClean="0"/>
              <a:t>　　－昇進・昇給の差別</a:t>
            </a:r>
            <a:endParaRPr lang="en-US" altLang="ja-JP" dirty="0" smtClean="0"/>
          </a:p>
          <a:p>
            <a:pPr marL="0" indent="0">
              <a:buNone/>
            </a:pPr>
            <a:r>
              <a:rPr kumimoji="1" lang="ja-JP" altLang="en-US" dirty="0"/>
              <a:t>　</a:t>
            </a:r>
            <a:r>
              <a:rPr kumimoji="1" lang="ja-JP" altLang="en-US" dirty="0" smtClean="0"/>
              <a:t>　　－雇用率　０．５人　ダブルカウントの問題</a:t>
            </a:r>
            <a:endParaRPr kumimoji="1" lang="en-US" altLang="ja-JP" dirty="0" smtClean="0"/>
          </a:p>
          <a:p>
            <a:r>
              <a:rPr lang="ja-JP" altLang="en-US" dirty="0"/>
              <a:t>所得保障の脆弱</a:t>
            </a:r>
            <a:r>
              <a:rPr lang="ja-JP" altLang="en-US" dirty="0" smtClean="0"/>
              <a:t>さ</a:t>
            </a:r>
            <a:endParaRPr lang="en-US" altLang="ja-JP" dirty="0" smtClean="0"/>
          </a:p>
          <a:p>
            <a:pPr marL="0" indent="0">
              <a:buNone/>
            </a:pPr>
            <a:r>
              <a:rPr kumimoji="1" lang="ja-JP" altLang="en-US" dirty="0"/>
              <a:t>　</a:t>
            </a:r>
            <a:r>
              <a:rPr kumimoji="1" lang="ja-JP" altLang="en-US" dirty="0" smtClean="0"/>
              <a:t>　　－福祉的就労で得る賃金と障害年金で</a:t>
            </a:r>
            <a:r>
              <a:rPr lang="ja-JP" altLang="en-US" dirty="0"/>
              <a:t>は</a:t>
            </a:r>
            <a:r>
              <a:rPr lang="ja-JP" altLang="en-US" dirty="0" smtClean="0"/>
              <a:t>生</a:t>
            </a:r>
            <a:endParaRPr lang="en-US" altLang="ja-JP" dirty="0" smtClean="0"/>
          </a:p>
          <a:p>
            <a:pPr marL="0" indent="0">
              <a:buNone/>
            </a:pPr>
            <a:r>
              <a:rPr lang="ja-JP" altLang="en-US" dirty="0"/>
              <a:t>　</a:t>
            </a:r>
            <a:r>
              <a:rPr lang="ja-JP" altLang="en-US" dirty="0" smtClean="0"/>
              <a:t>　　　活</a:t>
            </a:r>
            <a:r>
              <a:rPr lang="ja-JP" altLang="en-US" dirty="0"/>
              <a:t>できない</a:t>
            </a:r>
            <a:r>
              <a:rPr lang="ja-JP" altLang="en-US" dirty="0" smtClean="0"/>
              <a:t>実態　無年金障害者の問題</a:t>
            </a:r>
            <a:endParaRPr kumimoji="1" lang="ja-JP" altLang="en-US" dirty="0"/>
          </a:p>
        </p:txBody>
      </p:sp>
    </p:spTree>
    <p:extLst>
      <p:ext uri="{BB962C8B-B14F-4D97-AF65-F5344CB8AC3E}">
        <p14:creationId xmlns:p14="http://schemas.microsoft.com/office/powerpoint/2010/main" val="110080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r>
              <a:rPr lang="en-US" altLang="ja-JP" smtClean="0"/>
              <a:t>2</a:t>
            </a:r>
            <a:r>
              <a:rPr lang="ja-JP" altLang="en-US" smtClean="0"/>
              <a:t>元的な就労の実態</a:t>
            </a:r>
          </a:p>
        </p:txBody>
      </p:sp>
      <p:sp>
        <p:nvSpPr>
          <p:cNvPr id="4" name="正方形/長方形 3"/>
          <p:cNvSpPr/>
          <p:nvPr/>
        </p:nvSpPr>
        <p:spPr>
          <a:xfrm>
            <a:off x="461964" y="4437063"/>
            <a:ext cx="7921625"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 name="コンテンツ プレースホルダー 4"/>
          <p:cNvSpPr>
            <a:spLocks noGrp="1"/>
          </p:cNvSpPr>
          <p:nvPr>
            <p:ph idx="1"/>
          </p:nvPr>
        </p:nvSpPr>
        <p:spPr>
          <a:xfrm>
            <a:off x="457201" y="1600202"/>
            <a:ext cx="7972425" cy="1323975"/>
          </a:xfrm>
          <a:noFill/>
          <a:ln w="28575"/>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eaLnBrk="1" fontAlgn="auto" hangingPunct="1">
              <a:spcAft>
                <a:spcPts val="0"/>
              </a:spcAft>
              <a:buFont typeface="Arial" pitchFamily="34" charset="0"/>
              <a:buChar char="•"/>
              <a:defRPr/>
            </a:pPr>
            <a:endParaRPr lang="ja-JP" altLang="en-US" dirty="0"/>
          </a:p>
        </p:txBody>
      </p:sp>
      <p:cxnSp>
        <p:nvCxnSpPr>
          <p:cNvPr id="7" name="直線コネクタ 6"/>
          <p:cNvCxnSpPr>
            <a:stCxn id="5" idx="0"/>
            <a:endCxn id="5" idx="2"/>
          </p:cNvCxnSpPr>
          <p:nvPr/>
        </p:nvCxnSpPr>
        <p:spPr>
          <a:xfrm>
            <a:off x="4443413" y="1600202"/>
            <a:ext cx="0" cy="13239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02" name="テキスト ボックス 8"/>
          <p:cNvSpPr txBox="1">
            <a:spLocks noChangeArrowheads="1"/>
          </p:cNvSpPr>
          <p:nvPr/>
        </p:nvSpPr>
        <p:spPr bwMode="auto">
          <a:xfrm>
            <a:off x="1049339" y="1981200"/>
            <a:ext cx="294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600" b="1">
                <a:latin typeface="Calibri" pitchFamily="34" charset="0"/>
              </a:rPr>
              <a:t>一般就労</a:t>
            </a:r>
          </a:p>
        </p:txBody>
      </p:sp>
      <p:sp>
        <p:nvSpPr>
          <p:cNvPr id="4103" name="テキスト ボックス 9"/>
          <p:cNvSpPr txBox="1">
            <a:spLocks noChangeArrowheads="1"/>
          </p:cNvSpPr>
          <p:nvPr/>
        </p:nvSpPr>
        <p:spPr bwMode="auto">
          <a:xfrm>
            <a:off x="5292726" y="2060575"/>
            <a:ext cx="2663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b="1">
                <a:latin typeface="Calibri" pitchFamily="34" charset="0"/>
              </a:rPr>
              <a:t>福祉的就労</a:t>
            </a:r>
          </a:p>
        </p:txBody>
      </p:sp>
      <p:sp>
        <p:nvSpPr>
          <p:cNvPr id="4104" name="テキスト ボックス 10"/>
          <p:cNvSpPr txBox="1">
            <a:spLocks noChangeArrowheads="1"/>
          </p:cNvSpPr>
          <p:nvPr/>
        </p:nvSpPr>
        <p:spPr bwMode="auto">
          <a:xfrm>
            <a:off x="509589" y="2924177"/>
            <a:ext cx="3775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　　　　　　　障害の軽い人</a:t>
            </a:r>
            <a:endParaRPr lang="en-US" altLang="ja-JP">
              <a:latin typeface="Calibri" pitchFamily="34" charset="0"/>
            </a:endParaRPr>
          </a:p>
          <a:p>
            <a:pPr eaLnBrk="1" hangingPunct="1"/>
            <a:r>
              <a:rPr lang="ja-JP" altLang="en-US">
                <a:latin typeface="Calibri" pitchFamily="34" charset="0"/>
              </a:rPr>
              <a:t>　　　　　　　労働法規適用</a:t>
            </a:r>
            <a:endParaRPr lang="en-US" altLang="ja-JP">
              <a:latin typeface="Calibri" pitchFamily="34" charset="0"/>
            </a:endParaRPr>
          </a:p>
          <a:p>
            <a:pPr eaLnBrk="1" hangingPunct="1"/>
            <a:r>
              <a:rPr lang="ja-JP" altLang="en-US">
                <a:latin typeface="Calibri" pitchFamily="34" charset="0"/>
              </a:rPr>
              <a:t>　　　　　　　　　　　　　　　　　　　</a:t>
            </a:r>
          </a:p>
        </p:txBody>
      </p:sp>
      <p:sp>
        <p:nvSpPr>
          <p:cNvPr id="12" name="左矢印 11"/>
          <p:cNvSpPr/>
          <p:nvPr/>
        </p:nvSpPr>
        <p:spPr>
          <a:xfrm>
            <a:off x="509589" y="3054350"/>
            <a:ext cx="936625" cy="184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右矢印 12"/>
          <p:cNvSpPr/>
          <p:nvPr/>
        </p:nvSpPr>
        <p:spPr>
          <a:xfrm>
            <a:off x="7272339" y="3054350"/>
            <a:ext cx="10795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07" name="テキスト ボックス 13"/>
          <p:cNvSpPr txBox="1">
            <a:spLocks noChangeArrowheads="1"/>
          </p:cNvSpPr>
          <p:nvPr/>
        </p:nvSpPr>
        <p:spPr bwMode="auto">
          <a:xfrm>
            <a:off x="4443414" y="2998788"/>
            <a:ext cx="3940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　　　　　　　　障害の重い人</a:t>
            </a:r>
            <a:endParaRPr lang="en-US" altLang="ja-JP">
              <a:latin typeface="Calibri" pitchFamily="34" charset="0"/>
            </a:endParaRPr>
          </a:p>
          <a:p>
            <a:pPr eaLnBrk="1" hangingPunct="1"/>
            <a:r>
              <a:rPr lang="ja-JP" altLang="en-US">
                <a:latin typeface="Calibri" pitchFamily="34" charset="0"/>
              </a:rPr>
              <a:t>　　　　　　　　</a:t>
            </a:r>
          </a:p>
        </p:txBody>
      </p:sp>
      <p:cxnSp>
        <p:nvCxnSpPr>
          <p:cNvPr id="16" name="直線コネクタ 15"/>
          <p:cNvCxnSpPr/>
          <p:nvPr/>
        </p:nvCxnSpPr>
        <p:spPr>
          <a:xfrm>
            <a:off x="509589" y="4437063"/>
            <a:ext cx="7899400" cy="1295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09" name="テキスト ボックス 16"/>
          <p:cNvSpPr txBox="1">
            <a:spLocks noChangeArrowheads="1"/>
          </p:cNvSpPr>
          <p:nvPr/>
        </p:nvSpPr>
        <p:spPr bwMode="auto">
          <a:xfrm>
            <a:off x="827088" y="5270500"/>
            <a:ext cx="244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雇用施策</a:t>
            </a:r>
          </a:p>
        </p:txBody>
      </p:sp>
      <p:sp>
        <p:nvSpPr>
          <p:cNvPr id="4110" name="テキスト ボックス 17"/>
          <p:cNvSpPr txBox="1">
            <a:spLocks noChangeArrowheads="1"/>
          </p:cNvSpPr>
          <p:nvPr/>
        </p:nvSpPr>
        <p:spPr bwMode="auto">
          <a:xfrm>
            <a:off x="4459289" y="4694240"/>
            <a:ext cx="372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社会福祉施策（合理的配慮含む）</a:t>
            </a:r>
          </a:p>
        </p:txBody>
      </p:sp>
      <p:sp>
        <p:nvSpPr>
          <p:cNvPr id="19" name="下矢印 18"/>
          <p:cNvSpPr/>
          <p:nvPr/>
        </p:nvSpPr>
        <p:spPr>
          <a:xfrm>
            <a:off x="4284664" y="3081338"/>
            <a:ext cx="503237" cy="1247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12" name="テキスト ボックス 19"/>
          <p:cNvSpPr txBox="1">
            <a:spLocks noChangeArrowheads="1"/>
          </p:cNvSpPr>
          <p:nvPr/>
        </p:nvSpPr>
        <p:spPr bwMode="auto">
          <a:xfrm>
            <a:off x="827088" y="3875088"/>
            <a:ext cx="3421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latin typeface="HG創英角ｺﾞｼｯｸUB" pitchFamily="49" charset="-128"/>
                <a:ea typeface="HG創英角ｺﾞｼｯｸUB" pitchFamily="49" charset="-128"/>
              </a:rPr>
              <a:t>　　めざすべき方向性</a:t>
            </a:r>
          </a:p>
        </p:txBody>
      </p:sp>
      <p:sp>
        <p:nvSpPr>
          <p:cNvPr id="4113" name="テキスト ボックス 20"/>
          <p:cNvSpPr txBox="1">
            <a:spLocks noChangeArrowheads="1"/>
          </p:cNvSpPr>
          <p:nvPr/>
        </p:nvSpPr>
        <p:spPr bwMode="auto">
          <a:xfrm>
            <a:off x="539750" y="5940427"/>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　　　　　　</a:t>
            </a:r>
            <a:endParaRPr lang="en-US" altLang="ja-JP">
              <a:latin typeface="Calibri" pitchFamily="34" charset="0"/>
            </a:endParaRPr>
          </a:p>
          <a:p>
            <a:pPr eaLnBrk="1" hangingPunct="1"/>
            <a:r>
              <a:rPr lang="ja-JP" altLang="en-US">
                <a:latin typeface="Calibri" pitchFamily="34" charset="0"/>
              </a:rPr>
              <a:t>労働障害のない人・軽い人</a:t>
            </a:r>
          </a:p>
        </p:txBody>
      </p:sp>
      <p:sp>
        <p:nvSpPr>
          <p:cNvPr id="22" name="左矢印 21"/>
          <p:cNvSpPr/>
          <p:nvPr/>
        </p:nvSpPr>
        <p:spPr>
          <a:xfrm>
            <a:off x="611189" y="5940425"/>
            <a:ext cx="835025" cy="184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15" name="テキスト ボックス 22"/>
          <p:cNvSpPr txBox="1">
            <a:spLocks noChangeArrowheads="1"/>
          </p:cNvSpPr>
          <p:nvPr/>
        </p:nvSpPr>
        <p:spPr bwMode="auto">
          <a:xfrm>
            <a:off x="4532314" y="5940427"/>
            <a:ext cx="394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Calibri" pitchFamily="34" charset="0"/>
              </a:rPr>
              <a:t>　　　　　　　　　　　　　　　　</a:t>
            </a:r>
            <a:endParaRPr lang="en-US" altLang="ja-JP">
              <a:latin typeface="Calibri" pitchFamily="34" charset="0"/>
            </a:endParaRPr>
          </a:p>
          <a:p>
            <a:pPr eaLnBrk="1" hangingPunct="1"/>
            <a:r>
              <a:rPr lang="ja-JP" altLang="en-US">
                <a:latin typeface="Calibri" pitchFamily="34" charset="0"/>
              </a:rPr>
              <a:t>　　　　　　　　　　　　労働障害の重い人</a:t>
            </a:r>
          </a:p>
        </p:txBody>
      </p:sp>
      <p:sp>
        <p:nvSpPr>
          <p:cNvPr id="24" name="右矢印 23"/>
          <p:cNvSpPr/>
          <p:nvPr/>
        </p:nvSpPr>
        <p:spPr>
          <a:xfrm>
            <a:off x="7272339" y="6032500"/>
            <a:ext cx="1136650" cy="23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17" name="テキスト ボックス 24"/>
          <p:cNvSpPr txBox="1">
            <a:spLocks noChangeArrowheads="1"/>
          </p:cNvSpPr>
          <p:nvPr/>
        </p:nvSpPr>
        <p:spPr bwMode="auto">
          <a:xfrm>
            <a:off x="4949825" y="3868740"/>
            <a:ext cx="2952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b="1">
                <a:latin typeface="HG創英角ｺﾞｼｯｸUB" pitchFamily="49" charset="-128"/>
                <a:ea typeface="HG創英角ｺﾞｼｯｸUB" pitchFamily="49" charset="-128"/>
              </a:rPr>
              <a:t>対角線モデルへ</a:t>
            </a:r>
          </a:p>
        </p:txBody>
      </p:sp>
    </p:spTree>
    <p:extLst>
      <p:ext uri="{BB962C8B-B14F-4D97-AF65-F5344CB8AC3E}">
        <p14:creationId xmlns:p14="http://schemas.microsoft.com/office/powerpoint/2010/main" val="306750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5840" y="188640"/>
            <a:ext cx="8218160" cy="1215008"/>
          </a:xfrm>
        </p:spPr>
        <p:txBody>
          <a:bodyPr>
            <a:normAutofit/>
          </a:bodyPr>
          <a:lstStyle/>
          <a:p>
            <a:r>
              <a:rPr kumimoji="1" lang="en-US" altLang="ja-JP" sz="3600" b="1" dirty="0" smtClean="0">
                <a:solidFill>
                  <a:schemeClr val="tx1"/>
                </a:solidFill>
              </a:rPr>
              <a:t>ILO159</a:t>
            </a:r>
            <a:r>
              <a:rPr kumimoji="1" lang="ja-JP" altLang="en-US" sz="3600" b="1" dirty="0" smtClean="0">
                <a:solidFill>
                  <a:schemeClr val="tx1"/>
                </a:solidFill>
              </a:rPr>
              <a:t>号条約・第</a:t>
            </a:r>
            <a:r>
              <a:rPr kumimoji="1" lang="en-US" altLang="ja-JP" sz="3600" b="1" dirty="0" smtClean="0">
                <a:solidFill>
                  <a:schemeClr val="tx1"/>
                </a:solidFill>
              </a:rPr>
              <a:t>168</a:t>
            </a:r>
            <a:r>
              <a:rPr kumimoji="1" lang="ja-JP" altLang="en-US" sz="3600" b="1" dirty="0" smtClean="0">
                <a:solidFill>
                  <a:schemeClr val="tx1"/>
                </a:solidFill>
              </a:rPr>
              <a:t>号職業リハビリテーション及び雇用（障害者）勧告</a:t>
            </a:r>
            <a:endParaRPr kumimoji="1" lang="ja-JP" altLang="en-US" sz="3600" b="1" dirty="0">
              <a:solidFill>
                <a:schemeClr val="tx1"/>
              </a:solidFill>
            </a:endParaRPr>
          </a:p>
        </p:txBody>
      </p:sp>
      <p:sp>
        <p:nvSpPr>
          <p:cNvPr id="3" name="コンテンツ プレースホルダー 2"/>
          <p:cNvSpPr>
            <a:spLocks noGrp="1"/>
          </p:cNvSpPr>
          <p:nvPr>
            <p:ph idx="1"/>
          </p:nvPr>
        </p:nvSpPr>
        <p:spPr>
          <a:xfrm>
            <a:off x="827585" y="1340768"/>
            <a:ext cx="8136904" cy="5256584"/>
          </a:xfrm>
        </p:spPr>
        <p:txBody>
          <a:bodyPr>
            <a:normAutofit fontScale="92500" lnSpcReduction="10000"/>
          </a:bodyPr>
          <a:lstStyle/>
          <a:p>
            <a:r>
              <a:rPr kumimoji="1" lang="en-US" altLang="ja-JP" sz="2800" dirty="0" smtClean="0"/>
              <a:t>ILO159</a:t>
            </a:r>
            <a:r>
              <a:rPr kumimoji="1" lang="ja-JP" altLang="en-US" sz="2800" dirty="0" smtClean="0"/>
              <a:t>号条約（障害者の職業リハビリテーション及び雇用に関する条約）・勧告（</a:t>
            </a:r>
            <a:r>
              <a:rPr kumimoji="1" lang="en-US" altLang="ja-JP" sz="2800" dirty="0" smtClean="0"/>
              <a:t>1983</a:t>
            </a:r>
            <a:r>
              <a:rPr kumimoji="1" lang="ja-JP" altLang="en-US" sz="2800" dirty="0" smtClean="0"/>
              <a:t>年）</a:t>
            </a:r>
            <a:endParaRPr kumimoji="1" lang="en-US" altLang="ja-JP" sz="2800" dirty="0" smtClean="0"/>
          </a:p>
          <a:p>
            <a:pPr marL="82296" indent="0">
              <a:buNone/>
            </a:pPr>
            <a:r>
              <a:rPr lang="ja-JP" altLang="en-US" sz="2800" dirty="0"/>
              <a:t>　</a:t>
            </a:r>
            <a:r>
              <a:rPr lang="ja-JP" altLang="en-US" sz="2800" dirty="0" smtClean="0"/>
              <a:t>－一般雇用に就くことが可能でない障害者のための</a:t>
            </a:r>
            <a:endParaRPr lang="en-US" altLang="ja-JP" sz="2800" dirty="0" smtClean="0"/>
          </a:p>
          <a:p>
            <a:pPr marL="82296" indent="0">
              <a:buNone/>
            </a:pPr>
            <a:r>
              <a:rPr lang="ja-JP" altLang="en-US" sz="2800" dirty="0"/>
              <a:t>　</a:t>
            </a:r>
            <a:r>
              <a:rPr lang="ja-JP" altLang="en-US" sz="2800" dirty="0" smtClean="0"/>
              <a:t>　各種の保護雇用を確立するための政府援助</a:t>
            </a:r>
            <a:endParaRPr lang="en-US" altLang="ja-JP" sz="2800" dirty="0" smtClean="0"/>
          </a:p>
          <a:p>
            <a:pPr marL="82296" indent="0">
              <a:buNone/>
            </a:pPr>
            <a:r>
              <a:rPr kumimoji="1" lang="ja-JP" altLang="en-US" sz="2800" dirty="0"/>
              <a:t>　</a:t>
            </a:r>
            <a:r>
              <a:rPr kumimoji="1" lang="ja-JP" altLang="en-US" sz="2800" dirty="0" smtClean="0"/>
              <a:t>－リハビリテーションセンター，作業施設など無料</a:t>
            </a:r>
            <a:endParaRPr kumimoji="1" lang="en-US" altLang="ja-JP" sz="2800" dirty="0" smtClean="0"/>
          </a:p>
          <a:p>
            <a:pPr marL="82296" indent="0">
              <a:buNone/>
            </a:pPr>
            <a:r>
              <a:rPr lang="ja-JP" altLang="en-US" sz="2800" dirty="0"/>
              <a:t>　</a:t>
            </a:r>
            <a:r>
              <a:rPr lang="ja-JP" altLang="en-US" sz="2800" dirty="0" smtClean="0"/>
              <a:t>　</a:t>
            </a:r>
            <a:r>
              <a:rPr kumimoji="1" lang="ja-JP" altLang="en-US" sz="2800" dirty="0" smtClean="0"/>
              <a:t>の原則</a:t>
            </a:r>
            <a:endParaRPr kumimoji="1" lang="en-US" altLang="ja-JP" sz="2800" dirty="0" smtClean="0"/>
          </a:p>
          <a:p>
            <a:r>
              <a:rPr lang="ja-JP" altLang="en-US" sz="2800" dirty="0" smtClean="0"/>
              <a:t>身体障害者の職業更生に関する勧告（第</a:t>
            </a:r>
            <a:r>
              <a:rPr lang="en-US" altLang="ja-JP" sz="2800" dirty="0" smtClean="0"/>
              <a:t>99</a:t>
            </a:r>
            <a:r>
              <a:rPr lang="ja-JP" altLang="en-US" sz="2800" dirty="0" smtClean="0"/>
              <a:t>号</a:t>
            </a:r>
            <a:r>
              <a:rPr lang="ja-JP" altLang="en-US" sz="2800" dirty="0"/>
              <a:t>，</a:t>
            </a:r>
            <a:r>
              <a:rPr lang="en-US" altLang="ja-JP" sz="2800" dirty="0"/>
              <a:t>1955</a:t>
            </a:r>
            <a:r>
              <a:rPr lang="ja-JP" altLang="en-US" sz="2800" dirty="0" smtClean="0"/>
              <a:t>年）</a:t>
            </a:r>
            <a:endParaRPr lang="en-US" altLang="ja-JP" sz="2800" dirty="0" smtClean="0"/>
          </a:p>
          <a:p>
            <a:pPr marL="82296" indent="0">
              <a:buNone/>
            </a:pPr>
            <a:r>
              <a:rPr kumimoji="1" lang="ja-JP" altLang="en-US" sz="2800" dirty="0"/>
              <a:t>　</a:t>
            </a:r>
            <a:r>
              <a:rPr kumimoji="1" lang="ja-JP" altLang="en-US" sz="2800" dirty="0" smtClean="0"/>
              <a:t>－保護雇用　雇用市場における通常の競争に</a:t>
            </a:r>
            <a:r>
              <a:rPr kumimoji="1" lang="ja-JP" altLang="en-US" sz="2800" dirty="0" err="1" smtClean="0"/>
              <a:t>耐えら</a:t>
            </a:r>
            <a:endParaRPr kumimoji="1" lang="en-US" altLang="ja-JP" sz="2800" dirty="0" smtClean="0"/>
          </a:p>
          <a:p>
            <a:pPr marL="82296" indent="0">
              <a:buNone/>
            </a:pPr>
            <a:r>
              <a:rPr lang="ja-JP" altLang="en-US" sz="2800" dirty="0"/>
              <a:t>　</a:t>
            </a:r>
            <a:r>
              <a:rPr lang="ja-JP" altLang="en-US" sz="2800" dirty="0" smtClean="0"/>
              <a:t>　</a:t>
            </a:r>
            <a:r>
              <a:rPr kumimoji="1" lang="ja-JP" altLang="en-US" sz="2800" dirty="0" err="1" smtClean="0"/>
              <a:t>れ</a:t>
            </a:r>
            <a:r>
              <a:rPr kumimoji="1" lang="ja-JP" altLang="en-US" sz="2800" dirty="0" smtClean="0"/>
              <a:t>ない身体障害者のため，保護された状態の下で</a:t>
            </a:r>
            <a:endParaRPr kumimoji="1" lang="en-US" altLang="ja-JP" sz="2800" dirty="0" smtClean="0"/>
          </a:p>
          <a:p>
            <a:pPr marL="82296" indent="0">
              <a:buNone/>
            </a:pPr>
            <a:r>
              <a:rPr lang="ja-JP" altLang="en-US" sz="2800" dirty="0"/>
              <a:t>　</a:t>
            </a:r>
            <a:r>
              <a:rPr lang="ja-JP" altLang="en-US" sz="2800" dirty="0" smtClean="0"/>
              <a:t>　</a:t>
            </a:r>
            <a:r>
              <a:rPr kumimoji="1" lang="ja-JP" altLang="en-US" sz="2800" dirty="0" smtClean="0"/>
              <a:t>行われる訓練及び雇用のための施設を設けかつ発展</a:t>
            </a:r>
            <a:endParaRPr kumimoji="1" lang="en-US" altLang="ja-JP" sz="2800" dirty="0" smtClean="0"/>
          </a:p>
          <a:p>
            <a:pPr marL="82296" indent="0">
              <a:buNone/>
            </a:pPr>
            <a:r>
              <a:rPr lang="ja-JP" altLang="en-US" sz="2800" dirty="0"/>
              <a:t>　</a:t>
            </a:r>
            <a:r>
              <a:rPr lang="ja-JP" altLang="en-US" sz="2800" dirty="0" smtClean="0"/>
              <a:t>　さ</a:t>
            </a:r>
            <a:r>
              <a:rPr kumimoji="1" lang="ja-JP" altLang="en-US" sz="2800" dirty="0" smtClean="0"/>
              <a:t>せる措置</a:t>
            </a:r>
            <a:endParaRPr kumimoji="1" lang="ja-JP" altLang="en-US" sz="2800" dirty="0"/>
          </a:p>
        </p:txBody>
      </p:sp>
    </p:spTree>
    <p:extLst>
      <p:ext uri="{BB962C8B-B14F-4D97-AF65-F5344CB8AC3E}">
        <p14:creationId xmlns:p14="http://schemas.microsoft.com/office/powerpoint/2010/main" val="411925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4988" y="332656"/>
            <a:ext cx="8311508" cy="5693866"/>
          </a:xfrm>
          <a:prstGeom prst="rect">
            <a:avLst/>
          </a:prstGeom>
        </p:spPr>
        <p:txBody>
          <a:bodyPr wrap="square">
            <a:spAutoFit/>
          </a:bodyPr>
          <a:lstStyle/>
          <a:p>
            <a:pPr hangingPunct="0"/>
            <a:r>
              <a:rPr lang="en-US" altLang="ja-JP" sz="2800" b="1" dirty="0"/>
              <a:t>ILO</a:t>
            </a:r>
            <a:r>
              <a:rPr lang="ja-JP" altLang="ja-JP" sz="2800" b="1" dirty="0"/>
              <a:t>第</a:t>
            </a:r>
            <a:r>
              <a:rPr lang="en-US" altLang="ja-JP" sz="2800" b="1" dirty="0"/>
              <a:t>159</a:t>
            </a:r>
            <a:r>
              <a:rPr lang="ja-JP" altLang="ja-JP" sz="2800" b="1" dirty="0"/>
              <a:t>号条約</a:t>
            </a:r>
            <a:r>
              <a:rPr lang="ja-JP" altLang="ja-JP" sz="2800" dirty="0"/>
              <a:t>―障害者である労働者と他の労働者との間の</a:t>
            </a:r>
            <a:r>
              <a:rPr lang="ja-JP" altLang="ja-JP" sz="2800" dirty="0">
                <a:solidFill>
                  <a:srgbClr val="FF0000"/>
                </a:solidFill>
              </a:rPr>
              <a:t>機会均等の</a:t>
            </a:r>
            <a:r>
              <a:rPr lang="ja-JP" altLang="ja-JP" sz="2800" dirty="0" smtClean="0">
                <a:solidFill>
                  <a:srgbClr val="FF0000"/>
                </a:solidFill>
              </a:rPr>
              <a:t>原則</a:t>
            </a:r>
            <a:endParaRPr lang="ja-JP" altLang="ja-JP" sz="2800" dirty="0">
              <a:solidFill>
                <a:srgbClr val="FF0000"/>
              </a:solidFill>
            </a:endParaRPr>
          </a:p>
          <a:p>
            <a:pPr hangingPunct="0"/>
            <a:r>
              <a:rPr lang="ja-JP" altLang="ja-JP" sz="2800" dirty="0"/>
              <a:t>　</a:t>
            </a:r>
            <a:r>
              <a:rPr lang="ja-JP" altLang="en-US" sz="2800" dirty="0" smtClean="0"/>
              <a:t>＊　</a:t>
            </a:r>
            <a:r>
              <a:rPr lang="ja-JP" altLang="ja-JP" sz="2800" dirty="0" smtClean="0"/>
              <a:t>障害者</a:t>
            </a:r>
            <a:r>
              <a:rPr lang="ja-JP" altLang="ja-JP" sz="2800" dirty="0"/>
              <a:t>である労働者と他の労働者との間の機会の均等及び待遇の実効的な均等を図るための</a:t>
            </a:r>
            <a:r>
              <a:rPr lang="ja-JP" altLang="ja-JP" sz="2800" dirty="0">
                <a:solidFill>
                  <a:srgbClr val="FF0000"/>
                </a:solidFill>
              </a:rPr>
              <a:t>特別な積極的措置</a:t>
            </a:r>
            <a:r>
              <a:rPr lang="ja-JP" altLang="ja-JP" sz="2800" dirty="0"/>
              <a:t>は，他の労働者を差別する者とみなしてならない</a:t>
            </a:r>
            <a:r>
              <a:rPr lang="ja-JP" altLang="ja-JP" sz="2800" dirty="0" smtClean="0"/>
              <a:t>．</a:t>
            </a:r>
            <a:endParaRPr lang="ja-JP" altLang="ja-JP" sz="2800" dirty="0"/>
          </a:p>
          <a:p>
            <a:pPr hangingPunct="0"/>
            <a:r>
              <a:rPr lang="en-US" altLang="ja-JP" sz="2800" b="1" dirty="0"/>
              <a:t>ILO</a:t>
            </a:r>
            <a:r>
              <a:rPr lang="ja-JP" altLang="ja-JP" sz="2800" b="1" dirty="0"/>
              <a:t>第</a:t>
            </a:r>
            <a:r>
              <a:rPr lang="en-US" altLang="ja-JP" sz="2800" b="1" dirty="0"/>
              <a:t>168</a:t>
            </a:r>
            <a:r>
              <a:rPr lang="ja-JP" altLang="ja-JP" sz="2800" b="1" dirty="0"/>
              <a:t>号勧告</a:t>
            </a:r>
            <a:r>
              <a:rPr lang="ja-JP" altLang="ja-JP" sz="2800" dirty="0"/>
              <a:t>―賃金及び雇用条件に関する法規が労働者に対し一般的に適用されている場合には，その法規は</a:t>
            </a:r>
            <a:r>
              <a:rPr lang="ja-JP" altLang="ja-JP" sz="2800" dirty="0">
                <a:solidFill>
                  <a:srgbClr val="FF0000"/>
                </a:solidFill>
              </a:rPr>
              <a:t>保護雇用の下にある（身体）障害者にも適用すべき</a:t>
            </a:r>
            <a:r>
              <a:rPr lang="ja-JP" altLang="ja-JP" sz="2800" dirty="0"/>
              <a:t>ある</a:t>
            </a:r>
            <a:r>
              <a:rPr lang="ja-JP" altLang="ja-JP" sz="2800" dirty="0" smtClean="0"/>
              <a:t>．</a:t>
            </a:r>
            <a:endParaRPr lang="ja-JP" altLang="ja-JP" sz="2800" dirty="0"/>
          </a:p>
          <a:p>
            <a:pPr hangingPunct="0"/>
            <a:r>
              <a:rPr lang="en-US" altLang="ja-JP" sz="2800" b="1" dirty="0"/>
              <a:t>ILO</a:t>
            </a:r>
            <a:r>
              <a:rPr lang="ja-JP" altLang="ja-JP" sz="2800" b="1" dirty="0"/>
              <a:t>第</a:t>
            </a:r>
            <a:r>
              <a:rPr lang="en-US" altLang="ja-JP" sz="2800" b="1" dirty="0"/>
              <a:t>99</a:t>
            </a:r>
            <a:r>
              <a:rPr lang="ja-JP" altLang="ja-JP" sz="2800" b="1" dirty="0"/>
              <a:t>号勧告</a:t>
            </a:r>
            <a:r>
              <a:rPr lang="ja-JP" altLang="ja-JP" sz="2800" dirty="0"/>
              <a:t>―雇用市場における通常の競争に耐えられない（身体）障害者のため，</a:t>
            </a:r>
            <a:r>
              <a:rPr lang="ja-JP" altLang="ja-JP" sz="2800" dirty="0">
                <a:solidFill>
                  <a:srgbClr val="FF0000"/>
                </a:solidFill>
              </a:rPr>
              <a:t>保護された状態の下で行われる訓練</a:t>
            </a:r>
          </a:p>
        </p:txBody>
      </p:sp>
    </p:spTree>
    <p:extLst>
      <p:ext uri="{BB962C8B-B14F-4D97-AF65-F5344CB8AC3E}">
        <p14:creationId xmlns:p14="http://schemas.microsoft.com/office/powerpoint/2010/main" val="33301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tx1"/>
                </a:solidFill>
              </a:rPr>
              <a:t>障害者権利条約</a:t>
            </a:r>
            <a:endParaRPr kumimoji="1" lang="ja-JP" altLang="en-US" b="1" dirty="0">
              <a:solidFill>
                <a:schemeClr val="tx1"/>
              </a:solidFill>
            </a:endParaRPr>
          </a:p>
        </p:txBody>
      </p:sp>
      <p:sp>
        <p:nvSpPr>
          <p:cNvPr id="3" name="コンテンツ プレースホルダー 2"/>
          <p:cNvSpPr>
            <a:spLocks noGrp="1"/>
          </p:cNvSpPr>
          <p:nvPr>
            <p:ph idx="1"/>
          </p:nvPr>
        </p:nvSpPr>
        <p:spPr/>
        <p:txBody>
          <a:bodyPr>
            <a:normAutofit/>
          </a:bodyPr>
          <a:lstStyle/>
          <a:p>
            <a:r>
              <a:rPr kumimoji="1" lang="ja-JP" altLang="en-US" sz="2800" b="1" dirty="0" smtClean="0"/>
              <a:t>前文　</a:t>
            </a:r>
            <a:r>
              <a:rPr kumimoji="1" lang="en-US" altLang="ja-JP" sz="2800" b="1" dirty="0" smtClean="0"/>
              <a:t>t</a:t>
            </a:r>
            <a:r>
              <a:rPr kumimoji="1" lang="ja-JP" altLang="en-US" sz="2800" b="1" dirty="0" smtClean="0"/>
              <a:t>項　「障害者の大多数が貧困の状況下で暮らしている」「貧困が障害者に及ぼす悪影響に対処すること」</a:t>
            </a:r>
            <a:endParaRPr kumimoji="1" lang="en-US" altLang="ja-JP" sz="2800" b="1" dirty="0" smtClean="0"/>
          </a:p>
          <a:p>
            <a:r>
              <a:rPr lang="ja-JP" altLang="en-US" sz="2800" b="1" dirty="0"/>
              <a:t>第</a:t>
            </a:r>
            <a:r>
              <a:rPr lang="en-US" altLang="ja-JP" sz="2800" b="1" dirty="0"/>
              <a:t>27</a:t>
            </a:r>
            <a:r>
              <a:rPr lang="ja-JP" altLang="en-US" sz="2800" b="1" dirty="0" smtClean="0"/>
              <a:t>条（労働及び雇用）「障害者が他の者との平等を基礎として労働の権利を有することを認める」</a:t>
            </a:r>
            <a:endParaRPr lang="en-US" altLang="ja-JP" sz="2800" b="1" dirty="0" smtClean="0"/>
          </a:p>
          <a:p>
            <a:pPr marL="82296" indent="0">
              <a:buNone/>
            </a:pPr>
            <a:r>
              <a:rPr kumimoji="1" lang="ja-JP" altLang="en-US" sz="2800" b="1" dirty="0"/>
              <a:t>　</a:t>
            </a:r>
            <a:r>
              <a:rPr kumimoji="1" lang="en-US" altLang="ja-JP" sz="2800" b="1" dirty="0" smtClean="0"/>
              <a:t>―</a:t>
            </a:r>
            <a:r>
              <a:rPr kumimoji="1" lang="ja-JP" altLang="en-US" sz="2800" b="1" dirty="0" smtClean="0"/>
              <a:t>いわゆる福祉的就労をどう考えるのか．あらゆる形態の雇用とは？</a:t>
            </a:r>
            <a:endParaRPr kumimoji="1" lang="ja-JP" altLang="en-US" sz="2800" b="1" dirty="0"/>
          </a:p>
        </p:txBody>
      </p:sp>
    </p:spTree>
    <p:extLst>
      <p:ext uri="{BB962C8B-B14F-4D97-AF65-F5344CB8AC3E}">
        <p14:creationId xmlns:p14="http://schemas.microsoft.com/office/powerpoint/2010/main" val="183977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2752"/>
            <a:ext cx="8784976" cy="659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7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86800" cy="1138138"/>
          </a:xfrm>
        </p:spPr>
        <p:txBody>
          <a:bodyPr>
            <a:normAutofit fontScale="90000"/>
          </a:bodyPr>
          <a:lstStyle/>
          <a:p>
            <a:r>
              <a:rPr kumimoji="1" lang="ja-JP" altLang="en-US" dirty="0" smtClean="0"/>
              <a:t>やどかり情報館（精神障害者福祉工場）を立ち上げた目的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精神障害のある人の労働者としての権利を</a:t>
            </a:r>
            <a:endParaRPr kumimoji="1" lang="en-US" altLang="ja-JP" dirty="0" smtClean="0"/>
          </a:p>
          <a:p>
            <a:pPr marL="0" indent="0">
              <a:buNone/>
            </a:pPr>
            <a:r>
              <a:rPr lang="ja-JP" altLang="en-US" dirty="0"/>
              <a:t>　</a:t>
            </a:r>
            <a:r>
              <a:rPr lang="ja-JP" altLang="en-US" dirty="0" smtClean="0"/>
              <a:t>　　</a:t>
            </a:r>
            <a:r>
              <a:rPr lang="en-US" altLang="ja-JP" dirty="0" smtClean="0"/>
              <a:t>―</a:t>
            </a:r>
            <a:r>
              <a:rPr lang="ja-JP" altLang="en-US" dirty="0" smtClean="0"/>
              <a:t>利用者から労働者へ</a:t>
            </a:r>
            <a:endParaRPr lang="en-US" altLang="ja-JP" dirty="0" smtClean="0"/>
          </a:p>
          <a:p>
            <a:r>
              <a:rPr kumimoji="1" lang="ja-JP" altLang="en-US" dirty="0"/>
              <a:t>障害年金</a:t>
            </a:r>
            <a:r>
              <a:rPr kumimoji="1" lang="ja-JP" altLang="en-US" dirty="0" smtClean="0"/>
              <a:t>と給料で生活したい（生活保護を脱却したい）という声に応える</a:t>
            </a:r>
            <a:endParaRPr kumimoji="1" lang="en-US" altLang="ja-JP" dirty="0" smtClean="0"/>
          </a:p>
          <a:p>
            <a:r>
              <a:rPr lang="ja-JP" altLang="en-US" dirty="0"/>
              <a:t>社会</a:t>
            </a:r>
            <a:r>
              <a:rPr lang="ja-JP" altLang="en-US" dirty="0" smtClean="0"/>
              <a:t>に向けて，障害</a:t>
            </a:r>
            <a:r>
              <a:rPr lang="ja-JP" altLang="en-US" dirty="0"/>
              <a:t>のある人</a:t>
            </a:r>
            <a:r>
              <a:rPr lang="ja-JP" altLang="en-US" dirty="0" smtClean="0"/>
              <a:t>の</a:t>
            </a:r>
            <a:r>
              <a:rPr lang="ja-JP" altLang="en-US" dirty="0"/>
              <a:t>生きる</a:t>
            </a:r>
            <a:r>
              <a:rPr lang="ja-JP" altLang="en-US" dirty="0" smtClean="0"/>
              <a:t>姿や体験，体験に基づく意見を発信する（当事者が情報発信する基地）</a:t>
            </a:r>
            <a:endParaRPr lang="en-US" altLang="ja-JP" dirty="0" smtClean="0"/>
          </a:p>
          <a:p>
            <a:r>
              <a:rPr kumimoji="1" lang="ja-JP" altLang="en-US" dirty="0" smtClean="0"/>
              <a:t>専門性</a:t>
            </a:r>
            <a:r>
              <a:rPr kumimoji="1" lang="ja-JP" altLang="en-US" dirty="0"/>
              <a:t>や技術</a:t>
            </a:r>
            <a:r>
              <a:rPr kumimoji="1" lang="ja-JP" altLang="en-US" dirty="0" smtClean="0"/>
              <a:t>を高めて高収入を得る</a:t>
            </a:r>
            <a:endParaRPr kumimoji="1" lang="ja-JP" altLang="en-US" dirty="0"/>
          </a:p>
        </p:txBody>
      </p:sp>
    </p:spTree>
    <p:extLst>
      <p:ext uri="{BB962C8B-B14F-4D97-AF65-F5344CB8AC3E}">
        <p14:creationId xmlns:p14="http://schemas.microsoft.com/office/powerpoint/2010/main" val="321410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YOHO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329" y="2"/>
            <a:ext cx="3212366" cy="32038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G_07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52" y="3079251"/>
            <a:ext cx="1803560" cy="24047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G_08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72" y="3079251"/>
            <a:ext cx="1803560" cy="240474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G_07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869" y="153171"/>
            <a:ext cx="1803560" cy="2404748"/>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606" y="3438809"/>
            <a:ext cx="2655468" cy="249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13066" y="5633497"/>
            <a:ext cx="1705146" cy="646331"/>
          </a:xfrm>
          <a:prstGeom prst="rect">
            <a:avLst/>
          </a:prstGeom>
          <a:noFill/>
        </p:spPr>
        <p:txBody>
          <a:bodyPr wrap="square" rtlCol="0">
            <a:spAutoFit/>
          </a:bodyPr>
          <a:lstStyle/>
          <a:p>
            <a:r>
              <a:rPr kumimoji="1" lang="ja-JP" altLang="en-US" dirty="0" smtClean="0"/>
              <a:t>編集スタッフとして</a:t>
            </a:r>
            <a:endParaRPr kumimoji="1" lang="ja-JP" altLang="en-US" dirty="0"/>
          </a:p>
        </p:txBody>
      </p:sp>
      <p:sp>
        <p:nvSpPr>
          <p:cNvPr id="3" name="テキスト ボックス 2"/>
          <p:cNvSpPr txBox="1"/>
          <p:nvPr/>
        </p:nvSpPr>
        <p:spPr>
          <a:xfrm>
            <a:off x="2439489" y="5607372"/>
            <a:ext cx="1332412" cy="923330"/>
          </a:xfrm>
          <a:prstGeom prst="rect">
            <a:avLst/>
          </a:prstGeom>
          <a:noFill/>
        </p:spPr>
        <p:txBody>
          <a:bodyPr wrap="square" rtlCol="0">
            <a:spAutoFit/>
          </a:bodyPr>
          <a:lstStyle/>
          <a:p>
            <a:r>
              <a:rPr kumimoji="1" lang="ja-JP" altLang="en-US" dirty="0" smtClean="0"/>
              <a:t>印刷オペレーターとして</a:t>
            </a:r>
            <a:endParaRPr kumimoji="1" lang="ja-JP" altLang="en-US" dirty="0"/>
          </a:p>
        </p:txBody>
      </p:sp>
      <p:pic>
        <p:nvPicPr>
          <p:cNvPr id="820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
            <a:ext cx="3371102" cy="311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4797" y="3264288"/>
            <a:ext cx="1851197" cy="35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281352" y="2886891"/>
            <a:ext cx="1107077" cy="646331"/>
          </a:xfrm>
          <a:prstGeom prst="rect">
            <a:avLst/>
          </a:prstGeom>
          <a:noFill/>
        </p:spPr>
        <p:txBody>
          <a:bodyPr wrap="square" rtlCol="0">
            <a:spAutoFit/>
          </a:bodyPr>
          <a:lstStyle/>
          <a:p>
            <a:r>
              <a:rPr kumimoji="1" lang="ja-JP" altLang="en-US" dirty="0" smtClean="0"/>
              <a:t>体験を語る</a:t>
            </a:r>
            <a:endParaRPr kumimoji="1" lang="ja-JP" altLang="en-US" dirty="0"/>
          </a:p>
        </p:txBody>
      </p:sp>
      <p:sp>
        <p:nvSpPr>
          <p:cNvPr id="5" name="テキスト ボックス 4"/>
          <p:cNvSpPr txBox="1"/>
          <p:nvPr/>
        </p:nvSpPr>
        <p:spPr>
          <a:xfrm>
            <a:off x="6642463" y="6162263"/>
            <a:ext cx="1851660" cy="646331"/>
          </a:xfrm>
          <a:prstGeom prst="rect">
            <a:avLst/>
          </a:prstGeom>
          <a:noFill/>
        </p:spPr>
        <p:txBody>
          <a:bodyPr wrap="square" rtlCol="0">
            <a:spAutoFit/>
          </a:bodyPr>
          <a:lstStyle/>
          <a:p>
            <a:r>
              <a:rPr kumimoji="1" lang="ja-JP" altLang="en-US" dirty="0" smtClean="0"/>
              <a:t>体験を語るために学び合う</a:t>
            </a:r>
            <a:endParaRPr kumimoji="1" lang="ja-JP" altLang="en-US" dirty="0"/>
          </a:p>
        </p:txBody>
      </p:sp>
    </p:spTree>
    <p:extLst>
      <p:ext uri="{BB962C8B-B14F-4D97-AF65-F5344CB8AC3E}">
        <p14:creationId xmlns:p14="http://schemas.microsoft.com/office/powerpoint/2010/main" val="2079679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226</Words>
  <Application>Microsoft Office PowerPoint</Application>
  <PresentationFormat>画面に合わせる (4:3)</PresentationFormat>
  <Paragraphs>110</Paragraphs>
  <Slides>19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HG創英角ｺﾞｼｯｸUB</vt:lpstr>
      <vt:lpstr>ＭＳ Ｐゴシック</vt:lpstr>
      <vt:lpstr>Arial</vt:lpstr>
      <vt:lpstr>Calibri</vt:lpstr>
      <vt:lpstr>Office ​​テーマ</vt:lpstr>
      <vt:lpstr>A型事業所大量解雇事件から見えてくる障害者支援の危機</vt:lpstr>
      <vt:lpstr>障害のある人への就労施策の課題</vt:lpstr>
      <vt:lpstr>2元的な就労の実態</vt:lpstr>
      <vt:lpstr>ILO159号条約・第168号職業リハビリテーション及び雇用（障害者）勧告</vt:lpstr>
      <vt:lpstr>PowerPoint プレゼンテーション</vt:lpstr>
      <vt:lpstr>障害者権利条約</vt:lpstr>
      <vt:lpstr>PowerPoint プレゼンテーション</vt:lpstr>
      <vt:lpstr>やどかり情報館（精神障害者福祉工場）を立ち上げた目的</vt:lpstr>
      <vt:lpstr>PowerPoint プレゼンテーション</vt:lpstr>
      <vt:lpstr>PowerPoint プレゼンテーション</vt:lpstr>
      <vt:lpstr>PowerPoint プレゼンテーション</vt:lpstr>
      <vt:lpstr>PowerPoint プレゼンテーション</vt:lpstr>
      <vt:lpstr>就労継続A型事業の閉鎖・大量解雇</vt:lpstr>
      <vt:lpstr>PowerPoint プレゼンテーション</vt:lpstr>
      <vt:lpstr>PowerPoint プレゼンテーション</vt:lpstr>
      <vt:lpstr>PowerPoint プレゼンテーション</vt:lpstr>
      <vt:lpstr>PowerPoint プレゼンテーション</vt:lpstr>
      <vt:lpstr>A型事業所問題から見えてくること</vt:lpstr>
      <vt:lpstr>障害者総合支援法とA型問題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A型事業所大量解雇事件から見えてくる障害者支援の危機</dc:title>
  <dc:creator>m.souno</dc:creator>
  <cp:lastModifiedBy>Araki</cp:lastModifiedBy>
  <cp:revision>19</cp:revision>
  <cp:lastPrinted>2018-03-09T03:22:36Z</cp:lastPrinted>
  <dcterms:created xsi:type="dcterms:W3CDTF">2018-03-07T01:38:40Z</dcterms:created>
  <dcterms:modified xsi:type="dcterms:W3CDTF">2018-03-18T06:22:40Z</dcterms:modified>
</cp:coreProperties>
</file>